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4"/>
  </p:notesMasterIdLst>
  <p:sldIdLst>
    <p:sldId id="256" r:id="rId2"/>
    <p:sldId id="315" r:id="rId3"/>
    <p:sldId id="316" r:id="rId4"/>
    <p:sldId id="317" r:id="rId5"/>
    <p:sldId id="318" r:id="rId6"/>
    <p:sldId id="319"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Lst>
  <p:sldSz cx="14630400" cy="8229600"/>
  <p:notesSz cx="8229600" cy="14630400"/>
  <p:embeddedFontLst>
    <p:embeddedFont>
      <p:font typeface="Calibri" panose="020F0502020204030204" pitchFamily="34" charset="0"/>
      <p:regular r:id="rId25"/>
      <p:bold r:id="rId26"/>
      <p:italic r:id="rId27"/>
      <p:boldItalic r:id="rId28"/>
    </p:embeddedFont>
    <p:embeddedFont>
      <p:font typeface="Raleway" pitchFamily="2" charset="0"/>
      <p:regular r:id="rId29"/>
      <p:bold r:id="rId30"/>
      <p:italic r:id="rId31"/>
      <p:boldItalic r:id="rId32"/>
    </p:embeddedFont>
    <p:embeddedFont>
      <p:font typeface="Raleway Light" pitchFamily="2" charset="0"/>
      <p:regular r:id="rId33"/>
      <p:italic r:id="rId34"/>
    </p:embeddedFont>
    <p:embeddedFont>
      <p:font typeface="Roboto" panose="02000000000000000000" pitchFamily="2"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5165" autoAdjust="0"/>
  </p:normalViewPr>
  <p:slideViewPr>
    <p:cSldViewPr snapToGrid="0" snapToObjects="1">
      <p:cViewPr varScale="1">
        <p:scale>
          <a:sx n="67" d="100"/>
          <a:sy n="67" d="100"/>
        </p:scale>
        <p:origin x="754"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634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AA69A-8091-3183-92E0-4BCE9AD4B0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D5EEA-AB88-83C1-9212-C150FF7FD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C4AE11-A042-A4BE-ED7D-CE9F651491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84DCDD-A1FC-F905-B6A2-4E2C4189DB5D}"/>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4167583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padlet.com/dzisimopp2/udl-and-digital-tools-vj588wdacn225s57/wish/yEPVZkkez9e2Zb0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Fi&#537;&#259;%20de%20activitate%20CDU.docx"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1177/0956797618774253" TargetMode="External"/><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hyperlink" Target="https://padlet.com/dzisimopp2/udl-and-digital-tools-vj588wdacn225s57" TargetMode="External"/><Relationship Id="rId4" Type="http://schemas.openxmlformats.org/officeDocument/2006/relationships/hyperlink" Target="https://doi.org/10.1108/978-1-83867-106-820201006"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949571" y="426720"/>
            <a:ext cx="9392364" cy="972026"/>
          </a:xfrm>
          <a:prstGeom prst="rect">
            <a:avLst/>
          </a:prstGeom>
        </p:spPr>
      </p:pic>
      <p:sp>
        <p:nvSpPr>
          <p:cNvPr id="3" name="Text 0"/>
          <p:cNvSpPr/>
          <p:nvPr/>
        </p:nvSpPr>
        <p:spPr>
          <a:xfrm>
            <a:off x="2949570" y="1798439"/>
            <a:ext cx="5015711" cy="606743"/>
          </a:xfrm>
          <a:prstGeom prst="rect">
            <a:avLst/>
          </a:prstGeom>
          <a:noFill/>
          <a:ln/>
        </p:spPr>
        <p:txBody>
          <a:bodyPr wrap="none" lIns="0" tIns="0" rIns="0" bIns="0" rtlCol="0" anchor="t"/>
          <a:lstStyle/>
          <a:p>
            <a:pPr marL="0" indent="0" algn="l">
              <a:lnSpc>
                <a:spcPts val="4750"/>
              </a:lnSpc>
              <a:buNone/>
            </a:pPr>
            <a:r>
              <a:rPr lang="en-US" sz="3800" dirty="0">
                <a:solidFill>
                  <a:srgbClr val="1B1B27"/>
                </a:solidFill>
                <a:latin typeface="Raleway" pitchFamily="34" charset="0"/>
                <a:ea typeface="Raleway" pitchFamily="34" charset="-122"/>
                <a:cs typeface="Raleway" pitchFamily="34" charset="-120"/>
              </a:rPr>
              <a:t>IncluzivEduHub – Școli cu suflet</a:t>
            </a:r>
            <a:endParaRPr lang="en-US" sz="3800" dirty="0"/>
          </a:p>
        </p:txBody>
      </p:sp>
      <p:sp>
        <p:nvSpPr>
          <p:cNvPr id="4" name="Text 1"/>
          <p:cNvSpPr/>
          <p:nvPr/>
        </p:nvSpPr>
        <p:spPr>
          <a:xfrm>
            <a:off x="776526" y="2696408"/>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Cod proiect:</a:t>
            </a:r>
            <a:r>
              <a:rPr lang="en-US" sz="1500" dirty="0">
                <a:solidFill>
                  <a:srgbClr val="3C3939"/>
                </a:solidFill>
                <a:latin typeface="Roboto" pitchFamily="34" charset="0"/>
                <a:ea typeface="Roboto" pitchFamily="34" charset="-122"/>
                <a:cs typeface="Roboto" pitchFamily="34" charset="-120"/>
              </a:rPr>
              <a:t> 126 | </a:t>
            </a:r>
            <a:r>
              <a:rPr lang="en-US" sz="1500" b="1" dirty="0">
                <a:solidFill>
                  <a:srgbClr val="3C3939"/>
                </a:solidFill>
                <a:latin typeface="Roboto" pitchFamily="34" charset="0"/>
                <a:ea typeface="Roboto" pitchFamily="34" charset="-122"/>
                <a:cs typeface="Roboto" pitchFamily="34" charset="-120"/>
              </a:rPr>
              <a:t>Contract de finanțare:</a:t>
            </a:r>
            <a:r>
              <a:rPr lang="en-US" sz="1500" dirty="0">
                <a:solidFill>
                  <a:srgbClr val="3C3939"/>
                </a:solidFill>
                <a:latin typeface="Roboto" pitchFamily="34" charset="0"/>
                <a:ea typeface="Roboto" pitchFamily="34" charset="-122"/>
                <a:cs typeface="Roboto" pitchFamily="34" charset="-120"/>
              </a:rPr>
              <a:t> 14106/10.12.2024</a:t>
            </a:r>
            <a:endParaRPr lang="en-US" sz="1500" dirty="0"/>
          </a:p>
        </p:txBody>
      </p:sp>
      <p:sp>
        <p:nvSpPr>
          <p:cNvPr id="5" name="Text 2"/>
          <p:cNvSpPr/>
          <p:nvPr/>
        </p:nvSpPr>
        <p:spPr>
          <a:xfrm>
            <a:off x="776526" y="3225403"/>
            <a:ext cx="13077349" cy="621268"/>
          </a:xfrm>
          <a:prstGeom prst="rect">
            <a:avLst/>
          </a:prstGeom>
          <a:noFill/>
          <a:ln/>
        </p:spPr>
        <p:txBody>
          <a:bodyPr wrap="square" lIns="0" tIns="0" rIns="0" bIns="0" rtlCol="0" anchor="t"/>
          <a:lstStyle/>
          <a:p>
            <a:pPr marL="0" indent="0" algn="l">
              <a:lnSpc>
                <a:spcPts val="2400"/>
              </a:lnSpc>
              <a:buNone/>
            </a:pPr>
            <a:r>
              <a:rPr lang="en-US" sz="1500" dirty="0">
                <a:solidFill>
                  <a:srgbClr val="3C3939"/>
                </a:solidFill>
                <a:latin typeface="Roboto" pitchFamily="34" charset="0"/>
                <a:ea typeface="Roboto" pitchFamily="34" charset="-122"/>
                <a:cs typeface="Roboto" pitchFamily="34" charset="-120"/>
              </a:rPr>
              <a:t>Un parteneriat educațional inovator dedicat promovării incluziunii și educației de calitate pentru toți copiii, indiferent de nevoile lor speciale. Acest proiect reunește instituții de învățământ și parteneri academici de prestigiu pentru a crea un model replicabil de bune practici în educația incluzivă.</a:t>
            </a:r>
            <a:endParaRPr lang="en-US" sz="1500" dirty="0"/>
          </a:p>
        </p:txBody>
      </p:sp>
      <p:sp>
        <p:nvSpPr>
          <p:cNvPr id="6" name="Text 3"/>
          <p:cNvSpPr/>
          <p:nvPr/>
        </p:nvSpPr>
        <p:spPr>
          <a:xfrm>
            <a:off x="776526" y="4137898"/>
            <a:ext cx="2426970" cy="303252"/>
          </a:xfrm>
          <a:prstGeom prst="rect">
            <a:avLst/>
          </a:prstGeom>
          <a:noFill/>
          <a:ln/>
        </p:spPr>
        <p:txBody>
          <a:bodyPr wrap="none" lIns="0" tIns="0" rIns="0" bIns="0" rtlCol="0" anchor="t"/>
          <a:lstStyle/>
          <a:p>
            <a:pPr marL="0" indent="0" algn="l">
              <a:lnSpc>
                <a:spcPts val="2350"/>
              </a:lnSpc>
              <a:buNone/>
            </a:pPr>
            <a:r>
              <a:rPr lang="en-US" sz="1900" dirty="0">
                <a:solidFill>
                  <a:srgbClr val="1B1B27"/>
                </a:solidFill>
                <a:latin typeface="Raleway" pitchFamily="34" charset="0"/>
                <a:ea typeface="Raleway" pitchFamily="34" charset="-122"/>
                <a:cs typeface="Raleway" pitchFamily="34" charset="-120"/>
              </a:rPr>
              <a:t>Partenerii noștri</a:t>
            </a:r>
            <a:endParaRPr lang="en-US" sz="1900" dirty="0"/>
          </a:p>
        </p:txBody>
      </p:sp>
      <p:sp>
        <p:nvSpPr>
          <p:cNvPr id="7" name="Text 4"/>
          <p:cNvSpPr/>
          <p:nvPr/>
        </p:nvSpPr>
        <p:spPr>
          <a:xfrm>
            <a:off x="776526" y="4732377"/>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Lider de parteneriat:</a:t>
            </a:r>
            <a:r>
              <a:rPr lang="en-US" sz="1500" dirty="0">
                <a:solidFill>
                  <a:srgbClr val="3C3939"/>
                </a:solidFill>
                <a:latin typeface="Roboto" pitchFamily="34" charset="0"/>
                <a:ea typeface="Roboto" pitchFamily="34" charset="-122"/>
                <a:cs typeface="Roboto" pitchFamily="34" charset="-120"/>
              </a:rPr>
              <a:t> Școala Profesională Specială Sf. Nicolae, București</a:t>
            </a:r>
            <a:endParaRPr lang="en-US" sz="1500" dirty="0"/>
          </a:p>
        </p:txBody>
      </p:sp>
      <p:sp>
        <p:nvSpPr>
          <p:cNvPr id="8" name="Text 5"/>
          <p:cNvSpPr/>
          <p:nvPr/>
        </p:nvSpPr>
        <p:spPr>
          <a:xfrm>
            <a:off x="776526" y="5261372"/>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Unitate de învățământ parteneră:</a:t>
            </a:r>
            <a:r>
              <a:rPr lang="en-US" sz="1500" dirty="0">
                <a:solidFill>
                  <a:srgbClr val="3C3939"/>
                </a:solidFill>
                <a:latin typeface="Roboto" pitchFamily="34" charset="0"/>
                <a:ea typeface="Roboto" pitchFamily="34" charset="-122"/>
                <a:cs typeface="Roboto" pitchFamily="34" charset="-120"/>
              </a:rPr>
              <a:t> Școala Gimnazială nr. 190, București</a:t>
            </a:r>
            <a:endParaRPr lang="en-US" sz="1500" dirty="0"/>
          </a:p>
        </p:txBody>
      </p:sp>
      <p:sp>
        <p:nvSpPr>
          <p:cNvPr id="9" name="Text 6"/>
          <p:cNvSpPr/>
          <p:nvPr/>
        </p:nvSpPr>
        <p:spPr>
          <a:xfrm>
            <a:off x="776526" y="5790367"/>
            <a:ext cx="13077349" cy="621268"/>
          </a:xfrm>
          <a:prstGeom prst="rect">
            <a:avLst/>
          </a:prstGeom>
          <a:noFill/>
          <a:ln/>
        </p:spPr>
        <p:txBody>
          <a:bodyPr wrap="squar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Parteneri asociați:</a:t>
            </a:r>
            <a:r>
              <a:rPr lang="en-US" sz="1500" dirty="0">
                <a:solidFill>
                  <a:srgbClr val="3C3939"/>
                </a:solidFill>
                <a:latin typeface="Roboto" pitchFamily="34" charset="0"/>
                <a:ea typeface="Roboto" pitchFamily="34" charset="-122"/>
                <a:cs typeface="Roboto" pitchFamily="34" charset="-120"/>
              </a:rPr>
              <a:t> Universitatea din București prin Facultatea de Psihologie și Științele Educației, Universitatea Națională de Artă Teatrală și Cinematografică "I.L. Caragiale"</a:t>
            </a:r>
            <a:endParaRPr lang="en-US" sz="1500" dirty="0"/>
          </a:p>
        </p:txBody>
      </p:sp>
      <p:pic>
        <p:nvPicPr>
          <p:cNvPr id="10" name="Image 1" descr="preencoded.png"/>
          <p:cNvPicPr>
            <a:picLocks noChangeAspect="1"/>
          </p:cNvPicPr>
          <p:nvPr/>
        </p:nvPicPr>
        <p:blipFill>
          <a:blip r:embed="rId4"/>
          <a:stretch>
            <a:fillRect/>
          </a:stretch>
        </p:blipFill>
        <p:spPr>
          <a:xfrm>
            <a:off x="2239566" y="6738580"/>
            <a:ext cx="9295328" cy="10643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028355"/>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Formularea Obiectivelor Didactice în Contextul UDL</a:t>
            </a:r>
            <a:endParaRPr lang="en-US" sz="3900" dirty="0"/>
          </a:p>
        </p:txBody>
      </p:sp>
      <p:sp>
        <p:nvSpPr>
          <p:cNvPr id="4" name="Text 1"/>
          <p:cNvSpPr/>
          <p:nvPr/>
        </p:nvSpPr>
        <p:spPr>
          <a:xfrm>
            <a:off x="6280190" y="4566166"/>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Designul Universal pentru Învățare transformă modul în care stabilim obiectivele educaționale, punând accent pe incluziune și accesibilitate pentru toți elevii.</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410819" y="1397437"/>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hlinkClick r:id="rId4"/>
              </a:rPr>
              <a:t>De Ce Sunt Importante Obiectivele în UDL</a:t>
            </a:r>
            <a:r>
              <a:rPr lang="en-US" sz="3900" dirty="0">
                <a:solidFill>
                  <a:srgbClr val="1B1B27"/>
                </a:solidFill>
                <a:latin typeface="Raleway" pitchFamily="34" charset="0"/>
                <a:ea typeface="Raleway" pitchFamily="34" charset="-122"/>
                <a:cs typeface="Raleway" pitchFamily="34" charset="-120"/>
              </a:rPr>
              <a:t>?</a:t>
            </a:r>
            <a:endParaRPr lang="en-US" sz="3900" dirty="0"/>
          </a:p>
        </p:txBody>
      </p:sp>
      <p:sp>
        <p:nvSpPr>
          <p:cNvPr id="4" name="Text 1"/>
          <p:cNvSpPr/>
          <p:nvPr/>
        </p:nvSpPr>
        <p:spPr>
          <a:xfrm>
            <a:off x="6280190" y="3059192"/>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În cadrul Designului Universal pentru Învățare, formularea obiectivelor nu se reduce la stabilirea rezultatelor academice, ci vizează accesul, participarea și reușita tuturor elevilor, indiferent de abilități, stil de învățare sau bariere de participare.</a:t>
            </a:r>
            <a:endParaRPr lang="en-US" sz="1550" dirty="0"/>
          </a:p>
        </p:txBody>
      </p:sp>
      <p:sp>
        <p:nvSpPr>
          <p:cNvPr id="5" name="Text 2"/>
          <p:cNvSpPr/>
          <p:nvPr/>
        </p:nvSpPr>
        <p:spPr>
          <a:xfrm>
            <a:off x="6280190" y="4433411"/>
            <a:ext cx="2983587"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Raleway" pitchFamily="34" charset="0"/>
                <a:ea typeface="Raleway" pitchFamily="34" charset="-122"/>
                <a:cs typeface="Raleway" pitchFamily="34" charset="-120"/>
              </a:rPr>
              <a:t>Instrumente de Incluziune</a:t>
            </a:r>
            <a:endParaRPr lang="en-US" sz="1950" dirty="0"/>
          </a:p>
        </p:txBody>
      </p:sp>
      <p:sp>
        <p:nvSpPr>
          <p:cNvPr id="6" name="Text 3"/>
          <p:cNvSpPr/>
          <p:nvPr/>
        </p:nvSpPr>
        <p:spPr>
          <a:xfrm>
            <a:off x="6280190" y="4941927"/>
            <a:ext cx="3536156" cy="1587698"/>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devin instrumente care oferă fiecărui elev o direcție clară, flexibilă și accesibilă. Ele creează cadrul în care diversitatea devine o resursă, nu o barieră.</a:t>
            </a:r>
            <a:endParaRPr lang="en-US" sz="1550" dirty="0"/>
          </a:p>
        </p:txBody>
      </p:sp>
      <p:sp>
        <p:nvSpPr>
          <p:cNvPr id="7" name="Text 4"/>
          <p:cNvSpPr/>
          <p:nvPr/>
        </p:nvSpPr>
        <p:spPr>
          <a:xfrm>
            <a:off x="10308074" y="4433411"/>
            <a:ext cx="2594729"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Raleway" pitchFamily="34" charset="0"/>
                <a:ea typeface="Raleway" pitchFamily="34" charset="-122"/>
                <a:cs typeface="Raleway" pitchFamily="34" charset="-120"/>
              </a:rPr>
              <a:t>Flexibilitate în Atingere</a:t>
            </a:r>
            <a:endParaRPr lang="en-US" sz="1950" dirty="0"/>
          </a:p>
        </p:txBody>
      </p:sp>
      <p:sp>
        <p:nvSpPr>
          <p:cNvPr id="8" name="Text 5"/>
          <p:cNvSpPr/>
          <p:nvPr/>
        </p:nvSpPr>
        <p:spPr>
          <a:xfrm>
            <a:off x="10308074" y="4941927"/>
            <a:ext cx="3536156" cy="127015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Un obiectiv UDL este clar ca scop, dar flexibil în modalitatea de atingere. Această abordare permite fiecărui elev să găsească propria cale către succes.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665089"/>
            <a:ext cx="504825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Cele Trei Principii UDL</a:t>
            </a:r>
            <a:endParaRPr lang="en-US" sz="3900" dirty="0"/>
          </a:p>
        </p:txBody>
      </p:sp>
      <p:sp>
        <p:nvSpPr>
          <p:cNvPr id="3" name="Text 1"/>
          <p:cNvSpPr/>
          <p:nvPr/>
        </p:nvSpPr>
        <p:spPr>
          <a:xfrm>
            <a:off x="793790" y="2682002"/>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Principiile UDL oferă cadrul pentru formularea obiectivelor incluzive și accesibile tuturor elevilor.</a:t>
            </a:r>
            <a:endParaRPr lang="en-US" sz="1550" dirty="0"/>
          </a:p>
        </p:txBody>
      </p:sp>
      <p:sp>
        <p:nvSpPr>
          <p:cNvPr id="4" name="Shape 2"/>
          <p:cNvSpPr/>
          <p:nvPr/>
        </p:nvSpPr>
        <p:spPr>
          <a:xfrm>
            <a:off x="793790" y="3222784"/>
            <a:ext cx="4215289" cy="3341608"/>
          </a:xfrm>
          <a:prstGeom prst="roundRect">
            <a:avLst>
              <a:gd name="adj" fmla="val 2495"/>
            </a:avLst>
          </a:prstGeom>
          <a:solidFill>
            <a:srgbClr val="E1E1EA"/>
          </a:solidFill>
          <a:ln w="7620">
            <a:solidFill>
              <a:srgbClr val="C7C7D0"/>
            </a:solidFill>
            <a:prstDash val="solid"/>
          </a:ln>
        </p:spPr>
      </p:sp>
      <p:sp>
        <p:nvSpPr>
          <p:cNvPr id="5" name="Shape 3"/>
          <p:cNvSpPr/>
          <p:nvPr/>
        </p:nvSpPr>
        <p:spPr>
          <a:xfrm>
            <a:off x="999768" y="3428762"/>
            <a:ext cx="595313" cy="595313"/>
          </a:xfrm>
          <a:prstGeom prst="roundRect">
            <a:avLst>
              <a:gd name="adj" fmla="val 15358451"/>
            </a:avLst>
          </a:prstGeom>
          <a:solidFill>
            <a:srgbClr val="1B1B27"/>
          </a:solidFill>
          <a:ln/>
        </p:spPr>
      </p:sp>
      <p:pic>
        <p:nvPicPr>
          <p:cNvPr id="6" name="Image 0" descr="preencoded.png"/>
          <p:cNvPicPr>
            <a:picLocks noChangeAspect="1"/>
          </p:cNvPicPr>
          <p:nvPr/>
        </p:nvPicPr>
        <p:blipFill>
          <a:blip r:embed="rId3"/>
          <a:stretch>
            <a:fillRect/>
          </a:stretch>
        </p:blipFill>
        <p:spPr>
          <a:xfrm>
            <a:off x="1163479" y="3558897"/>
            <a:ext cx="267891" cy="334923"/>
          </a:xfrm>
          <a:prstGeom prst="rect">
            <a:avLst/>
          </a:prstGeom>
        </p:spPr>
      </p:pic>
      <p:sp>
        <p:nvSpPr>
          <p:cNvPr id="7" name="Text 4"/>
          <p:cNvSpPr/>
          <p:nvPr/>
        </p:nvSpPr>
        <p:spPr>
          <a:xfrm>
            <a:off x="999768" y="422243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Angajament</a:t>
            </a:r>
            <a:endParaRPr lang="en-US" sz="1950" dirty="0"/>
          </a:p>
        </p:txBody>
      </p:sp>
      <p:sp>
        <p:nvSpPr>
          <p:cNvPr id="8" name="Text 5"/>
          <p:cNvSpPr/>
          <p:nvPr/>
        </p:nvSpPr>
        <p:spPr>
          <a:xfrm>
            <a:off x="999768" y="4651653"/>
            <a:ext cx="3803333"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De ce învățăm?</a:t>
            </a:r>
            <a:endParaRPr lang="en-US" sz="1550" dirty="0"/>
          </a:p>
        </p:txBody>
      </p:sp>
      <p:sp>
        <p:nvSpPr>
          <p:cNvPr id="9" name="Text 6"/>
          <p:cNvSpPr/>
          <p:nvPr/>
        </p:nvSpPr>
        <p:spPr>
          <a:xfrm>
            <a:off x="999768" y="5088255"/>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motivează și oferă sens învățării, conectându-se cu interesele și experiențele personale ale elevilor.</a:t>
            </a:r>
            <a:endParaRPr lang="en-US" sz="1550" dirty="0"/>
          </a:p>
        </p:txBody>
      </p:sp>
      <p:sp>
        <p:nvSpPr>
          <p:cNvPr id="10" name="Shape 7"/>
          <p:cNvSpPr/>
          <p:nvPr/>
        </p:nvSpPr>
        <p:spPr>
          <a:xfrm>
            <a:off x="5207437" y="3222784"/>
            <a:ext cx="4215408" cy="3341608"/>
          </a:xfrm>
          <a:prstGeom prst="roundRect">
            <a:avLst>
              <a:gd name="adj" fmla="val 2495"/>
            </a:avLst>
          </a:prstGeom>
          <a:solidFill>
            <a:srgbClr val="E1E1EA"/>
          </a:solidFill>
          <a:ln w="7620">
            <a:solidFill>
              <a:srgbClr val="C7C7D0"/>
            </a:solidFill>
            <a:prstDash val="solid"/>
          </a:ln>
        </p:spPr>
      </p:sp>
      <p:sp>
        <p:nvSpPr>
          <p:cNvPr id="11" name="Shape 8"/>
          <p:cNvSpPr/>
          <p:nvPr/>
        </p:nvSpPr>
        <p:spPr>
          <a:xfrm>
            <a:off x="5413415" y="3428762"/>
            <a:ext cx="595313" cy="595313"/>
          </a:xfrm>
          <a:prstGeom prst="roundRect">
            <a:avLst>
              <a:gd name="adj" fmla="val 15358451"/>
            </a:avLst>
          </a:prstGeom>
          <a:solidFill>
            <a:srgbClr val="1B1B27"/>
          </a:solidFill>
          <a:ln/>
        </p:spPr>
      </p:sp>
      <p:pic>
        <p:nvPicPr>
          <p:cNvPr id="12" name="Image 1" descr="preencoded.png"/>
          <p:cNvPicPr>
            <a:picLocks noChangeAspect="1"/>
          </p:cNvPicPr>
          <p:nvPr/>
        </p:nvPicPr>
        <p:blipFill>
          <a:blip r:embed="rId4"/>
          <a:stretch>
            <a:fillRect/>
          </a:stretch>
        </p:blipFill>
        <p:spPr>
          <a:xfrm>
            <a:off x="5577126" y="3558897"/>
            <a:ext cx="267891" cy="334923"/>
          </a:xfrm>
          <a:prstGeom prst="rect">
            <a:avLst/>
          </a:prstGeom>
        </p:spPr>
      </p:pic>
      <p:sp>
        <p:nvSpPr>
          <p:cNvPr id="13" name="Text 9"/>
          <p:cNvSpPr/>
          <p:nvPr/>
        </p:nvSpPr>
        <p:spPr>
          <a:xfrm>
            <a:off x="5413415" y="422243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Reprezentare</a:t>
            </a:r>
            <a:endParaRPr lang="en-US" sz="1950" dirty="0"/>
          </a:p>
        </p:txBody>
      </p:sp>
      <p:sp>
        <p:nvSpPr>
          <p:cNvPr id="14" name="Text 10"/>
          <p:cNvSpPr/>
          <p:nvPr/>
        </p:nvSpPr>
        <p:spPr>
          <a:xfrm>
            <a:off x="5413415" y="4651653"/>
            <a:ext cx="3803452"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Ce învățăm?</a:t>
            </a:r>
            <a:endParaRPr lang="en-US" sz="1550" dirty="0"/>
          </a:p>
        </p:txBody>
      </p:sp>
      <p:sp>
        <p:nvSpPr>
          <p:cNvPr id="15" name="Text 11"/>
          <p:cNvSpPr/>
          <p:nvPr/>
        </p:nvSpPr>
        <p:spPr>
          <a:xfrm>
            <a:off x="5413415" y="5088255"/>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sunt accesibile prin multiple modalități de percepție: vizuală, auditivă, kinestezică, adaptate nivelului de înțelegere.</a:t>
            </a:r>
            <a:endParaRPr lang="en-US" sz="1550" dirty="0"/>
          </a:p>
        </p:txBody>
      </p:sp>
      <p:sp>
        <p:nvSpPr>
          <p:cNvPr id="16" name="Shape 12"/>
          <p:cNvSpPr/>
          <p:nvPr/>
        </p:nvSpPr>
        <p:spPr>
          <a:xfrm>
            <a:off x="9621203" y="3222784"/>
            <a:ext cx="4215289" cy="3341608"/>
          </a:xfrm>
          <a:prstGeom prst="roundRect">
            <a:avLst>
              <a:gd name="adj" fmla="val 2495"/>
            </a:avLst>
          </a:prstGeom>
          <a:solidFill>
            <a:srgbClr val="E1E1EA"/>
          </a:solidFill>
          <a:ln w="7620">
            <a:solidFill>
              <a:srgbClr val="C7C7D0"/>
            </a:solidFill>
            <a:prstDash val="solid"/>
          </a:ln>
        </p:spPr>
      </p:sp>
      <p:sp>
        <p:nvSpPr>
          <p:cNvPr id="17" name="Shape 13"/>
          <p:cNvSpPr/>
          <p:nvPr/>
        </p:nvSpPr>
        <p:spPr>
          <a:xfrm>
            <a:off x="9827181" y="3428762"/>
            <a:ext cx="595313" cy="595313"/>
          </a:xfrm>
          <a:prstGeom prst="roundRect">
            <a:avLst>
              <a:gd name="adj" fmla="val 15358451"/>
            </a:avLst>
          </a:prstGeom>
          <a:solidFill>
            <a:srgbClr val="1B1B27"/>
          </a:solidFill>
          <a:ln/>
        </p:spPr>
      </p:sp>
      <p:pic>
        <p:nvPicPr>
          <p:cNvPr id="18" name="Image 2" descr="preencoded.png"/>
          <p:cNvPicPr>
            <a:picLocks noChangeAspect="1"/>
          </p:cNvPicPr>
          <p:nvPr/>
        </p:nvPicPr>
        <p:blipFill>
          <a:blip r:embed="rId5"/>
          <a:stretch>
            <a:fillRect/>
          </a:stretch>
        </p:blipFill>
        <p:spPr>
          <a:xfrm>
            <a:off x="9990892" y="3558897"/>
            <a:ext cx="267891" cy="334923"/>
          </a:xfrm>
          <a:prstGeom prst="rect">
            <a:avLst/>
          </a:prstGeom>
        </p:spPr>
      </p:pic>
      <p:sp>
        <p:nvSpPr>
          <p:cNvPr id="19" name="Text 14"/>
          <p:cNvSpPr/>
          <p:nvPr/>
        </p:nvSpPr>
        <p:spPr>
          <a:xfrm>
            <a:off x="9827181" y="422243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Acțiune și Exprimare</a:t>
            </a:r>
            <a:endParaRPr lang="en-US" sz="1950" dirty="0"/>
          </a:p>
        </p:txBody>
      </p:sp>
      <p:sp>
        <p:nvSpPr>
          <p:cNvPr id="20" name="Text 15"/>
          <p:cNvSpPr/>
          <p:nvPr/>
        </p:nvSpPr>
        <p:spPr>
          <a:xfrm>
            <a:off x="9827181" y="4651653"/>
            <a:ext cx="3803333"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Cum demonstrăm învățarea?</a:t>
            </a:r>
            <a:endParaRPr lang="en-US" sz="1550" dirty="0"/>
          </a:p>
        </p:txBody>
      </p:sp>
      <p:sp>
        <p:nvSpPr>
          <p:cNvPr id="21" name="Text 16"/>
          <p:cNvSpPr/>
          <p:nvPr/>
        </p:nvSpPr>
        <p:spPr>
          <a:xfrm>
            <a:off x="9827181" y="5088255"/>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permit modalități variate de exprimare și evaluare, evitând formulări restrictive.</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774621"/>
            <a:ext cx="5327571"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Principiul I: Angajament</a:t>
            </a:r>
            <a:endParaRPr lang="en-US" sz="3900" dirty="0"/>
          </a:p>
        </p:txBody>
      </p:sp>
      <p:sp>
        <p:nvSpPr>
          <p:cNvPr id="3" name="Text 1"/>
          <p:cNvSpPr/>
          <p:nvPr/>
        </p:nvSpPr>
        <p:spPr>
          <a:xfrm>
            <a:off x="793790" y="147399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Raleway" pitchFamily="34" charset="0"/>
                <a:ea typeface="Raleway" pitchFamily="34" charset="-122"/>
                <a:cs typeface="Raleway" pitchFamily="34" charset="-120"/>
              </a:rPr>
              <a:t>De ce învățăm?</a:t>
            </a:r>
            <a:endParaRPr lang="en-US" sz="1950" dirty="0"/>
          </a:p>
        </p:txBody>
      </p:sp>
      <p:sp>
        <p:nvSpPr>
          <p:cNvPr id="4" name="Text 2"/>
          <p:cNvSpPr/>
          <p:nvPr/>
        </p:nvSpPr>
        <p:spPr>
          <a:xfrm>
            <a:off x="793790" y="2260402"/>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trebuie să motiveze și să ofere sens învățării. Se formulează în termeni de interes personal, curiozitate și relevanță pentru viața elevilor, creând conexiuni autentice cu experiențele lor.</a:t>
            </a:r>
            <a:endParaRPr lang="en-US" sz="1550" dirty="0"/>
          </a:p>
        </p:txBody>
      </p:sp>
      <p:sp>
        <p:nvSpPr>
          <p:cNvPr id="5" name="Text 3"/>
          <p:cNvSpPr/>
          <p:nvPr/>
        </p:nvSpPr>
        <p:spPr>
          <a:xfrm>
            <a:off x="1091446" y="3436263"/>
            <a:ext cx="7334369" cy="635079"/>
          </a:xfrm>
          <a:prstGeom prst="rect">
            <a:avLst/>
          </a:prstGeom>
          <a:noFill/>
          <a:ln/>
        </p:spPr>
        <p:txBody>
          <a:bodyPr wrap="square" lIns="0" tIns="0" rIns="0" bIns="0" rtlCol="0" anchor="t"/>
          <a:lstStyle/>
          <a:p>
            <a:pPr marL="0" indent="0" algn="l">
              <a:lnSpc>
                <a:spcPts val="2500"/>
              </a:lnSpc>
              <a:buNone/>
            </a:pPr>
            <a:r>
              <a:rPr lang="en-US" sz="1550" i="1" dirty="0">
                <a:solidFill>
                  <a:srgbClr val="3C3939"/>
                </a:solidFill>
                <a:latin typeface="Roboto" pitchFamily="34" charset="0"/>
                <a:ea typeface="Roboto" pitchFamily="34" charset="-122"/>
                <a:cs typeface="Roboto" pitchFamily="34" charset="-120"/>
              </a:rPr>
              <a:t>„Elevii vor identifica moduri prin care pot contribui la protejarea mediului, pornind de la experiențele proprii."</a:t>
            </a:r>
            <a:endParaRPr lang="en-US" sz="1550" dirty="0"/>
          </a:p>
        </p:txBody>
      </p:sp>
      <p:sp>
        <p:nvSpPr>
          <p:cNvPr id="6" name="Shape 4"/>
          <p:cNvSpPr/>
          <p:nvPr/>
        </p:nvSpPr>
        <p:spPr>
          <a:xfrm>
            <a:off x="793790" y="3436263"/>
            <a:ext cx="22860" cy="635079"/>
          </a:xfrm>
          <a:prstGeom prst="rect">
            <a:avLst/>
          </a:prstGeom>
          <a:solidFill>
            <a:srgbClr val="1B1B27"/>
          </a:solidFill>
          <a:ln/>
        </p:spPr>
      </p:sp>
      <p:pic>
        <p:nvPicPr>
          <p:cNvPr id="7" name="Image 0" descr="preencoded.png"/>
          <p:cNvPicPr>
            <a:picLocks noChangeAspect="1"/>
          </p:cNvPicPr>
          <p:nvPr/>
        </p:nvPicPr>
        <p:blipFill>
          <a:blip r:embed="rId3"/>
          <a:stretch>
            <a:fillRect/>
          </a:stretch>
        </p:blipFill>
        <p:spPr>
          <a:xfrm>
            <a:off x="8917543" y="2305050"/>
            <a:ext cx="4926568" cy="492656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842611"/>
            <a:ext cx="5760125"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Principiul II: Reprezentare</a:t>
            </a:r>
            <a:endParaRPr lang="en-US" sz="3900" dirty="0"/>
          </a:p>
        </p:txBody>
      </p:sp>
      <p:sp>
        <p:nvSpPr>
          <p:cNvPr id="3" name="Text 1"/>
          <p:cNvSpPr/>
          <p:nvPr/>
        </p:nvSpPr>
        <p:spPr>
          <a:xfrm>
            <a:off x="793790" y="254198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Raleway" pitchFamily="34" charset="0"/>
                <a:ea typeface="Raleway" pitchFamily="34" charset="-122"/>
                <a:cs typeface="Raleway" pitchFamily="34" charset="-120"/>
              </a:rPr>
              <a:t>Ce învățăm?</a:t>
            </a:r>
            <a:endParaRPr lang="en-US" sz="1950" dirty="0"/>
          </a:p>
        </p:txBody>
      </p:sp>
      <p:sp>
        <p:nvSpPr>
          <p:cNvPr id="4" name="Text 2"/>
          <p:cNvSpPr/>
          <p:nvPr/>
        </p:nvSpPr>
        <p:spPr>
          <a:xfrm>
            <a:off x="793790" y="314979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trebuie să fie accesibile prin mai multe modalități de percepție și înțelegere. Limbajul obiectivului trebuie să fie clar, concis și adaptat nivelului de înțelegere al elevilor.</a:t>
            </a:r>
            <a:endParaRPr lang="en-US" sz="1550" dirty="0"/>
          </a:p>
        </p:txBody>
      </p:sp>
      <p:sp>
        <p:nvSpPr>
          <p:cNvPr id="5" name="Text 3"/>
          <p:cNvSpPr/>
          <p:nvPr/>
        </p:nvSpPr>
        <p:spPr>
          <a:xfrm>
            <a:off x="793790" y="425612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Observare Vizuală</a:t>
            </a:r>
            <a:endParaRPr lang="en-US" sz="1950" dirty="0"/>
          </a:p>
        </p:txBody>
      </p:sp>
      <p:sp>
        <p:nvSpPr>
          <p:cNvPr id="6" name="Text 4"/>
          <p:cNvSpPr/>
          <p:nvPr/>
        </p:nvSpPr>
        <p:spPr>
          <a:xfrm>
            <a:off x="793790" y="4685348"/>
            <a:ext cx="4182189"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Explorarea caracteristicilor prin privire și analiză detaliată.</a:t>
            </a:r>
            <a:endParaRPr lang="en-US" sz="1550" dirty="0"/>
          </a:p>
        </p:txBody>
      </p:sp>
      <p:sp>
        <p:nvSpPr>
          <p:cNvPr id="7" name="Text 5"/>
          <p:cNvSpPr/>
          <p:nvPr/>
        </p:nvSpPr>
        <p:spPr>
          <a:xfrm>
            <a:off x="5223986" y="425612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Reprezentare Grafică</a:t>
            </a:r>
            <a:endParaRPr lang="en-US" sz="1950" dirty="0"/>
          </a:p>
        </p:txBody>
      </p:sp>
      <p:sp>
        <p:nvSpPr>
          <p:cNvPr id="8" name="Text 6"/>
          <p:cNvSpPr/>
          <p:nvPr/>
        </p:nvSpPr>
        <p:spPr>
          <a:xfrm>
            <a:off x="5223986" y="4685348"/>
            <a:ext cx="4182308"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Exprimarea înțelegerii prin desen și ilustrare.</a:t>
            </a:r>
            <a:endParaRPr lang="en-US" sz="1550" dirty="0"/>
          </a:p>
        </p:txBody>
      </p:sp>
      <p:sp>
        <p:nvSpPr>
          <p:cNvPr id="9" name="Text 7"/>
          <p:cNvSpPr/>
          <p:nvPr/>
        </p:nvSpPr>
        <p:spPr>
          <a:xfrm>
            <a:off x="9654302" y="425612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Explorare Tactilă</a:t>
            </a:r>
            <a:endParaRPr lang="en-US" sz="1950" dirty="0"/>
          </a:p>
        </p:txBody>
      </p:sp>
      <p:sp>
        <p:nvSpPr>
          <p:cNvPr id="10" name="Text 8"/>
          <p:cNvSpPr/>
          <p:nvPr/>
        </p:nvSpPr>
        <p:spPr>
          <a:xfrm>
            <a:off x="9654302" y="4685348"/>
            <a:ext cx="4182308"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Descoperirea prin atingere și manipulare directă.</a:t>
            </a:r>
            <a:endParaRPr lang="en-US" sz="1550" dirty="0"/>
          </a:p>
        </p:txBody>
      </p:sp>
      <p:sp>
        <p:nvSpPr>
          <p:cNvPr id="11" name="Shape 9"/>
          <p:cNvSpPr/>
          <p:nvPr/>
        </p:nvSpPr>
        <p:spPr>
          <a:xfrm>
            <a:off x="793790" y="5543669"/>
            <a:ext cx="13042821" cy="843201"/>
          </a:xfrm>
          <a:prstGeom prst="roundRect">
            <a:avLst>
              <a:gd name="adj" fmla="val 9886"/>
            </a:avLst>
          </a:prstGeom>
          <a:solidFill>
            <a:srgbClr val="D2D2E0"/>
          </a:solidFill>
          <a:ln/>
        </p:spPr>
      </p:sp>
      <p:pic>
        <p:nvPicPr>
          <p:cNvPr id="12" name="Image 0" descr="preencoded.png"/>
          <p:cNvPicPr>
            <a:picLocks noChangeAspect="1"/>
          </p:cNvPicPr>
          <p:nvPr/>
        </p:nvPicPr>
        <p:blipFill>
          <a:blip r:embed="rId3"/>
          <a:stretch>
            <a:fillRect/>
          </a:stretch>
        </p:blipFill>
        <p:spPr>
          <a:xfrm>
            <a:off x="992148" y="5838944"/>
            <a:ext cx="248007" cy="198358"/>
          </a:xfrm>
          <a:prstGeom prst="rect">
            <a:avLst/>
          </a:prstGeom>
        </p:spPr>
      </p:pic>
      <p:sp>
        <p:nvSpPr>
          <p:cNvPr id="13" name="Text 10"/>
          <p:cNvSpPr/>
          <p:nvPr/>
        </p:nvSpPr>
        <p:spPr>
          <a:xfrm>
            <a:off x="1438513" y="5791557"/>
            <a:ext cx="12199739" cy="317540"/>
          </a:xfrm>
          <a:prstGeom prst="rect">
            <a:avLst/>
          </a:prstGeom>
          <a:noFill/>
          <a:ln/>
        </p:spPr>
        <p:txBody>
          <a:bodyPr wrap="none" lIns="0" tIns="0" rIns="0" bIns="0" rtlCol="0" anchor="t"/>
          <a:lstStyle/>
          <a:p>
            <a:pPr marL="0" indent="0" algn="l">
              <a:lnSpc>
                <a:spcPts val="2500"/>
              </a:lnSpc>
              <a:buNone/>
            </a:pPr>
            <a:r>
              <a:rPr lang="en-US" sz="1550" b="1" dirty="0">
                <a:solidFill>
                  <a:srgbClr val="000000"/>
                </a:solidFill>
                <a:latin typeface="Roboto" pitchFamily="34" charset="0"/>
                <a:ea typeface="Roboto" pitchFamily="34" charset="-122"/>
                <a:cs typeface="Roboto" pitchFamily="34" charset="-120"/>
              </a:rPr>
              <a:t>Exemplu:</a:t>
            </a:r>
            <a:r>
              <a:rPr lang="en-US" sz="1550" dirty="0">
                <a:solidFill>
                  <a:srgbClr val="000000"/>
                </a:solidFill>
                <a:latin typeface="Roboto" pitchFamily="34" charset="0"/>
                <a:ea typeface="Roboto" pitchFamily="34" charset="-122"/>
                <a:cs typeface="Roboto" pitchFamily="34" charset="-120"/>
              </a:rPr>
              <a:t> Elevii vor recunoaște caracteristicile fructelor prin observare, desen și explorare tactilă.</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749856"/>
            <a:ext cx="7464862"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Principiul III: Acțiune și Exprimare</a:t>
            </a:r>
            <a:endParaRPr lang="en-US" sz="3900" dirty="0"/>
          </a:p>
        </p:txBody>
      </p:sp>
      <p:sp>
        <p:nvSpPr>
          <p:cNvPr id="3" name="Text 1"/>
          <p:cNvSpPr/>
          <p:nvPr/>
        </p:nvSpPr>
        <p:spPr>
          <a:xfrm>
            <a:off x="793790" y="1449229"/>
            <a:ext cx="3298508"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Raleway" pitchFamily="34" charset="0"/>
                <a:ea typeface="Raleway" pitchFamily="34" charset="-122"/>
                <a:cs typeface="Raleway" pitchFamily="34" charset="-120"/>
              </a:rPr>
              <a:t>Cum demonstrăm învățarea?</a:t>
            </a:r>
            <a:endParaRPr lang="en-US" sz="1950" dirty="0"/>
          </a:p>
        </p:txBody>
      </p:sp>
      <p:sp>
        <p:nvSpPr>
          <p:cNvPr id="4" name="Text 2"/>
          <p:cNvSpPr/>
          <p:nvPr/>
        </p:nvSpPr>
        <p:spPr>
          <a:xfrm>
            <a:off x="793790" y="205704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trebuie să permită modalități variate de exprimare și evaluare. Se evită formulări restrictive precum „să scrie" sau „să spună", preferând expresii flexibile: „să demonstreze", „să arate", „să creeze".</a:t>
            </a:r>
            <a:endParaRPr lang="en-US" sz="1550" dirty="0"/>
          </a:p>
        </p:txBody>
      </p:sp>
      <p:pic>
        <p:nvPicPr>
          <p:cNvPr id="5" name="Image 0" descr="preencoded.png"/>
          <p:cNvPicPr>
            <a:picLocks noChangeAspect="1"/>
          </p:cNvPicPr>
          <p:nvPr/>
        </p:nvPicPr>
        <p:blipFill>
          <a:blip r:embed="rId3"/>
          <a:stretch>
            <a:fillRect/>
          </a:stretch>
        </p:blipFill>
        <p:spPr>
          <a:xfrm>
            <a:off x="793790" y="2915364"/>
            <a:ext cx="595313" cy="595313"/>
          </a:xfrm>
          <a:prstGeom prst="rect">
            <a:avLst/>
          </a:prstGeom>
        </p:spPr>
      </p:pic>
      <p:sp>
        <p:nvSpPr>
          <p:cNvPr id="6" name="Text 3"/>
          <p:cNvSpPr/>
          <p:nvPr/>
        </p:nvSpPr>
        <p:spPr>
          <a:xfrm>
            <a:off x="793790" y="375868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Desen</a:t>
            </a:r>
            <a:endParaRPr lang="en-US" sz="1950" dirty="0"/>
          </a:p>
        </p:txBody>
      </p:sp>
      <p:sp>
        <p:nvSpPr>
          <p:cNvPr id="7" name="Text 4"/>
          <p:cNvSpPr/>
          <p:nvPr/>
        </p:nvSpPr>
        <p:spPr>
          <a:xfrm>
            <a:off x="793790" y="4187904"/>
            <a:ext cx="6397347"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Reprezentare vizuală a înțelegerii prin artă și ilustrație.</a:t>
            </a:r>
            <a:endParaRPr lang="en-US" sz="1550" dirty="0"/>
          </a:p>
        </p:txBody>
      </p:sp>
      <p:pic>
        <p:nvPicPr>
          <p:cNvPr id="8" name="Image 1" descr="preencoded.png"/>
          <p:cNvPicPr>
            <a:picLocks noChangeAspect="1"/>
          </p:cNvPicPr>
          <p:nvPr/>
        </p:nvPicPr>
        <p:blipFill>
          <a:blip r:embed="rId4"/>
          <a:stretch>
            <a:fillRect/>
          </a:stretch>
        </p:blipFill>
        <p:spPr>
          <a:xfrm>
            <a:off x="7439144" y="2915364"/>
            <a:ext cx="595313" cy="595313"/>
          </a:xfrm>
          <a:prstGeom prst="rect">
            <a:avLst/>
          </a:prstGeom>
        </p:spPr>
      </p:pic>
      <p:sp>
        <p:nvSpPr>
          <p:cNvPr id="9" name="Text 5"/>
          <p:cNvSpPr/>
          <p:nvPr/>
        </p:nvSpPr>
        <p:spPr>
          <a:xfrm>
            <a:off x="7439144" y="375868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Scurt Film</a:t>
            </a:r>
            <a:endParaRPr lang="en-US" sz="1950" dirty="0"/>
          </a:p>
        </p:txBody>
      </p:sp>
      <p:sp>
        <p:nvSpPr>
          <p:cNvPr id="10" name="Text 6"/>
          <p:cNvSpPr/>
          <p:nvPr/>
        </p:nvSpPr>
        <p:spPr>
          <a:xfrm>
            <a:off x="7439144" y="4187904"/>
            <a:ext cx="6397466"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Creare de conținut video pentru exprimarea ideilor.</a:t>
            </a:r>
            <a:endParaRPr lang="en-US" sz="1550" dirty="0"/>
          </a:p>
        </p:txBody>
      </p:sp>
      <p:pic>
        <p:nvPicPr>
          <p:cNvPr id="11" name="Image 2" descr="preencoded.png"/>
          <p:cNvPicPr>
            <a:picLocks noChangeAspect="1"/>
          </p:cNvPicPr>
          <p:nvPr/>
        </p:nvPicPr>
        <p:blipFill>
          <a:blip r:embed="rId5"/>
          <a:stretch>
            <a:fillRect/>
          </a:stretch>
        </p:blipFill>
        <p:spPr>
          <a:xfrm>
            <a:off x="793790" y="4902279"/>
            <a:ext cx="595313" cy="595313"/>
          </a:xfrm>
          <a:prstGeom prst="rect">
            <a:avLst/>
          </a:prstGeom>
        </p:spPr>
      </p:pic>
      <p:sp>
        <p:nvSpPr>
          <p:cNvPr id="12" name="Text 7"/>
          <p:cNvSpPr/>
          <p:nvPr/>
        </p:nvSpPr>
        <p:spPr>
          <a:xfrm>
            <a:off x="793790" y="574559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Compunere</a:t>
            </a:r>
            <a:endParaRPr lang="en-US" sz="1950" dirty="0"/>
          </a:p>
        </p:txBody>
      </p:sp>
      <p:sp>
        <p:nvSpPr>
          <p:cNvPr id="13" name="Text 8"/>
          <p:cNvSpPr/>
          <p:nvPr/>
        </p:nvSpPr>
        <p:spPr>
          <a:xfrm>
            <a:off x="793790" y="6174819"/>
            <a:ext cx="6397347"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Exprimare scrisă a gândurilor și reflecțiilor.</a:t>
            </a:r>
            <a:endParaRPr lang="en-US" sz="1550" dirty="0"/>
          </a:p>
        </p:txBody>
      </p:sp>
      <p:pic>
        <p:nvPicPr>
          <p:cNvPr id="14" name="Image 3" descr="preencoded.png"/>
          <p:cNvPicPr>
            <a:picLocks noChangeAspect="1"/>
          </p:cNvPicPr>
          <p:nvPr/>
        </p:nvPicPr>
        <p:blipFill>
          <a:blip r:embed="rId6"/>
          <a:stretch>
            <a:fillRect/>
          </a:stretch>
        </p:blipFill>
        <p:spPr>
          <a:xfrm>
            <a:off x="7439144" y="4902279"/>
            <a:ext cx="595313" cy="595313"/>
          </a:xfrm>
          <a:prstGeom prst="rect">
            <a:avLst/>
          </a:prstGeom>
        </p:spPr>
      </p:pic>
      <p:sp>
        <p:nvSpPr>
          <p:cNvPr id="15" name="Text 9"/>
          <p:cNvSpPr/>
          <p:nvPr/>
        </p:nvSpPr>
        <p:spPr>
          <a:xfrm>
            <a:off x="7439144" y="574559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Joc de Rol</a:t>
            </a:r>
            <a:endParaRPr lang="en-US" sz="1950" dirty="0"/>
          </a:p>
        </p:txBody>
      </p:sp>
      <p:sp>
        <p:nvSpPr>
          <p:cNvPr id="16" name="Text 10"/>
          <p:cNvSpPr/>
          <p:nvPr/>
        </p:nvSpPr>
        <p:spPr>
          <a:xfrm>
            <a:off x="7439144" y="6174819"/>
            <a:ext cx="6397466"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Demonstrare prin interpretare și dramatizare.</a:t>
            </a:r>
            <a:endParaRPr lang="en-US" sz="1550" dirty="0"/>
          </a:p>
        </p:txBody>
      </p:sp>
      <p:sp>
        <p:nvSpPr>
          <p:cNvPr id="17" name="Text 11"/>
          <p:cNvSpPr/>
          <p:nvPr/>
        </p:nvSpPr>
        <p:spPr>
          <a:xfrm>
            <a:off x="1091446" y="6938843"/>
            <a:ext cx="12745164"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Elevii vor demonstra înțelegerea moralei fabulei „Greierele și furnica" prin desen, scurt film, compunere sau joc de rol.</a:t>
            </a:r>
            <a:endParaRPr lang="en-US" sz="1550" dirty="0"/>
          </a:p>
        </p:txBody>
      </p:sp>
      <p:sp>
        <p:nvSpPr>
          <p:cNvPr id="18" name="Shape 12"/>
          <p:cNvSpPr/>
          <p:nvPr/>
        </p:nvSpPr>
        <p:spPr>
          <a:xfrm>
            <a:off x="793790" y="6715601"/>
            <a:ext cx="22860" cy="764024"/>
          </a:xfrm>
          <a:prstGeom prst="rect">
            <a:avLst/>
          </a:prstGeom>
          <a:solidFill>
            <a:srgbClr val="1B1B27"/>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556980"/>
            <a:ext cx="9921716"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Cum Formulăm Obiectivele UDL în Practică</a:t>
            </a:r>
            <a:endParaRPr lang="en-US" sz="3900" dirty="0"/>
          </a:p>
        </p:txBody>
      </p:sp>
      <p:sp>
        <p:nvSpPr>
          <p:cNvPr id="3" name="Text 1"/>
          <p:cNvSpPr/>
          <p:nvPr/>
        </p:nvSpPr>
        <p:spPr>
          <a:xfrm>
            <a:off x="793790" y="2573893"/>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01</a:t>
            </a:r>
            <a:endParaRPr lang="en-US" sz="1550" dirty="0"/>
          </a:p>
        </p:txBody>
      </p:sp>
      <p:sp>
        <p:nvSpPr>
          <p:cNvPr id="4" name="Shape 2"/>
          <p:cNvSpPr/>
          <p:nvPr/>
        </p:nvSpPr>
        <p:spPr>
          <a:xfrm>
            <a:off x="793790" y="2888218"/>
            <a:ext cx="6422231" cy="22860"/>
          </a:xfrm>
          <a:prstGeom prst="rect">
            <a:avLst/>
          </a:prstGeom>
          <a:solidFill>
            <a:srgbClr val="1B1B27"/>
          </a:solidFill>
          <a:ln/>
        </p:spPr>
      </p:sp>
      <p:sp>
        <p:nvSpPr>
          <p:cNvPr id="5" name="Text 3"/>
          <p:cNvSpPr/>
          <p:nvPr/>
        </p:nvSpPr>
        <p:spPr>
          <a:xfrm>
            <a:off x="793790" y="303311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Claritatea Scopului</a:t>
            </a:r>
            <a:endParaRPr lang="en-US" sz="1950" dirty="0"/>
          </a:p>
        </p:txBody>
      </p:sp>
      <p:sp>
        <p:nvSpPr>
          <p:cNvPr id="6" name="Text 4"/>
          <p:cNvSpPr/>
          <p:nvPr/>
        </p:nvSpPr>
        <p:spPr>
          <a:xfrm>
            <a:off x="793790" y="3462338"/>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Specifică ce se dorește ca elevii să învețe, nu cum.</a:t>
            </a:r>
            <a:endParaRPr lang="en-US" sz="1550" dirty="0"/>
          </a:p>
        </p:txBody>
      </p:sp>
      <p:sp>
        <p:nvSpPr>
          <p:cNvPr id="7" name="Text 5"/>
          <p:cNvSpPr/>
          <p:nvPr/>
        </p:nvSpPr>
        <p:spPr>
          <a:xfrm>
            <a:off x="793790" y="3898940"/>
            <a:ext cx="6422231"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Exemplu:</a:t>
            </a:r>
            <a:r>
              <a:rPr lang="en-US" sz="1550" dirty="0">
                <a:solidFill>
                  <a:srgbClr val="3C3939"/>
                </a:solidFill>
                <a:latin typeface="Roboto" pitchFamily="34" charset="0"/>
                <a:ea typeface="Roboto" pitchFamily="34" charset="-122"/>
                <a:cs typeface="Roboto" pitchFamily="34" charset="-120"/>
              </a:rPr>
              <a:t> Elevii vor înțelege importanța colaborării în echipă.</a:t>
            </a:r>
            <a:endParaRPr lang="en-US" sz="1550" dirty="0"/>
          </a:p>
        </p:txBody>
      </p:sp>
      <p:sp>
        <p:nvSpPr>
          <p:cNvPr id="8" name="Text 6"/>
          <p:cNvSpPr/>
          <p:nvPr/>
        </p:nvSpPr>
        <p:spPr>
          <a:xfrm>
            <a:off x="7414379" y="2573893"/>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02</a:t>
            </a:r>
            <a:endParaRPr lang="en-US" sz="1550" dirty="0"/>
          </a:p>
        </p:txBody>
      </p:sp>
      <p:sp>
        <p:nvSpPr>
          <p:cNvPr id="9" name="Shape 7"/>
          <p:cNvSpPr/>
          <p:nvPr/>
        </p:nvSpPr>
        <p:spPr>
          <a:xfrm>
            <a:off x="7414379" y="2888218"/>
            <a:ext cx="6422231" cy="22860"/>
          </a:xfrm>
          <a:prstGeom prst="rect">
            <a:avLst/>
          </a:prstGeom>
          <a:solidFill>
            <a:srgbClr val="1B1B27"/>
          </a:solidFill>
          <a:ln/>
        </p:spPr>
      </p:sp>
      <p:sp>
        <p:nvSpPr>
          <p:cNvPr id="10" name="Text 8"/>
          <p:cNvSpPr/>
          <p:nvPr/>
        </p:nvSpPr>
        <p:spPr>
          <a:xfrm>
            <a:off x="7414379" y="3033117"/>
            <a:ext cx="3827740"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Flexibilitatea Modului de Atingere</a:t>
            </a:r>
            <a:endParaRPr lang="en-US" sz="1950" dirty="0"/>
          </a:p>
        </p:txBody>
      </p:sp>
      <p:sp>
        <p:nvSpPr>
          <p:cNvPr id="11" name="Text 9"/>
          <p:cNvSpPr/>
          <p:nvPr/>
        </p:nvSpPr>
        <p:spPr>
          <a:xfrm>
            <a:off x="7414379" y="3462338"/>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Permite mai multe căi de învățare și exprimare.</a:t>
            </a:r>
            <a:endParaRPr lang="en-US" sz="1550" dirty="0"/>
          </a:p>
        </p:txBody>
      </p:sp>
      <p:sp>
        <p:nvSpPr>
          <p:cNvPr id="12" name="Text 10"/>
          <p:cNvSpPr/>
          <p:nvPr/>
        </p:nvSpPr>
        <p:spPr>
          <a:xfrm>
            <a:off x="7414379" y="3898940"/>
            <a:ext cx="6422231"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Exemplu:</a:t>
            </a:r>
            <a:r>
              <a:rPr lang="en-US" sz="1550" dirty="0">
                <a:solidFill>
                  <a:srgbClr val="3C3939"/>
                </a:solidFill>
                <a:latin typeface="Roboto" pitchFamily="34" charset="0"/>
                <a:ea typeface="Roboto" pitchFamily="34" charset="-122"/>
                <a:cs typeface="Roboto" pitchFamily="34" charset="-120"/>
              </a:rPr>
              <a:t> ...prin joc de rol, desen sau discuție în grup.</a:t>
            </a:r>
            <a:endParaRPr lang="en-US" sz="1550" dirty="0"/>
          </a:p>
        </p:txBody>
      </p:sp>
      <p:sp>
        <p:nvSpPr>
          <p:cNvPr id="13" name="Text 11"/>
          <p:cNvSpPr/>
          <p:nvPr/>
        </p:nvSpPr>
        <p:spPr>
          <a:xfrm>
            <a:off x="793790" y="456366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03</a:t>
            </a:r>
            <a:endParaRPr lang="en-US" sz="1550" dirty="0"/>
          </a:p>
        </p:txBody>
      </p:sp>
      <p:sp>
        <p:nvSpPr>
          <p:cNvPr id="14" name="Shape 12"/>
          <p:cNvSpPr/>
          <p:nvPr/>
        </p:nvSpPr>
        <p:spPr>
          <a:xfrm>
            <a:off x="793790" y="4877991"/>
            <a:ext cx="6422231" cy="22860"/>
          </a:xfrm>
          <a:prstGeom prst="rect">
            <a:avLst/>
          </a:prstGeom>
          <a:solidFill>
            <a:srgbClr val="1B1B27"/>
          </a:solidFill>
          <a:ln/>
        </p:spPr>
      </p:sp>
      <p:sp>
        <p:nvSpPr>
          <p:cNvPr id="15" name="Text 13"/>
          <p:cNvSpPr/>
          <p:nvPr/>
        </p:nvSpPr>
        <p:spPr>
          <a:xfrm>
            <a:off x="793790" y="5022890"/>
            <a:ext cx="2739747"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Adaptabilitate la Bariere</a:t>
            </a:r>
            <a:endParaRPr lang="en-US" sz="1950" dirty="0"/>
          </a:p>
        </p:txBody>
      </p:sp>
      <p:sp>
        <p:nvSpPr>
          <p:cNvPr id="16" name="Text 14"/>
          <p:cNvSpPr/>
          <p:nvPr/>
        </p:nvSpPr>
        <p:spPr>
          <a:xfrm>
            <a:off x="793790" y="5452110"/>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Prevezi obstacole posibile și soluții: tehnologii asistive, suport vizual, timp suplimentar.</a:t>
            </a:r>
            <a:endParaRPr lang="en-US" sz="1550" dirty="0"/>
          </a:p>
        </p:txBody>
      </p:sp>
      <p:sp>
        <p:nvSpPr>
          <p:cNvPr id="17" name="Text 15"/>
          <p:cNvSpPr/>
          <p:nvPr/>
        </p:nvSpPr>
        <p:spPr>
          <a:xfrm>
            <a:off x="793790" y="6206252"/>
            <a:ext cx="6422231"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Exemplu:</a:t>
            </a:r>
            <a:r>
              <a:rPr lang="en-US" sz="1550" dirty="0">
                <a:solidFill>
                  <a:srgbClr val="3C3939"/>
                </a:solidFill>
                <a:latin typeface="Roboto" pitchFamily="34" charset="0"/>
                <a:ea typeface="Roboto" pitchFamily="34" charset="-122"/>
                <a:cs typeface="Roboto" pitchFamily="34" charset="-120"/>
              </a:rPr>
              <a:t> ...cu sprijin vizual și timp adaptat nevoilor fiecărui elev.</a:t>
            </a:r>
            <a:endParaRPr lang="en-US" sz="1550" dirty="0"/>
          </a:p>
        </p:txBody>
      </p:sp>
      <p:sp>
        <p:nvSpPr>
          <p:cNvPr id="18" name="Text 16"/>
          <p:cNvSpPr/>
          <p:nvPr/>
        </p:nvSpPr>
        <p:spPr>
          <a:xfrm>
            <a:off x="7414379" y="456366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04</a:t>
            </a:r>
            <a:endParaRPr lang="en-US" sz="1550" dirty="0"/>
          </a:p>
        </p:txBody>
      </p:sp>
      <p:sp>
        <p:nvSpPr>
          <p:cNvPr id="19" name="Shape 17"/>
          <p:cNvSpPr/>
          <p:nvPr/>
        </p:nvSpPr>
        <p:spPr>
          <a:xfrm>
            <a:off x="7414379" y="4877991"/>
            <a:ext cx="6422231" cy="22860"/>
          </a:xfrm>
          <a:prstGeom prst="rect">
            <a:avLst/>
          </a:prstGeom>
          <a:solidFill>
            <a:srgbClr val="1B1B27"/>
          </a:solidFill>
          <a:ln/>
        </p:spPr>
      </p:sp>
      <p:sp>
        <p:nvSpPr>
          <p:cNvPr id="20" name="Text 18"/>
          <p:cNvSpPr/>
          <p:nvPr/>
        </p:nvSpPr>
        <p:spPr>
          <a:xfrm>
            <a:off x="7414379" y="502289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Evaluare Incluzivă</a:t>
            </a:r>
            <a:endParaRPr lang="en-US" sz="1950" dirty="0"/>
          </a:p>
        </p:txBody>
      </p:sp>
      <p:sp>
        <p:nvSpPr>
          <p:cNvPr id="21" name="Text 19"/>
          <p:cNvSpPr/>
          <p:nvPr/>
        </p:nvSpPr>
        <p:spPr>
          <a:xfrm>
            <a:off x="7414379" y="5452110"/>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Măsoară progresul, nu doar performanța finală.</a:t>
            </a:r>
            <a:endParaRPr lang="en-US" sz="1550" dirty="0"/>
          </a:p>
        </p:txBody>
      </p:sp>
      <p:sp>
        <p:nvSpPr>
          <p:cNvPr id="22" name="Text 20"/>
          <p:cNvSpPr/>
          <p:nvPr/>
        </p:nvSpPr>
        <p:spPr>
          <a:xfrm>
            <a:off x="7414379" y="5888712"/>
            <a:ext cx="6422231"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Exemplu:</a:t>
            </a:r>
            <a:r>
              <a:rPr lang="en-US" sz="1550" dirty="0">
                <a:solidFill>
                  <a:srgbClr val="3C3939"/>
                </a:solidFill>
                <a:latin typeface="Roboto" pitchFamily="34" charset="0"/>
                <a:ea typeface="Roboto" pitchFamily="34" charset="-122"/>
                <a:cs typeface="Roboto" pitchFamily="34" charset="-120"/>
              </a:rPr>
              <a:t> Se apreciază implicarea, efortul și progresul individual.</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265992"/>
            <a:ext cx="919734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Exemple de Transformare a Obiectivelor</a:t>
            </a:r>
            <a:endParaRPr lang="en-US" sz="3900" dirty="0"/>
          </a:p>
        </p:txBody>
      </p:sp>
      <p:sp>
        <p:nvSpPr>
          <p:cNvPr id="3" name="Text 1"/>
          <p:cNvSpPr/>
          <p:nvPr/>
        </p:nvSpPr>
        <p:spPr>
          <a:xfrm>
            <a:off x="793790" y="2282904"/>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Comparație între formulări tradiționale și reformulări UDL pentru diverse tipuri de activități.</a:t>
            </a:r>
            <a:endParaRPr lang="en-US" sz="1550" dirty="0"/>
          </a:p>
        </p:txBody>
      </p:sp>
      <p:sp>
        <p:nvSpPr>
          <p:cNvPr id="4" name="Shape 2"/>
          <p:cNvSpPr/>
          <p:nvPr/>
        </p:nvSpPr>
        <p:spPr>
          <a:xfrm>
            <a:off x="793790" y="2823686"/>
            <a:ext cx="13042821" cy="4139922"/>
          </a:xfrm>
          <a:prstGeom prst="roundRect">
            <a:avLst>
              <a:gd name="adj" fmla="val 2014"/>
            </a:avLst>
          </a:prstGeom>
          <a:noFill/>
          <a:ln w="7620">
            <a:solidFill>
              <a:srgbClr val="000000">
                <a:alpha val="8000"/>
              </a:srgbClr>
            </a:solidFill>
            <a:prstDash val="solid"/>
          </a:ln>
        </p:spPr>
      </p:sp>
      <p:sp>
        <p:nvSpPr>
          <p:cNvPr id="5" name="Shape 3"/>
          <p:cNvSpPr/>
          <p:nvPr/>
        </p:nvSpPr>
        <p:spPr>
          <a:xfrm>
            <a:off x="801410" y="2831306"/>
            <a:ext cx="13027581" cy="570905"/>
          </a:xfrm>
          <a:prstGeom prst="rect">
            <a:avLst/>
          </a:prstGeom>
          <a:solidFill>
            <a:srgbClr val="FFFFFF">
              <a:alpha val="4000"/>
            </a:srgbClr>
          </a:solidFill>
          <a:ln/>
        </p:spPr>
      </p:sp>
      <p:sp>
        <p:nvSpPr>
          <p:cNvPr id="6" name="Text 4"/>
          <p:cNvSpPr/>
          <p:nvPr/>
        </p:nvSpPr>
        <p:spPr>
          <a:xfrm>
            <a:off x="999887" y="2957989"/>
            <a:ext cx="2856309"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Tip de Activitate</a:t>
            </a:r>
            <a:endParaRPr lang="en-US" sz="1550" dirty="0"/>
          </a:p>
        </p:txBody>
      </p:sp>
      <p:sp>
        <p:nvSpPr>
          <p:cNvPr id="7" name="Text 5"/>
          <p:cNvSpPr/>
          <p:nvPr/>
        </p:nvSpPr>
        <p:spPr>
          <a:xfrm>
            <a:off x="4260533" y="2957989"/>
            <a:ext cx="4155281"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Obiectiv Tradițional</a:t>
            </a:r>
            <a:endParaRPr lang="en-US" sz="1550" dirty="0"/>
          </a:p>
        </p:txBody>
      </p:sp>
      <p:sp>
        <p:nvSpPr>
          <p:cNvPr id="8" name="Text 6"/>
          <p:cNvSpPr/>
          <p:nvPr/>
        </p:nvSpPr>
        <p:spPr>
          <a:xfrm>
            <a:off x="8820150" y="2957989"/>
            <a:ext cx="4810482" cy="317540"/>
          </a:xfrm>
          <a:prstGeom prst="rect">
            <a:avLst/>
          </a:prstGeom>
          <a:noFill/>
          <a:ln/>
        </p:spPr>
        <p:txBody>
          <a:bodyPr wrap="none" lIns="0" tIns="0" rIns="0" bIns="0" rtlCol="0" anchor="t"/>
          <a:lstStyle/>
          <a:p>
            <a:pPr marL="0" indent="0" algn="l">
              <a:lnSpc>
                <a:spcPts val="2500"/>
              </a:lnSpc>
              <a:buNone/>
            </a:pPr>
            <a:r>
              <a:rPr lang="en-US" sz="1550" b="1" dirty="0">
                <a:solidFill>
                  <a:srgbClr val="3C3939"/>
                </a:solidFill>
                <a:latin typeface="Roboto" pitchFamily="34" charset="0"/>
                <a:ea typeface="Roboto" pitchFamily="34" charset="-122"/>
                <a:cs typeface="Roboto" pitchFamily="34" charset="-120"/>
              </a:rPr>
              <a:t>Obiectiv UDL Reformulat</a:t>
            </a:r>
            <a:endParaRPr lang="en-US" sz="1550" dirty="0"/>
          </a:p>
        </p:txBody>
      </p:sp>
      <p:sp>
        <p:nvSpPr>
          <p:cNvPr id="9" name="Shape 7"/>
          <p:cNvSpPr/>
          <p:nvPr/>
        </p:nvSpPr>
        <p:spPr>
          <a:xfrm>
            <a:off x="801410" y="3402211"/>
            <a:ext cx="13027581" cy="888444"/>
          </a:xfrm>
          <a:prstGeom prst="rect">
            <a:avLst/>
          </a:prstGeom>
          <a:solidFill>
            <a:srgbClr val="000000">
              <a:alpha val="4000"/>
            </a:srgbClr>
          </a:solidFill>
          <a:ln/>
        </p:spPr>
      </p:sp>
      <p:sp>
        <p:nvSpPr>
          <p:cNvPr id="10" name="Text 8"/>
          <p:cNvSpPr/>
          <p:nvPr/>
        </p:nvSpPr>
        <p:spPr>
          <a:xfrm>
            <a:off x="999887" y="3528893"/>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Atelier de științe</a:t>
            </a:r>
            <a:endParaRPr lang="en-US" sz="1550" dirty="0"/>
          </a:p>
        </p:txBody>
      </p:sp>
      <p:sp>
        <p:nvSpPr>
          <p:cNvPr id="11" name="Text 9"/>
          <p:cNvSpPr/>
          <p:nvPr/>
        </p:nvSpPr>
        <p:spPr>
          <a:xfrm>
            <a:off x="4260533" y="3528893"/>
            <a:ext cx="415528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Să descrie părțile plantei.</a:t>
            </a:r>
            <a:endParaRPr lang="en-US" sz="1550" dirty="0"/>
          </a:p>
        </p:txBody>
      </p:sp>
      <p:sp>
        <p:nvSpPr>
          <p:cNvPr id="12" name="Text 10"/>
          <p:cNvSpPr/>
          <p:nvPr/>
        </p:nvSpPr>
        <p:spPr>
          <a:xfrm>
            <a:off x="8820150" y="3528893"/>
            <a:ext cx="4810482"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Elevii vor identifica și reprezenta părțile plantei folosind desen, colaj sau aplicație digitală.</a:t>
            </a:r>
            <a:endParaRPr lang="en-US" sz="1550" dirty="0"/>
          </a:p>
        </p:txBody>
      </p:sp>
      <p:sp>
        <p:nvSpPr>
          <p:cNvPr id="13" name="Shape 11"/>
          <p:cNvSpPr/>
          <p:nvPr/>
        </p:nvSpPr>
        <p:spPr>
          <a:xfrm>
            <a:off x="801410" y="4290655"/>
            <a:ext cx="13027581" cy="888444"/>
          </a:xfrm>
          <a:prstGeom prst="rect">
            <a:avLst/>
          </a:prstGeom>
          <a:solidFill>
            <a:srgbClr val="FFFFFF">
              <a:alpha val="4000"/>
            </a:srgbClr>
          </a:solidFill>
          <a:ln/>
        </p:spPr>
      </p:sp>
      <p:sp>
        <p:nvSpPr>
          <p:cNvPr id="14" name="Text 12"/>
          <p:cNvSpPr/>
          <p:nvPr/>
        </p:nvSpPr>
        <p:spPr>
          <a:xfrm>
            <a:off x="999887" y="4417338"/>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Lecție de lectură</a:t>
            </a:r>
            <a:endParaRPr lang="en-US" sz="1550" dirty="0"/>
          </a:p>
        </p:txBody>
      </p:sp>
      <p:sp>
        <p:nvSpPr>
          <p:cNvPr id="15" name="Text 13"/>
          <p:cNvSpPr/>
          <p:nvPr/>
        </p:nvSpPr>
        <p:spPr>
          <a:xfrm>
            <a:off x="4260533" y="4417338"/>
            <a:ext cx="415528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Să povestească textul citit.</a:t>
            </a:r>
            <a:endParaRPr lang="en-US" sz="1550" dirty="0"/>
          </a:p>
        </p:txBody>
      </p:sp>
      <p:sp>
        <p:nvSpPr>
          <p:cNvPr id="16" name="Text 14"/>
          <p:cNvSpPr/>
          <p:nvPr/>
        </p:nvSpPr>
        <p:spPr>
          <a:xfrm>
            <a:off x="8820150" y="4417338"/>
            <a:ext cx="4810482"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Elevii vor demonstra înțelegerea textului prin desen, joc de rol sau scurtă povestire audio.</a:t>
            </a:r>
            <a:endParaRPr lang="en-US" sz="1550" dirty="0"/>
          </a:p>
        </p:txBody>
      </p:sp>
      <p:sp>
        <p:nvSpPr>
          <p:cNvPr id="17" name="Shape 15"/>
          <p:cNvSpPr/>
          <p:nvPr/>
        </p:nvSpPr>
        <p:spPr>
          <a:xfrm>
            <a:off x="801410" y="5179100"/>
            <a:ext cx="13027581" cy="888444"/>
          </a:xfrm>
          <a:prstGeom prst="rect">
            <a:avLst/>
          </a:prstGeom>
          <a:solidFill>
            <a:srgbClr val="000000">
              <a:alpha val="4000"/>
            </a:srgbClr>
          </a:solidFill>
          <a:ln/>
        </p:spPr>
      </p:sp>
      <p:sp>
        <p:nvSpPr>
          <p:cNvPr id="18" name="Text 16"/>
          <p:cNvSpPr/>
          <p:nvPr/>
        </p:nvSpPr>
        <p:spPr>
          <a:xfrm>
            <a:off x="999887" y="5305782"/>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Activitate artistică</a:t>
            </a:r>
            <a:endParaRPr lang="en-US" sz="1550" dirty="0"/>
          </a:p>
        </p:txBody>
      </p:sp>
      <p:sp>
        <p:nvSpPr>
          <p:cNvPr id="19" name="Text 17"/>
          <p:cNvSpPr/>
          <p:nvPr/>
        </p:nvSpPr>
        <p:spPr>
          <a:xfrm>
            <a:off x="4260533" y="5305782"/>
            <a:ext cx="415528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Să realizeze un desen cu fructe.</a:t>
            </a:r>
            <a:endParaRPr lang="en-US" sz="1550" dirty="0"/>
          </a:p>
        </p:txBody>
      </p:sp>
      <p:sp>
        <p:nvSpPr>
          <p:cNvPr id="20" name="Text 18"/>
          <p:cNvSpPr/>
          <p:nvPr/>
        </p:nvSpPr>
        <p:spPr>
          <a:xfrm>
            <a:off x="8820150" y="5305782"/>
            <a:ext cx="4810482"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Elevii vor reprezenta tema «Fructele verii» prin desen, colaj, modelaj sau fotografie.</a:t>
            </a:r>
            <a:endParaRPr lang="en-US" sz="1550" dirty="0"/>
          </a:p>
        </p:txBody>
      </p:sp>
      <p:sp>
        <p:nvSpPr>
          <p:cNvPr id="21" name="Shape 19"/>
          <p:cNvSpPr/>
          <p:nvPr/>
        </p:nvSpPr>
        <p:spPr>
          <a:xfrm>
            <a:off x="801410" y="6067544"/>
            <a:ext cx="13027581" cy="888444"/>
          </a:xfrm>
          <a:prstGeom prst="rect">
            <a:avLst/>
          </a:prstGeom>
          <a:solidFill>
            <a:srgbClr val="FFFFFF">
              <a:alpha val="4000"/>
            </a:srgbClr>
          </a:solidFill>
          <a:ln/>
        </p:spPr>
      </p:sp>
      <p:sp>
        <p:nvSpPr>
          <p:cNvPr id="22" name="Text 20"/>
          <p:cNvSpPr/>
          <p:nvPr/>
        </p:nvSpPr>
        <p:spPr>
          <a:xfrm>
            <a:off x="999887" y="6194227"/>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Activitate civică</a:t>
            </a:r>
            <a:endParaRPr lang="en-US" sz="1550" dirty="0"/>
          </a:p>
        </p:txBody>
      </p:sp>
      <p:sp>
        <p:nvSpPr>
          <p:cNvPr id="23" name="Text 21"/>
          <p:cNvSpPr/>
          <p:nvPr/>
        </p:nvSpPr>
        <p:spPr>
          <a:xfrm>
            <a:off x="4260533" y="6194227"/>
            <a:ext cx="415528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Să învețe regulile de comportament în grup.</a:t>
            </a:r>
            <a:endParaRPr lang="en-US" sz="1550" dirty="0"/>
          </a:p>
        </p:txBody>
      </p:sp>
      <p:sp>
        <p:nvSpPr>
          <p:cNvPr id="24" name="Text 22"/>
          <p:cNvSpPr/>
          <p:nvPr/>
        </p:nvSpPr>
        <p:spPr>
          <a:xfrm>
            <a:off x="8820150" y="6194227"/>
            <a:ext cx="4810482"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Elevii vor exemplifica comportamente pozitive în grup prin jocuri de cooperare, discuții și povești personale.</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611267"/>
            <a:ext cx="6284595"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Evaluarea Obiectivelor UDL</a:t>
            </a:r>
            <a:endParaRPr lang="en-US" sz="3900" dirty="0"/>
          </a:p>
        </p:txBody>
      </p:sp>
      <p:sp>
        <p:nvSpPr>
          <p:cNvPr id="4" name="Text 1"/>
          <p:cNvSpPr/>
          <p:nvPr/>
        </p:nvSpPr>
        <p:spPr>
          <a:xfrm>
            <a:off x="793790" y="1529001"/>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Evaluarea în contextul UDL trebuie să fie personalizată, continuă și transparentă pentru toți elevii.</a:t>
            </a:r>
            <a:endParaRPr lang="en-US" sz="1550" dirty="0"/>
          </a:p>
        </p:txBody>
      </p:sp>
      <p:sp>
        <p:nvSpPr>
          <p:cNvPr id="5" name="Shape 2"/>
          <p:cNvSpPr/>
          <p:nvPr/>
        </p:nvSpPr>
        <p:spPr>
          <a:xfrm>
            <a:off x="793790" y="2387322"/>
            <a:ext cx="3679031" cy="1824276"/>
          </a:xfrm>
          <a:prstGeom prst="roundRect">
            <a:avLst>
              <a:gd name="adj" fmla="val 6015"/>
            </a:avLst>
          </a:prstGeom>
          <a:solidFill>
            <a:srgbClr val="FFFFFF">
              <a:alpha val="95000"/>
            </a:srgbClr>
          </a:solidFill>
          <a:ln w="22860">
            <a:solidFill>
              <a:srgbClr val="1B1B27"/>
            </a:solidFill>
            <a:prstDash val="solid"/>
          </a:ln>
        </p:spPr>
      </p:sp>
      <p:sp>
        <p:nvSpPr>
          <p:cNvPr id="6" name="Shape 3"/>
          <p:cNvSpPr/>
          <p:nvPr/>
        </p:nvSpPr>
        <p:spPr>
          <a:xfrm>
            <a:off x="770930" y="2387322"/>
            <a:ext cx="91440" cy="1824276"/>
          </a:xfrm>
          <a:prstGeom prst="roundRect">
            <a:avLst>
              <a:gd name="adj" fmla="val 91163"/>
            </a:avLst>
          </a:prstGeom>
          <a:solidFill>
            <a:srgbClr val="1B1B27"/>
          </a:solidFill>
          <a:ln/>
        </p:spPr>
      </p:sp>
      <p:sp>
        <p:nvSpPr>
          <p:cNvPr id="7" name="Text 4"/>
          <p:cNvSpPr/>
          <p:nvPr/>
        </p:nvSpPr>
        <p:spPr>
          <a:xfrm>
            <a:off x="1083588" y="260854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Formativă Continuu</a:t>
            </a:r>
            <a:endParaRPr lang="en-US" sz="1950" dirty="0"/>
          </a:p>
        </p:txBody>
      </p:sp>
      <p:sp>
        <p:nvSpPr>
          <p:cNvPr id="8" name="Text 5"/>
          <p:cNvSpPr/>
          <p:nvPr/>
        </p:nvSpPr>
        <p:spPr>
          <a:xfrm>
            <a:off x="1083588" y="3037761"/>
            <a:ext cx="3168015"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Observație constantă, feedback verbal, portofoliu și autoevaluare pentru monitorizarea progresului.</a:t>
            </a:r>
            <a:endParaRPr lang="en-US" sz="1550" dirty="0"/>
          </a:p>
        </p:txBody>
      </p:sp>
      <p:sp>
        <p:nvSpPr>
          <p:cNvPr id="9" name="Shape 6"/>
          <p:cNvSpPr/>
          <p:nvPr/>
        </p:nvSpPr>
        <p:spPr>
          <a:xfrm>
            <a:off x="4671179" y="2387322"/>
            <a:ext cx="3679031" cy="1824276"/>
          </a:xfrm>
          <a:prstGeom prst="roundRect">
            <a:avLst>
              <a:gd name="adj" fmla="val 6015"/>
            </a:avLst>
          </a:prstGeom>
          <a:solidFill>
            <a:srgbClr val="FFFFFF">
              <a:alpha val="95000"/>
            </a:srgbClr>
          </a:solidFill>
          <a:ln w="22860">
            <a:solidFill>
              <a:srgbClr val="1B1B27"/>
            </a:solidFill>
            <a:prstDash val="solid"/>
          </a:ln>
        </p:spPr>
      </p:sp>
      <p:sp>
        <p:nvSpPr>
          <p:cNvPr id="10" name="Shape 7"/>
          <p:cNvSpPr/>
          <p:nvPr/>
        </p:nvSpPr>
        <p:spPr>
          <a:xfrm>
            <a:off x="4648319" y="2387322"/>
            <a:ext cx="91440" cy="1824276"/>
          </a:xfrm>
          <a:prstGeom prst="roundRect">
            <a:avLst>
              <a:gd name="adj" fmla="val 91163"/>
            </a:avLst>
          </a:prstGeom>
          <a:solidFill>
            <a:srgbClr val="1B1B27"/>
          </a:solidFill>
          <a:ln/>
        </p:spPr>
      </p:sp>
      <p:sp>
        <p:nvSpPr>
          <p:cNvPr id="11" name="Text 8"/>
          <p:cNvSpPr/>
          <p:nvPr/>
        </p:nvSpPr>
        <p:spPr>
          <a:xfrm>
            <a:off x="4960977" y="260854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Personalizată</a:t>
            </a:r>
            <a:endParaRPr lang="en-US" sz="1950" dirty="0"/>
          </a:p>
        </p:txBody>
      </p:sp>
      <p:sp>
        <p:nvSpPr>
          <p:cNvPr id="12" name="Text 9"/>
          <p:cNvSpPr/>
          <p:nvPr/>
        </p:nvSpPr>
        <p:spPr>
          <a:xfrm>
            <a:off x="4960977" y="3037761"/>
            <a:ext cx="3168015"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Raportată la progresul individual al fiecărui elev, nu la standarde uniforme pentru toți.</a:t>
            </a:r>
            <a:endParaRPr lang="en-US" sz="1550" dirty="0"/>
          </a:p>
        </p:txBody>
      </p:sp>
      <p:sp>
        <p:nvSpPr>
          <p:cNvPr id="13" name="Shape 10"/>
          <p:cNvSpPr/>
          <p:nvPr/>
        </p:nvSpPr>
        <p:spPr>
          <a:xfrm>
            <a:off x="793790" y="4409956"/>
            <a:ext cx="3679031" cy="1824276"/>
          </a:xfrm>
          <a:prstGeom prst="roundRect">
            <a:avLst>
              <a:gd name="adj" fmla="val 6015"/>
            </a:avLst>
          </a:prstGeom>
          <a:solidFill>
            <a:srgbClr val="FFFFFF">
              <a:alpha val="95000"/>
            </a:srgbClr>
          </a:solidFill>
          <a:ln w="22860">
            <a:solidFill>
              <a:srgbClr val="1B1B27"/>
            </a:solidFill>
            <a:prstDash val="solid"/>
          </a:ln>
        </p:spPr>
      </p:sp>
      <p:sp>
        <p:nvSpPr>
          <p:cNvPr id="14" name="Shape 11"/>
          <p:cNvSpPr/>
          <p:nvPr/>
        </p:nvSpPr>
        <p:spPr>
          <a:xfrm>
            <a:off x="770930" y="4409956"/>
            <a:ext cx="91440" cy="1824276"/>
          </a:xfrm>
          <a:prstGeom prst="roundRect">
            <a:avLst>
              <a:gd name="adj" fmla="val 91163"/>
            </a:avLst>
          </a:prstGeom>
          <a:solidFill>
            <a:srgbClr val="1B1B27"/>
          </a:solidFill>
          <a:ln/>
        </p:spPr>
      </p:sp>
      <p:sp>
        <p:nvSpPr>
          <p:cNvPr id="15" name="Text 12"/>
          <p:cNvSpPr/>
          <p:nvPr/>
        </p:nvSpPr>
        <p:spPr>
          <a:xfrm>
            <a:off x="1083588" y="463117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Vizibilă și Clară</a:t>
            </a:r>
            <a:endParaRPr lang="en-US" sz="1950" dirty="0"/>
          </a:p>
        </p:txBody>
      </p:sp>
      <p:sp>
        <p:nvSpPr>
          <p:cNvPr id="16" name="Text 13"/>
          <p:cNvSpPr/>
          <p:nvPr/>
        </p:nvSpPr>
        <p:spPr>
          <a:xfrm>
            <a:off x="1083588" y="5060394"/>
            <a:ext cx="3168015"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Elevii știu ce se evaluează și cum pot reuși, având acces la criterii transparente.</a:t>
            </a:r>
            <a:endParaRPr lang="en-US" sz="1550" dirty="0"/>
          </a:p>
        </p:txBody>
      </p:sp>
      <p:sp>
        <p:nvSpPr>
          <p:cNvPr id="17" name="Shape 14"/>
          <p:cNvSpPr/>
          <p:nvPr/>
        </p:nvSpPr>
        <p:spPr>
          <a:xfrm>
            <a:off x="793790" y="6457474"/>
            <a:ext cx="7556421" cy="1160740"/>
          </a:xfrm>
          <a:prstGeom prst="roundRect">
            <a:avLst>
              <a:gd name="adj" fmla="val 7182"/>
            </a:avLst>
          </a:prstGeom>
          <a:solidFill>
            <a:srgbClr val="D2D2E0"/>
          </a:solidFill>
          <a:ln/>
        </p:spPr>
      </p:sp>
      <p:pic>
        <p:nvPicPr>
          <p:cNvPr id="18" name="Image 1" descr="preencoded.png"/>
          <p:cNvPicPr>
            <a:picLocks noChangeAspect="1"/>
          </p:cNvPicPr>
          <p:nvPr/>
        </p:nvPicPr>
        <p:blipFill>
          <a:blip r:embed="rId4"/>
          <a:stretch>
            <a:fillRect/>
          </a:stretch>
        </p:blipFill>
        <p:spPr>
          <a:xfrm>
            <a:off x="992148" y="6752749"/>
            <a:ext cx="248007" cy="198358"/>
          </a:xfrm>
          <a:prstGeom prst="rect">
            <a:avLst/>
          </a:prstGeom>
        </p:spPr>
      </p:pic>
      <p:sp>
        <p:nvSpPr>
          <p:cNvPr id="19" name="Text 15"/>
          <p:cNvSpPr/>
          <p:nvPr/>
        </p:nvSpPr>
        <p:spPr>
          <a:xfrm>
            <a:off x="1438513" y="6705362"/>
            <a:ext cx="67133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Roboto" pitchFamily="34" charset="0"/>
                <a:ea typeface="Roboto" pitchFamily="34" charset="-122"/>
                <a:cs typeface="Roboto" pitchFamily="34" charset="-120"/>
              </a:rPr>
              <a:t>Exemplu de criteriu de reușită UDL:</a:t>
            </a:r>
            <a:r>
              <a:rPr lang="en-US" sz="1550" dirty="0">
                <a:solidFill>
                  <a:srgbClr val="000000"/>
                </a:solidFill>
                <a:latin typeface="Roboto" pitchFamily="34" charset="0"/>
                <a:ea typeface="Roboto" pitchFamily="34" charset="-122"/>
                <a:cs typeface="Roboto" pitchFamily="34" charset="-120"/>
              </a:rPr>
              <a:t> „Am reușit să exprim ce am învățat într-un mod potrivit mie."</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566261" y="501491"/>
            <a:ext cx="8011478" cy="2654260"/>
          </a:xfrm>
          <a:prstGeom prst="rect">
            <a:avLst/>
          </a:prstGeom>
          <a:noFill/>
          <a:ln/>
        </p:spPr>
        <p:txBody>
          <a:bodyPr wrap="square" lIns="0" tIns="0" rIns="0" bIns="0" rtlCol="0" anchor="t"/>
          <a:lstStyle/>
          <a:p>
            <a:pPr marL="0" indent="0" algn="l">
              <a:lnSpc>
                <a:spcPts val="6950"/>
              </a:lnSpc>
              <a:buNone/>
            </a:pPr>
            <a:r>
              <a:rPr lang="en-US" sz="5550" dirty="0">
                <a:solidFill>
                  <a:srgbClr val="1B1B27"/>
                </a:solidFill>
                <a:latin typeface="Raleway" pitchFamily="34" charset="0"/>
                <a:ea typeface="Raleway" pitchFamily="34" charset="-122"/>
                <a:cs typeface="Raleway" pitchFamily="34" charset="-120"/>
              </a:rPr>
              <a:t>Obiectivele UDL Creează Cadrul în Care Fiecare Poate Reuși</a:t>
            </a:r>
            <a:endParaRPr lang="en-US" sz="5550" dirty="0"/>
          </a:p>
        </p:txBody>
      </p:sp>
      <p:sp>
        <p:nvSpPr>
          <p:cNvPr id="4" name="Text 1"/>
          <p:cNvSpPr/>
          <p:nvPr/>
        </p:nvSpPr>
        <p:spPr>
          <a:xfrm>
            <a:off x="566261" y="3368040"/>
            <a:ext cx="8011478" cy="452914"/>
          </a:xfrm>
          <a:prstGeom prst="rect">
            <a:avLst/>
          </a:prstGeom>
          <a:noFill/>
          <a:ln/>
        </p:spPr>
        <p:txBody>
          <a:bodyPr wrap="square" lIns="0" tIns="0" rIns="0" bIns="0" rtlCol="0" anchor="t"/>
          <a:lstStyle/>
          <a:p>
            <a:pPr marL="0" indent="0" algn="l">
              <a:lnSpc>
                <a:spcPts val="1750"/>
              </a:lnSpc>
              <a:buNone/>
            </a:pPr>
            <a:r>
              <a:rPr lang="en-US" sz="1100" dirty="0">
                <a:solidFill>
                  <a:srgbClr val="3C3939"/>
                </a:solidFill>
                <a:latin typeface="Roboto" pitchFamily="34" charset="0"/>
                <a:ea typeface="Roboto" pitchFamily="34" charset="-122"/>
                <a:cs typeface="Roboto" pitchFamily="34" charset="-120"/>
              </a:rPr>
              <a:t>În UDL, obiectivele nu uniformizează elevii, ci creează cadrul comun în care fiecare poate reuși în felul său. Un obiectiv bine formulat este accesibil tuturor, clar și măsurabil, permite diferite căi de atingere și sprijină autonomia și motivația fiecărui elev.</a:t>
            </a:r>
            <a:endParaRPr lang="en-US" sz="1100" dirty="0"/>
          </a:p>
        </p:txBody>
      </p:sp>
      <p:sp>
        <p:nvSpPr>
          <p:cNvPr id="5" name="Shape 2"/>
          <p:cNvSpPr/>
          <p:nvPr/>
        </p:nvSpPr>
        <p:spPr>
          <a:xfrm>
            <a:off x="566261" y="3980140"/>
            <a:ext cx="8011478" cy="830818"/>
          </a:xfrm>
          <a:prstGeom prst="roundRect">
            <a:avLst>
              <a:gd name="adj" fmla="val 7157"/>
            </a:avLst>
          </a:prstGeom>
          <a:solidFill>
            <a:srgbClr val="1B1B27"/>
          </a:solidFill>
          <a:ln w="7620">
            <a:solidFill>
              <a:srgbClr val="343440"/>
            </a:solidFill>
            <a:prstDash val="solid"/>
          </a:ln>
        </p:spPr>
      </p:sp>
      <p:sp>
        <p:nvSpPr>
          <p:cNvPr id="6" name="Text 3"/>
          <p:cNvSpPr/>
          <p:nvPr/>
        </p:nvSpPr>
        <p:spPr>
          <a:xfrm>
            <a:off x="715447" y="4129326"/>
            <a:ext cx="1769507" cy="221099"/>
          </a:xfrm>
          <a:prstGeom prst="rect">
            <a:avLst/>
          </a:prstGeom>
          <a:noFill/>
          <a:ln/>
        </p:spPr>
        <p:txBody>
          <a:bodyPr wrap="none" lIns="0" tIns="0" rIns="0" bIns="0" rtlCol="0" anchor="t"/>
          <a:lstStyle/>
          <a:p>
            <a:pPr marL="0" indent="0" algn="l">
              <a:lnSpc>
                <a:spcPts val="1700"/>
              </a:lnSpc>
              <a:buNone/>
            </a:pPr>
            <a:r>
              <a:rPr lang="en-US" sz="1350" dirty="0">
                <a:solidFill>
                  <a:srgbClr val="FFFFFF"/>
                </a:solidFill>
                <a:latin typeface="Raleway" pitchFamily="34" charset="0"/>
                <a:ea typeface="Raleway" pitchFamily="34" charset="-122"/>
                <a:cs typeface="Raleway" pitchFamily="34" charset="-120"/>
              </a:rPr>
              <a:t>Accesibil Tuturor</a:t>
            </a:r>
            <a:endParaRPr lang="en-US" sz="1350" dirty="0"/>
          </a:p>
        </p:txBody>
      </p:sp>
      <p:sp>
        <p:nvSpPr>
          <p:cNvPr id="7" name="Text 4"/>
          <p:cNvSpPr/>
          <p:nvPr/>
        </p:nvSpPr>
        <p:spPr>
          <a:xfrm>
            <a:off x="715447" y="4435316"/>
            <a:ext cx="7713107" cy="226457"/>
          </a:xfrm>
          <a:prstGeom prst="rect">
            <a:avLst/>
          </a:prstGeom>
          <a:noFill/>
          <a:ln/>
        </p:spPr>
        <p:txBody>
          <a:bodyPr wrap="none" lIns="0" tIns="0" rIns="0" bIns="0" rtlCol="0" anchor="t"/>
          <a:lstStyle/>
          <a:p>
            <a:pPr marL="0" indent="0" algn="l">
              <a:lnSpc>
                <a:spcPts val="1750"/>
              </a:lnSpc>
              <a:buNone/>
            </a:pPr>
            <a:r>
              <a:rPr lang="en-US" sz="1100" dirty="0">
                <a:solidFill>
                  <a:srgbClr val="FFFFFF"/>
                </a:solidFill>
                <a:latin typeface="Roboto" pitchFamily="34" charset="0"/>
                <a:ea typeface="Roboto" pitchFamily="34" charset="-122"/>
                <a:cs typeface="Roboto" pitchFamily="34" charset="-120"/>
              </a:rPr>
              <a:t>Fiecare elev găsește o cale de participare și reușită.</a:t>
            </a:r>
            <a:endParaRPr lang="en-US" sz="1100" dirty="0"/>
          </a:p>
        </p:txBody>
      </p:sp>
      <p:sp>
        <p:nvSpPr>
          <p:cNvPr id="8" name="Shape 5"/>
          <p:cNvSpPr/>
          <p:nvPr/>
        </p:nvSpPr>
        <p:spPr>
          <a:xfrm>
            <a:off x="566261" y="4952524"/>
            <a:ext cx="8011478" cy="830818"/>
          </a:xfrm>
          <a:prstGeom prst="roundRect">
            <a:avLst>
              <a:gd name="adj" fmla="val 7157"/>
            </a:avLst>
          </a:prstGeom>
          <a:solidFill>
            <a:srgbClr val="1B1B27"/>
          </a:solidFill>
          <a:ln w="7620">
            <a:solidFill>
              <a:srgbClr val="343440"/>
            </a:solidFill>
            <a:prstDash val="solid"/>
          </a:ln>
        </p:spPr>
      </p:sp>
      <p:sp>
        <p:nvSpPr>
          <p:cNvPr id="9" name="Text 6"/>
          <p:cNvSpPr/>
          <p:nvPr/>
        </p:nvSpPr>
        <p:spPr>
          <a:xfrm>
            <a:off x="715447" y="5101709"/>
            <a:ext cx="1769507" cy="221099"/>
          </a:xfrm>
          <a:prstGeom prst="rect">
            <a:avLst/>
          </a:prstGeom>
          <a:noFill/>
          <a:ln/>
        </p:spPr>
        <p:txBody>
          <a:bodyPr wrap="none" lIns="0" tIns="0" rIns="0" bIns="0" rtlCol="0" anchor="t"/>
          <a:lstStyle/>
          <a:p>
            <a:pPr marL="0" indent="0" algn="l">
              <a:lnSpc>
                <a:spcPts val="1700"/>
              </a:lnSpc>
              <a:buNone/>
            </a:pPr>
            <a:r>
              <a:rPr lang="en-US" sz="1350" dirty="0">
                <a:solidFill>
                  <a:srgbClr val="FFFFFF"/>
                </a:solidFill>
                <a:latin typeface="Raleway" pitchFamily="34" charset="0"/>
                <a:ea typeface="Raleway" pitchFamily="34" charset="-122"/>
                <a:cs typeface="Raleway" pitchFamily="34" charset="-120"/>
              </a:rPr>
              <a:t>Clar și Măsurabil</a:t>
            </a:r>
            <a:endParaRPr lang="en-US" sz="1350" dirty="0"/>
          </a:p>
        </p:txBody>
      </p:sp>
      <p:sp>
        <p:nvSpPr>
          <p:cNvPr id="10" name="Text 7"/>
          <p:cNvSpPr/>
          <p:nvPr/>
        </p:nvSpPr>
        <p:spPr>
          <a:xfrm>
            <a:off x="715447" y="5407700"/>
            <a:ext cx="7713107" cy="226457"/>
          </a:xfrm>
          <a:prstGeom prst="rect">
            <a:avLst/>
          </a:prstGeom>
          <a:noFill/>
          <a:ln/>
        </p:spPr>
        <p:txBody>
          <a:bodyPr wrap="none" lIns="0" tIns="0" rIns="0" bIns="0" rtlCol="0" anchor="t"/>
          <a:lstStyle/>
          <a:p>
            <a:pPr marL="0" indent="0" algn="l">
              <a:lnSpc>
                <a:spcPts val="1750"/>
              </a:lnSpc>
              <a:buNone/>
            </a:pPr>
            <a:r>
              <a:rPr lang="en-US" sz="1100" dirty="0">
                <a:solidFill>
                  <a:srgbClr val="FFFFFF"/>
                </a:solidFill>
                <a:latin typeface="Roboto" pitchFamily="34" charset="0"/>
                <a:ea typeface="Roboto" pitchFamily="34" charset="-122"/>
                <a:cs typeface="Roboto" pitchFamily="34" charset="-120"/>
              </a:rPr>
              <a:t>Obiectivele oferă direcție precisă și criterii de evaluare transparente.</a:t>
            </a:r>
            <a:endParaRPr lang="en-US" sz="1100" dirty="0"/>
          </a:p>
        </p:txBody>
      </p:sp>
      <p:sp>
        <p:nvSpPr>
          <p:cNvPr id="11" name="Shape 8"/>
          <p:cNvSpPr/>
          <p:nvPr/>
        </p:nvSpPr>
        <p:spPr>
          <a:xfrm>
            <a:off x="566261" y="5924907"/>
            <a:ext cx="8011478" cy="830818"/>
          </a:xfrm>
          <a:prstGeom prst="roundRect">
            <a:avLst>
              <a:gd name="adj" fmla="val 7157"/>
            </a:avLst>
          </a:prstGeom>
          <a:solidFill>
            <a:srgbClr val="1B1B27"/>
          </a:solidFill>
          <a:ln w="7620">
            <a:solidFill>
              <a:srgbClr val="343440"/>
            </a:solidFill>
            <a:prstDash val="solid"/>
          </a:ln>
        </p:spPr>
      </p:sp>
      <p:sp>
        <p:nvSpPr>
          <p:cNvPr id="12" name="Text 9"/>
          <p:cNvSpPr/>
          <p:nvPr/>
        </p:nvSpPr>
        <p:spPr>
          <a:xfrm>
            <a:off x="715447" y="6074093"/>
            <a:ext cx="1769507" cy="221099"/>
          </a:xfrm>
          <a:prstGeom prst="rect">
            <a:avLst/>
          </a:prstGeom>
          <a:noFill/>
          <a:ln/>
        </p:spPr>
        <p:txBody>
          <a:bodyPr wrap="none" lIns="0" tIns="0" rIns="0" bIns="0" rtlCol="0" anchor="t"/>
          <a:lstStyle/>
          <a:p>
            <a:pPr marL="0" indent="0" algn="l">
              <a:lnSpc>
                <a:spcPts val="1700"/>
              </a:lnSpc>
              <a:buNone/>
            </a:pPr>
            <a:r>
              <a:rPr lang="en-US" sz="1350" dirty="0">
                <a:solidFill>
                  <a:srgbClr val="FFFFFF"/>
                </a:solidFill>
                <a:latin typeface="Raleway" pitchFamily="34" charset="0"/>
                <a:ea typeface="Raleway" pitchFamily="34" charset="-122"/>
                <a:cs typeface="Raleway" pitchFamily="34" charset="-120"/>
              </a:rPr>
              <a:t>Flexibil în Abordare</a:t>
            </a:r>
            <a:endParaRPr lang="en-US" sz="1350" dirty="0"/>
          </a:p>
        </p:txBody>
      </p:sp>
      <p:sp>
        <p:nvSpPr>
          <p:cNvPr id="13" name="Text 10"/>
          <p:cNvSpPr/>
          <p:nvPr/>
        </p:nvSpPr>
        <p:spPr>
          <a:xfrm>
            <a:off x="715447" y="6380083"/>
            <a:ext cx="7713107" cy="226457"/>
          </a:xfrm>
          <a:prstGeom prst="rect">
            <a:avLst/>
          </a:prstGeom>
          <a:noFill/>
          <a:ln/>
        </p:spPr>
        <p:txBody>
          <a:bodyPr wrap="none" lIns="0" tIns="0" rIns="0" bIns="0" rtlCol="0" anchor="t"/>
          <a:lstStyle/>
          <a:p>
            <a:pPr marL="0" indent="0" algn="l">
              <a:lnSpc>
                <a:spcPts val="1750"/>
              </a:lnSpc>
              <a:buNone/>
            </a:pPr>
            <a:r>
              <a:rPr lang="en-US" sz="1100" dirty="0">
                <a:solidFill>
                  <a:srgbClr val="FFFFFF"/>
                </a:solidFill>
                <a:latin typeface="Roboto" pitchFamily="34" charset="0"/>
                <a:ea typeface="Roboto" pitchFamily="34" charset="-122"/>
                <a:cs typeface="Roboto" pitchFamily="34" charset="-120"/>
              </a:rPr>
              <a:t>Multiple căi de atingere respectă diversitatea stilurilor de învățare.</a:t>
            </a:r>
            <a:endParaRPr lang="en-US" sz="1100" dirty="0"/>
          </a:p>
        </p:txBody>
      </p:sp>
      <p:sp>
        <p:nvSpPr>
          <p:cNvPr id="14" name="Shape 11"/>
          <p:cNvSpPr/>
          <p:nvPr/>
        </p:nvSpPr>
        <p:spPr>
          <a:xfrm>
            <a:off x="566261" y="6897291"/>
            <a:ext cx="8011478" cy="830818"/>
          </a:xfrm>
          <a:prstGeom prst="roundRect">
            <a:avLst>
              <a:gd name="adj" fmla="val 7157"/>
            </a:avLst>
          </a:prstGeom>
          <a:solidFill>
            <a:srgbClr val="1B1B27"/>
          </a:solidFill>
          <a:ln w="7620">
            <a:solidFill>
              <a:srgbClr val="343440"/>
            </a:solidFill>
            <a:prstDash val="solid"/>
          </a:ln>
        </p:spPr>
      </p:sp>
      <p:sp>
        <p:nvSpPr>
          <p:cNvPr id="15" name="Text 12"/>
          <p:cNvSpPr/>
          <p:nvPr/>
        </p:nvSpPr>
        <p:spPr>
          <a:xfrm>
            <a:off x="715447" y="7046476"/>
            <a:ext cx="1769507" cy="221099"/>
          </a:xfrm>
          <a:prstGeom prst="rect">
            <a:avLst/>
          </a:prstGeom>
          <a:noFill/>
          <a:ln/>
        </p:spPr>
        <p:txBody>
          <a:bodyPr wrap="none" lIns="0" tIns="0" rIns="0" bIns="0" rtlCol="0" anchor="t"/>
          <a:lstStyle/>
          <a:p>
            <a:pPr marL="0" indent="0" algn="l">
              <a:lnSpc>
                <a:spcPts val="1700"/>
              </a:lnSpc>
              <a:buNone/>
            </a:pPr>
            <a:r>
              <a:rPr lang="en-US" sz="1350" dirty="0">
                <a:solidFill>
                  <a:srgbClr val="FFFFFF"/>
                </a:solidFill>
                <a:latin typeface="Raleway" pitchFamily="34" charset="0"/>
                <a:ea typeface="Raleway" pitchFamily="34" charset="-122"/>
                <a:cs typeface="Raleway" pitchFamily="34" charset="-120"/>
              </a:rPr>
              <a:t>Motivant și Relevant</a:t>
            </a:r>
            <a:endParaRPr lang="en-US" sz="1350" dirty="0"/>
          </a:p>
        </p:txBody>
      </p:sp>
      <p:sp>
        <p:nvSpPr>
          <p:cNvPr id="16" name="Text 13"/>
          <p:cNvSpPr/>
          <p:nvPr/>
        </p:nvSpPr>
        <p:spPr>
          <a:xfrm>
            <a:off x="715447" y="7352467"/>
            <a:ext cx="7713107" cy="226457"/>
          </a:xfrm>
          <a:prstGeom prst="rect">
            <a:avLst/>
          </a:prstGeom>
          <a:noFill/>
          <a:ln/>
        </p:spPr>
        <p:txBody>
          <a:bodyPr wrap="none" lIns="0" tIns="0" rIns="0" bIns="0" rtlCol="0" anchor="t"/>
          <a:lstStyle/>
          <a:p>
            <a:pPr marL="0" indent="0" algn="l">
              <a:lnSpc>
                <a:spcPts val="1750"/>
              </a:lnSpc>
              <a:buNone/>
            </a:pPr>
            <a:r>
              <a:rPr lang="en-US" sz="1100" dirty="0">
                <a:solidFill>
                  <a:srgbClr val="FFFFFF"/>
                </a:solidFill>
                <a:latin typeface="Roboto" pitchFamily="34" charset="0"/>
                <a:ea typeface="Roboto" pitchFamily="34" charset="-122"/>
                <a:cs typeface="Roboto" pitchFamily="34" charset="-120"/>
              </a:rPr>
              <a:t>Sprijină autonomia și motivația intrinsecă a fiecărui elev.</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3143607"/>
            <a:ext cx="5078968"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hlinkClick r:id="rId4" action="ppaction://hlinkfile"/>
              </a:rPr>
              <a:t>Fișă de Activitate CDU</a:t>
            </a:r>
            <a:endParaRPr lang="en-US" sz="3900" dirty="0"/>
          </a:p>
        </p:txBody>
      </p:sp>
      <p:sp>
        <p:nvSpPr>
          <p:cNvPr id="5" name="Text 2"/>
          <p:cNvSpPr/>
          <p:nvPr/>
        </p:nvSpPr>
        <p:spPr>
          <a:xfrm>
            <a:off x="6280190" y="4450794"/>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Un ghid complet pentru planificarea și desfășurarea activităților educaționale incluzive, bazat pe principiile Universal Design for Learning (UDL).</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1993583"/>
            <a:ext cx="6246852"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Structura Fișei de Activitate</a:t>
            </a:r>
            <a:endParaRPr lang="en-US" sz="3900" dirty="0"/>
          </a:p>
        </p:txBody>
      </p:sp>
      <p:sp>
        <p:nvSpPr>
          <p:cNvPr id="3" name="Text 1"/>
          <p:cNvSpPr/>
          <p:nvPr/>
        </p:nvSpPr>
        <p:spPr>
          <a:xfrm>
            <a:off x="793790" y="301049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01</a:t>
            </a:r>
            <a:endParaRPr lang="en-US" sz="1550" dirty="0"/>
          </a:p>
        </p:txBody>
      </p:sp>
      <p:sp>
        <p:nvSpPr>
          <p:cNvPr id="4" name="Shape 2"/>
          <p:cNvSpPr/>
          <p:nvPr/>
        </p:nvSpPr>
        <p:spPr>
          <a:xfrm>
            <a:off x="793790" y="3324820"/>
            <a:ext cx="4215289" cy="22860"/>
          </a:xfrm>
          <a:prstGeom prst="rect">
            <a:avLst/>
          </a:prstGeom>
          <a:solidFill>
            <a:srgbClr val="1B1B27"/>
          </a:solidFill>
          <a:ln/>
        </p:spPr>
      </p:sp>
      <p:sp>
        <p:nvSpPr>
          <p:cNvPr id="5" name="Text 3"/>
          <p:cNvSpPr/>
          <p:nvPr/>
        </p:nvSpPr>
        <p:spPr>
          <a:xfrm>
            <a:off x="793790" y="3469719"/>
            <a:ext cx="249876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Identificarea Activității</a:t>
            </a:r>
            <a:endParaRPr lang="en-US" sz="1950" dirty="0"/>
          </a:p>
        </p:txBody>
      </p:sp>
      <p:sp>
        <p:nvSpPr>
          <p:cNvPr id="6" name="Text 4"/>
          <p:cNvSpPr/>
          <p:nvPr/>
        </p:nvSpPr>
        <p:spPr>
          <a:xfrm>
            <a:off x="793790" y="3898940"/>
            <a:ext cx="4215289"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Stabilirea titlului și tipului de atelier care va fi desfășurat.</a:t>
            </a:r>
            <a:endParaRPr lang="en-US" sz="1550" dirty="0"/>
          </a:p>
        </p:txBody>
      </p:sp>
      <p:sp>
        <p:nvSpPr>
          <p:cNvPr id="7" name="Text 5"/>
          <p:cNvSpPr/>
          <p:nvPr/>
        </p:nvSpPr>
        <p:spPr>
          <a:xfrm>
            <a:off x="5207437" y="301049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02</a:t>
            </a:r>
            <a:endParaRPr lang="en-US" sz="1550" dirty="0"/>
          </a:p>
        </p:txBody>
      </p:sp>
      <p:sp>
        <p:nvSpPr>
          <p:cNvPr id="8" name="Shape 6"/>
          <p:cNvSpPr/>
          <p:nvPr/>
        </p:nvSpPr>
        <p:spPr>
          <a:xfrm>
            <a:off x="5207437" y="3324820"/>
            <a:ext cx="4215408" cy="22860"/>
          </a:xfrm>
          <a:prstGeom prst="rect">
            <a:avLst/>
          </a:prstGeom>
          <a:solidFill>
            <a:srgbClr val="1B1B27"/>
          </a:solidFill>
          <a:ln/>
        </p:spPr>
      </p:sp>
      <p:sp>
        <p:nvSpPr>
          <p:cNvPr id="9" name="Text 7"/>
          <p:cNvSpPr/>
          <p:nvPr/>
        </p:nvSpPr>
        <p:spPr>
          <a:xfrm>
            <a:off x="5207437" y="346971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Analiza Participanților</a:t>
            </a:r>
            <a:endParaRPr lang="en-US" sz="1950" dirty="0"/>
          </a:p>
        </p:txBody>
      </p:sp>
      <p:sp>
        <p:nvSpPr>
          <p:cNvPr id="10" name="Text 8"/>
          <p:cNvSpPr/>
          <p:nvPr/>
        </p:nvSpPr>
        <p:spPr>
          <a:xfrm>
            <a:off x="5207437" y="3898940"/>
            <a:ext cx="4215408"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Evaluarea barierelor și provocărilor în învățare ale elevilor.</a:t>
            </a:r>
            <a:endParaRPr lang="en-US" sz="1550" dirty="0"/>
          </a:p>
        </p:txBody>
      </p:sp>
      <p:sp>
        <p:nvSpPr>
          <p:cNvPr id="11" name="Text 9"/>
          <p:cNvSpPr/>
          <p:nvPr/>
        </p:nvSpPr>
        <p:spPr>
          <a:xfrm>
            <a:off x="9621203" y="301049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03</a:t>
            </a:r>
            <a:endParaRPr lang="en-US" sz="1550" dirty="0"/>
          </a:p>
        </p:txBody>
      </p:sp>
      <p:sp>
        <p:nvSpPr>
          <p:cNvPr id="12" name="Shape 10"/>
          <p:cNvSpPr/>
          <p:nvPr/>
        </p:nvSpPr>
        <p:spPr>
          <a:xfrm>
            <a:off x="9621203" y="3324820"/>
            <a:ext cx="4215289" cy="22860"/>
          </a:xfrm>
          <a:prstGeom prst="rect">
            <a:avLst/>
          </a:prstGeom>
          <a:solidFill>
            <a:srgbClr val="1B1B27"/>
          </a:solidFill>
          <a:ln/>
        </p:spPr>
      </p:sp>
      <p:sp>
        <p:nvSpPr>
          <p:cNvPr id="13" name="Text 11"/>
          <p:cNvSpPr/>
          <p:nvPr/>
        </p:nvSpPr>
        <p:spPr>
          <a:xfrm>
            <a:off x="9621203" y="3469719"/>
            <a:ext cx="2509838"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Stabilirea Obiectivelor</a:t>
            </a:r>
            <a:endParaRPr lang="en-US" sz="1950" dirty="0"/>
          </a:p>
        </p:txBody>
      </p:sp>
      <p:sp>
        <p:nvSpPr>
          <p:cNvPr id="14" name="Text 12"/>
          <p:cNvSpPr/>
          <p:nvPr/>
        </p:nvSpPr>
        <p:spPr>
          <a:xfrm>
            <a:off x="9621203" y="3898940"/>
            <a:ext cx="4215289"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Definirea clară a competențelor și abilităților vizate.</a:t>
            </a:r>
            <a:endParaRPr lang="en-US" sz="1550" dirty="0"/>
          </a:p>
        </p:txBody>
      </p:sp>
      <p:sp>
        <p:nvSpPr>
          <p:cNvPr id="15" name="Text 13"/>
          <p:cNvSpPr/>
          <p:nvPr/>
        </p:nvSpPr>
        <p:spPr>
          <a:xfrm>
            <a:off x="793790" y="488120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04</a:t>
            </a:r>
            <a:endParaRPr lang="en-US" sz="1550" dirty="0"/>
          </a:p>
        </p:txBody>
      </p:sp>
      <p:sp>
        <p:nvSpPr>
          <p:cNvPr id="16" name="Shape 14"/>
          <p:cNvSpPr/>
          <p:nvPr/>
        </p:nvSpPr>
        <p:spPr>
          <a:xfrm>
            <a:off x="793790" y="5195530"/>
            <a:ext cx="6422112" cy="22860"/>
          </a:xfrm>
          <a:prstGeom prst="rect">
            <a:avLst/>
          </a:prstGeom>
          <a:solidFill>
            <a:srgbClr val="1B1B27"/>
          </a:solidFill>
          <a:ln/>
        </p:spPr>
      </p:sp>
      <p:sp>
        <p:nvSpPr>
          <p:cNvPr id="17" name="Text 15"/>
          <p:cNvSpPr/>
          <p:nvPr/>
        </p:nvSpPr>
        <p:spPr>
          <a:xfrm>
            <a:off x="793790" y="534042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Planificarea Detaliată</a:t>
            </a:r>
            <a:endParaRPr lang="en-US" sz="1950" dirty="0"/>
          </a:p>
        </p:txBody>
      </p:sp>
      <p:sp>
        <p:nvSpPr>
          <p:cNvPr id="18" name="Text 16"/>
          <p:cNvSpPr/>
          <p:nvPr/>
        </p:nvSpPr>
        <p:spPr>
          <a:xfrm>
            <a:off x="793790" y="5769650"/>
            <a:ext cx="6422112"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Pregătirea mediului, materialelor și etapelor activității.</a:t>
            </a:r>
            <a:endParaRPr lang="en-US" sz="1550" dirty="0"/>
          </a:p>
        </p:txBody>
      </p:sp>
      <p:sp>
        <p:nvSpPr>
          <p:cNvPr id="19" name="Text 17"/>
          <p:cNvSpPr/>
          <p:nvPr/>
        </p:nvSpPr>
        <p:spPr>
          <a:xfrm>
            <a:off x="7414260" y="488120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aleway Light" pitchFamily="34" charset="0"/>
                <a:ea typeface="Raleway Light" pitchFamily="34" charset="-122"/>
                <a:cs typeface="Raleway Light" pitchFamily="34" charset="-120"/>
              </a:rPr>
              <a:t>05</a:t>
            </a:r>
            <a:endParaRPr lang="en-US" sz="1550" dirty="0"/>
          </a:p>
        </p:txBody>
      </p:sp>
      <p:sp>
        <p:nvSpPr>
          <p:cNvPr id="20" name="Shape 18"/>
          <p:cNvSpPr/>
          <p:nvPr/>
        </p:nvSpPr>
        <p:spPr>
          <a:xfrm>
            <a:off x="7414260" y="5195530"/>
            <a:ext cx="6422231" cy="22860"/>
          </a:xfrm>
          <a:prstGeom prst="rect">
            <a:avLst/>
          </a:prstGeom>
          <a:solidFill>
            <a:srgbClr val="1B1B27"/>
          </a:solidFill>
          <a:ln/>
        </p:spPr>
      </p:sp>
      <p:sp>
        <p:nvSpPr>
          <p:cNvPr id="21" name="Text 19"/>
          <p:cNvSpPr/>
          <p:nvPr/>
        </p:nvSpPr>
        <p:spPr>
          <a:xfrm>
            <a:off x="7414260" y="534042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Evaluare și Reflecție</a:t>
            </a:r>
            <a:endParaRPr lang="en-US" sz="1950" dirty="0"/>
          </a:p>
        </p:txBody>
      </p:sp>
      <p:sp>
        <p:nvSpPr>
          <p:cNvPr id="22" name="Text 20"/>
          <p:cNvSpPr/>
          <p:nvPr/>
        </p:nvSpPr>
        <p:spPr>
          <a:xfrm>
            <a:off x="7414260" y="5769650"/>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Măsurarea rezultatelor și identificarea îmbunătățirilor necesare.</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74000"/>
          </a:xfrm>
          <a:prstGeom prst="rect">
            <a:avLst/>
          </a:prstGeom>
        </p:spPr>
      </p:pic>
      <p:sp>
        <p:nvSpPr>
          <p:cNvPr id="3" name="Text 0"/>
          <p:cNvSpPr/>
          <p:nvPr/>
        </p:nvSpPr>
        <p:spPr>
          <a:xfrm>
            <a:off x="791647" y="3018234"/>
            <a:ext cx="7128748" cy="618530"/>
          </a:xfrm>
          <a:prstGeom prst="rect">
            <a:avLst/>
          </a:prstGeom>
          <a:noFill/>
          <a:ln/>
        </p:spPr>
        <p:txBody>
          <a:bodyPr wrap="none" lIns="0" tIns="0" rIns="0" bIns="0" rtlCol="0" anchor="t"/>
          <a:lstStyle/>
          <a:p>
            <a:pPr marL="0" indent="0" algn="l">
              <a:lnSpc>
                <a:spcPts val="4850"/>
              </a:lnSpc>
              <a:buNone/>
            </a:pPr>
            <a:r>
              <a:rPr lang="en-US" sz="3850" dirty="0">
                <a:solidFill>
                  <a:srgbClr val="1B1B27"/>
                </a:solidFill>
                <a:latin typeface="Raleway" pitchFamily="34" charset="0"/>
                <a:ea typeface="Raleway" pitchFamily="34" charset="-122"/>
                <a:cs typeface="Raleway" pitchFamily="34" charset="-120"/>
              </a:rPr>
              <a:t>Bariere în Învățare și Participare</a:t>
            </a:r>
            <a:endParaRPr lang="en-US" sz="3850" dirty="0"/>
          </a:p>
        </p:txBody>
      </p:sp>
      <p:sp>
        <p:nvSpPr>
          <p:cNvPr id="4" name="Text 1"/>
          <p:cNvSpPr/>
          <p:nvPr/>
        </p:nvSpPr>
        <p:spPr>
          <a:xfrm>
            <a:off x="791647" y="3933587"/>
            <a:ext cx="13047107" cy="633174"/>
          </a:xfrm>
          <a:prstGeom prst="rect">
            <a:avLst/>
          </a:prstGeom>
          <a:noFill/>
          <a:ln/>
        </p:spPr>
        <p:txBody>
          <a:bodyPr wrap="square" lIns="0" tIns="0" rIns="0" bIns="0" rtlCol="0" anchor="t"/>
          <a:lstStyle/>
          <a:p>
            <a:pPr marL="0" indent="0" algn="l">
              <a:lnSpc>
                <a:spcPts val="2450"/>
              </a:lnSpc>
              <a:buNone/>
            </a:pPr>
            <a:r>
              <a:rPr lang="en-US" sz="1550" dirty="0">
                <a:solidFill>
                  <a:srgbClr val="3C3939"/>
                </a:solidFill>
                <a:latin typeface="Roboto" pitchFamily="34" charset="0"/>
                <a:ea typeface="Roboto" pitchFamily="34" charset="-122"/>
                <a:cs typeface="Roboto" pitchFamily="34" charset="-120"/>
              </a:rPr>
              <a:t>Identificarea și înțelegerea barierelor este esențială pentru crearea unui mediu educațional incluziv. Fiecare elev se confruntă cu provocări unice care necesită strategii personalizate de sprijin.</a:t>
            </a:r>
            <a:endParaRPr lang="en-US" sz="1550" dirty="0"/>
          </a:p>
        </p:txBody>
      </p:sp>
      <p:sp>
        <p:nvSpPr>
          <p:cNvPr id="5" name="Shape 2"/>
          <p:cNvSpPr/>
          <p:nvPr/>
        </p:nvSpPr>
        <p:spPr>
          <a:xfrm>
            <a:off x="791647" y="4789408"/>
            <a:ext cx="4217075" cy="2896910"/>
          </a:xfrm>
          <a:prstGeom prst="roundRect">
            <a:avLst>
              <a:gd name="adj" fmla="val 2870"/>
            </a:avLst>
          </a:prstGeom>
          <a:solidFill>
            <a:srgbClr val="E1E1EA"/>
          </a:solidFill>
          <a:ln w="7620">
            <a:solidFill>
              <a:srgbClr val="C7C7D0"/>
            </a:solidFill>
            <a:prstDash val="solid"/>
          </a:ln>
        </p:spPr>
      </p:sp>
      <p:sp>
        <p:nvSpPr>
          <p:cNvPr id="6" name="Shape 3"/>
          <p:cNvSpPr/>
          <p:nvPr/>
        </p:nvSpPr>
        <p:spPr>
          <a:xfrm>
            <a:off x="997148" y="4994910"/>
            <a:ext cx="593765" cy="593765"/>
          </a:xfrm>
          <a:prstGeom prst="roundRect">
            <a:avLst>
              <a:gd name="adj" fmla="val 15398492"/>
            </a:avLst>
          </a:prstGeom>
          <a:solidFill>
            <a:srgbClr val="1B1B27"/>
          </a:solidFill>
          <a:ln/>
        </p:spPr>
      </p:sp>
      <p:pic>
        <p:nvPicPr>
          <p:cNvPr id="7" name="Image 1" descr="preencoded.png"/>
          <p:cNvPicPr>
            <a:picLocks noChangeAspect="1"/>
          </p:cNvPicPr>
          <p:nvPr/>
        </p:nvPicPr>
        <p:blipFill>
          <a:blip r:embed="rId4"/>
          <a:stretch>
            <a:fillRect/>
          </a:stretch>
        </p:blipFill>
        <p:spPr>
          <a:xfrm>
            <a:off x="1160383" y="5124807"/>
            <a:ext cx="267176" cy="333970"/>
          </a:xfrm>
          <a:prstGeom prst="rect">
            <a:avLst/>
          </a:prstGeom>
        </p:spPr>
      </p:pic>
      <p:sp>
        <p:nvSpPr>
          <p:cNvPr id="8" name="Text 4"/>
          <p:cNvSpPr/>
          <p:nvPr/>
        </p:nvSpPr>
        <p:spPr>
          <a:xfrm>
            <a:off x="997148" y="5786557"/>
            <a:ext cx="2509599" cy="309205"/>
          </a:xfrm>
          <a:prstGeom prst="rect">
            <a:avLst/>
          </a:prstGeom>
          <a:noFill/>
          <a:ln/>
        </p:spPr>
        <p:txBody>
          <a:bodyPr wrap="none" lIns="0" tIns="0" rIns="0" bIns="0" rtlCol="0" anchor="t"/>
          <a:lstStyle/>
          <a:p>
            <a:pPr marL="0" indent="0" algn="l">
              <a:lnSpc>
                <a:spcPts val="2400"/>
              </a:lnSpc>
              <a:buNone/>
            </a:pPr>
            <a:r>
              <a:rPr lang="en-US" sz="1900" dirty="0">
                <a:solidFill>
                  <a:srgbClr val="3C3939"/>
                </a:solidFill>
                <a:latin typeface="Raleway" pitchFamily="34" charset="0"/>
                <a:ea typeface="Raleway" pitchFamily="34" charset="-122"/>
                <a:cs typeface="Raleway" pitchFamily="34" charset="-120"/>
              </a:rPr>
              <a:t>Ambient și Organizare</a:t>
            </a:r>
            <a:endParaRPr lang="en-US" sz="1900" dirty="0"/>
          </a:p>
        </p:txBody>
      </p:sp>
      <p:sp>
        <p:nvSpPr>
          <p:cNvPr id="9" name="Text 5"/>
          <p:cNvSpPr/>
          <p:nvPr/>
        </p:nvSpPr>
        <p:spPr>
          <a:xfrm>
            <a:off x="997148" y="6214467"/>
            <a:ext cx="3806071" cy="1266349"/>
          </a:xfrm>
          <a:prstGeom prst="rect">
            <a:avLst/>
          </a:prstGeom>
          <a:noFill/>
          <a:ln/>
        </p:spPr>
        <p:txBody>
          <a:bodyPr wrap="square" lIns="0" tIns="0" rIns="0" bIns="0" rtlCol="0" anchor="t"/>
          <a:lstStyle/>
          <a:p>
            <a:pPr marL="0" indent="0" algn="l">
              <a:lnSpc>
                <a:spcPts val="2450"/>
              </a:lnSpc>
              <a:buNone/>
            </a:pPr>
            <a:r>
              <a:rPr lang="en-US" sz="1550" dirty="0">
                <a:solidFill>
                  <a:srgbClr val="3C3939"/>
                </a:solidFill>
                <a:latin typeface="Roboto" pitchFamily="34" charset="0"/>
                <a:ea typeface="Roboto" pitchFamily="34" charset="-122"/>
                <a:cs typeface="Roboto" pitchFamily="34" charset="-120"/>
              </a:rPr>
              <a:t>Dificultăți locomotorii, deficiențe vizuale, auditive, ADHD. Organizarea spațiului pentru accesibilitate la materialul de învățare.</a:t>
            </a:r>
            <a:endParaRPr lang="en-US" sz="1550" dirty="0"/>
          </a:p>
        </p:txBody>
      </p:sp>
      <p:sp>
        <p:nvSpPr>
          <p:cNvPr id="10" name="Shape 6"/>
          <p:cNvSpPr/>
          <p:nvPr/>
        </p:nvSpPr>
        <p:spPr>
          <a:xfrm>
            <a:off x="5206603" y="4789408"/>
            <a:ext cx="4217075" cy="2896910"/>
          </a:xfrm>
          <a:prstGeom prst="roundRect">
            <a:avLst>
              <a:gd name="adj" fmla="val 2870"/>
            </a:avLst>
          </a:prstGeom>
          <a:solidFill>
            <a:srgbClr val="E1E1EA"/>
          </a:solidFill>
          <a:ln w="7620">
            <a:solidFill>
              <a:srgbClr val="C7C7D0"/>
            </a:solidFill>
            <a:prstDash val="solid"/>
          </a:ln>
        </p:spPr>
      </p:sp>
      <p:sp>
        <p:nvSpPr>
          <p:cNvPr id="11" name="Shape 7"/>
          <p:cNvSpPr/>
          <p:nvPr/>
        </p:nvSpPr>
        <p:spPr>
          <a:xfrm>
            <a:off x="5412105" y="4994910"/>
            <a:ext cx="593765" cy="593765"/>
          </a:xfrm>
          <a:prstGeom prst="roundRect">
            <a:avLst>
              <a:gd name="adj" fmla="val 15398492"/>
            </a:avLst>
          </a:prstGeom>
          <a:solidFill>
            <a:srgbClr val="1B1B27"/>
          </a:solidFill>
          <a:ln/>
        </p:spPr>
      </p:sp>
      <p:pic>
        <p:nvPicPr>
          <p:cNvPr id="12" name="Image 2" descr="preencoded.png"/>
          <p:cNvPicPr>
            <a:picLocks noChangeAspect="1"/>
          </p:cNvPicPr>
          <p:nvPr/>
        </p:nvPicPr>
        <p:blipFill>
          <a:blip r:embed="rId5"/>
          <a:stretch>
            <a:fillRect/>
          </a:stretch>
        </p:blipFill>
        <p:spPr>
          <a:xfrm>
            <a:off x="5575340" y="5124807"/>
            <a:ext cx="267176" cy="333970"/>
          </a:xfrm>
          <a:prstGeom prst="rect">
            <a:avLst/>
          </a:prstGeom>
        </p:spPr>
      </p:pic>
      <p:sp>
        <p:nvSpPr>
          <p:cNvPr id="13" name="Text 8"/>
          <p:cNvSpPr/>
          <p:nvPr/>
        </p:nvSpPr>
        <p:spPr>
          <a:xfrm>
            <a:off x="5412105" y="5786557"/>
            <a:ext cx="2474000" cy="309205"/>
          </a:xfrm>
          <a:prstGeom prst="rect">
            <a:avLst/>
          </a:prstGeom>
          <a:noFill/>
          <a:ln/>
        </p:spPr>
        <p:txBody>
          <a:bodyPr wrap="none" lIns="0" tIns="0" rIns="0" bIns="0" rtlCol="0" anchor="t"/>
          <a:lstStyle/>
          <a:p>
            <a:pPr marL="0" indent="0" algn="l">
              <a:lnSpc>
                <a:spcPts val="2400"/>
              </a:lnSpc>
              <a:buNone/>
            </a:pPr>
            <a:r>
              <a:rPr lang="en-US" sz="1900" dirty="0">
                <a:solidFill>
                  <a:srgbClr val="3C3939"/>
                </a:solidFill>
                <a:latin typeface="Raleway" pitchFamily="34" charset="0"/>
                <a:ea typeface="Raleway" pitchFamily="34" charset="-122"/>
                <a:cs typeface="Raleway" pitchFamily="34" charset="-120"/>
              </a:rPr>
              <a:t>Comunicare și Limbaj</a:t>
            </a:r>
            <a:endParaRPr lang="en-US" sz="1900" dirty="0"/>
          </a:p>
        </p:txBody>
      </p:sp>
      <p:sp>
        <p:nvSpPr>
          <p:cNvPr id="14" name="Text 9"/>
          <p:cNvSpPr/>
          <p:nvPr/>
        </p:nvSpPr>
        <p:spPr>
          <a:xfrm>
            <a:off x="5412105" y="6214467"/>
            <a:ext cx="3806071" cy="949762"/>
          </a:xfrm>
          <a:prstGeom prst="rect">
            <a:avLst/>
          </a:prstGeom>
          <a:noFill/>
          <a:ln/>
        </p:spPr>
        <p:txBody>
          <a:bodyPr wrap="square" lIns="0" tIns="0" rIns="0" bIns="0" rtlCol="0" anchor="t"/>
          <a:lstStyle/>
          <a:p>
            <a:pPr marL="0" indent="0" algn="l">
              <a:lnSpc>
                <a:spcPts val="2450"/>
              </a:lnSpc>
              <a:buNone/>
            </a:pPr>
            <a:r>
              <a:rPr lang="en-US" sz="1550" dirty="0">
                <a:solidFill>
                  <a:srgbClr val="3C3939"/>
                </a:solidFill>
                <a:latin typeface="Roboto" pitchFamily="34" charset="0"/>
                <a:ea typeface="Roboto" pitchFamily="34" charset="-122"/>
                <a:cs typeface="Roboto" pitchFamily="34" charset="-120"/>
              </a:rPr>
              <a:t>Facilitatori pentru limbaj: tehnologie asistivă, Google Translate, cărți AAC, limbaj mimico-gestual.</a:t>
            </a:r>
            <a:endParaRPr lang="en-US" sz="1550" dirty="0"/>
          </a:p>
        </p:txBody>
      </p:sp>
      <p:sp>
        <p:nvSpPr>
          <p:cNvPr id="15" name="Shape 10"/>
          <p:cNvSpPr/>
          <p:nvPr/>
        </p:nvSpPr>
        <p:spPr>
          <a:xfrm>
            <a:off x="9621560" y="4789408"/>
            <a:ext cx="4217075" cy="2896910"/>
          </a:xfrm>
          <a:prstGeom prst="roundRect">
            <a:avLst>
              <a:gd name="adj" fmla="val 2870"/>
            </a:avLst>
          </a:prstGeom>
          <a:solidFill>
            <a:srgbClr val="E1E1EA"/>
          </a:solidFill>
          <a:ln w="7620">
            <a:solidFill>
              <a:srgbClr val="C7C7D0"/>
            </a:solidFill>
            <a:prstDash val="solid"/>
          </a:ln>
        </p:spPr>
      </p:sp>
      <p:sp>
        <p:nvSpPr>
          <p:cNvPr id="16" name="Shape 11"/>
          <p:cNvSpPr/>
          <p:nvPr/>
        </p:nvSpPr>
        <p:spPr>
          <a:xfrm>
            <a:off x="9827062" y="4994910"/>
            <a:ext cx="593765" cy="593765"/>
          </a:xfrm>
          <a:prstGeom prst="roundRect">
            <a:avLst>
              <a:gd name="adj" fmla="val 15398492"/>
            </a:avLst>
          </a:prstGeom>
          <a:solidFill>
            <a:srgbClr val="1B1B27"/>
          </a:solidFill>
          <a:ln/>
        </p:spPr>
      </p:sp>
      <p:pic>
        <p:nvPicPr>
          <p:cNvPr id="17" name="Image 3" descr="preencoded.png"/>
          <p:cNvPicPr>
            <a:picLocks noChangeAspect="1"/>
          </p:cNvPicPr>
          <p:nvPr/>
        </p:nvPicPr>
        <p:blipFill>
          <a:blip r:embed="rId6"/>
          <a:stretch>
            <a:fillRect/>
          </a:stretch>
        </p:blipFill>
        <p:spPr>
          <a:xfrm>
            <a:off x="9990296" y="5124807"/>
            <a:ext cx="267176" cy="333970"/>
          </a:xfrm>
          <a:prstGeom prst="rect">
            <a:avLst/>
          </a:prstGeom>
        </p:spPr>
      </p:pic>
      <p:sp>
        <p:nvSpPr>
          <p:cNvPr id="18" name="Text 12"/>
          <p:cNvSpPr/>
          <p:nvPr/>
        </p:nvSpPr>
        <p:spPr>
          <a:xfrm>
            <a:off x="9827062" y="5786557"/>
            <a:ext cx="2474000" cy="309205"/>
          </a:xfrm>
          <a:prstGeom prst="rect">
            <a:avLst/>
          </a:prstGeom>
          <a:noFill/>
          <a:ln/>
        </p:spPr>
        <p:txBody>
          <a:bodyPr wrap="none" lIns="0" tIns="0" rIns="0" bIns="0" rtlCol="0" anchor="t"/>
          <a:lstStyle/>
          <a:p>
            <a:pPr marL="0" indent="0" algn="l">
              <a:lnSpc>
                <a:spcPts val="2400"/>
              </a:lnSpc>
              <a:buNone/>
            </a:pPr>
            <a:r>
              <a:rPr lang="en-US" sz="1900" dirty="0">
                <a:solidFill>
                  <a:srgbClr val="3C3939"/>
                </a:solidFill>
                <a:latin typeface="Raleway" pitchFamily="34" charset="0"/>
                <a:ea typeface="Raleway" pitchFamily="34" charset="-122"/>
                <a:cs typeface="Raleway" pitchFamily="34" charset="-120"/>
              </a:rPr>
              <a:t>Tipuri de Învățare</a:t>
            </a:r>
            <a:endParaRPr lang="en-US" sz="1900" dirty="0"/>
          </a:p>
        </p:txBody>
      </p:sp>
      <p:sp>
        <p:nvSpPr>
          <p:cNvPr id="19" name="Text 13"/>
          <p:cNvSpPr/>
          <p:nvPr/>
        </p:nvSpPr>
        <p:spPr>
          <a:xfrm>
            <a:off x="9827062" y="6214467"/>
            <a:ext cx="3806071" cy="949762"/>
          </a:xfrm>
          <a:prstGeom prst="rect">
            <a:avLst/>
          </a:prstGeom>
          <a:noFill/>
          <a:ln/>
        </p:spPr>
        <p:txBody>
          <a:bodyPr wrap="square" lIns="0" tIns="0" rIns="0" bIns="0" rtlCol="0" anchor="t"/>
          <a:lstStyle/>
          <a:p>
            <a:pPr marL="0" indent="0" algn="l">
              <a:lnSpc>
                <a:spcPts val="2450"/>
              </a:lnSpc>
              <a:buNone/>
            </a:pPr>
            <a:r>
              <a:rPr lang="en-US" sz="1550" dirty="0">
                <a:solidFill>
                  <a:srgbClr val="3C3939"/>
                </a:solidFill>
                <a:latin typeface="Roboto" pitchFamily="34" charset="0"/>
                <a:ea typeface="Roboto" pitchFamily="34" charset="-122"/>
                <a:cs typeface="Roboto" pitchFamily="34" charset="-120"/>
              </a:rPr>
              <a:t>Asigurarea de materiale didactice variate corespunzătoare diferitelor stiluri de învățare.</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89002" y="404932"/>
            <a:ext cx="5372457" cy="460177"/>
          </a:xfrm>
          <a:prstGeom prst="rect">
            <a:avLst/>
          </a:prstGeom>
          <a:noFill/>
          <a:ln/>
        </p:spPr>
        <p:txBody>
          <a:bodyPr wrap="none" lIns="0" tIns="0" rIns="0" bIns="0" rtlCol="0" anchor="t"/>
          <a:lstStyle/>
          <a:p>
            <a:pPr marL="0" indent="0" algn="l">
              <a:lnSpc>
                <a:spcPts val="3600"/>
              </a:lnSpc>
              <a:buNone/>
            </a:pPr>
            <a:r>
              <a:rPr lang="en-US" sz="2850" dirty="0">
                <a:solidFill>
                  <a:srgbClr val="1B1B27"/>
                </a:solidFill>
                <a:latin typeface="Raleway" pitchFamily="34" charset="0"/>
                <a:ea typeface="Raleway" pitchFamily="34" charset="-122"/>
                <a:cs typeface="Raleway" pitchFamily="34" charset="-120"/>
              </a:rPr>
              <a:t>Provocări Suplimentare în Clasă</a:t>
            </a:r>
            <a:endParaRPr lang="en-US" sz="2850" dirty="0"/>
          </a:p>
        </p:txBody>
      </p:sp>
      <p:sp>
        <p:nvSpPr>
          <p:cNvPr id="3" name="Text 1"/>
          <p:cNvSpPr/>
          <p:nvPr/>
        </p:nvSpPr>
        <p:spPr>
          <a:xfrm>
            <a:off x="589002" y="1233130"/>
            <a:ext cx="2053709" cy="230029"/>
          </a:xfrm>
          <a:prstGeom prst="rect">
            <a:avLst/>
          </a:prstGeom>
          <a:noFill/>
          <a:ln/>
        </p:spPr>
        <p:txBody>
          <a:bodyPr wrap="none" lIns="0" tIns="0" rIns="0" bIns="0" rtlCol="0" anchor="t"/>
          <a:lstStyle/>
          <a:p>
            <a:pPr marL="0" indent="0" algn="l">
              <a:lnSpc>
                <a:spcPts val="1800"/>
              </a:lnSpc>
              <a:buNone/>
            </a:pPr>
            <a:r>
              <a:rPr lang="en-US" sz="1400" dirty="0">
                <a:solidFill>
                  <a:srgbClr val="1B1B27"/>
                </a:solidFill>
                <a:latin typeface="Raleway" pitchFamily="34" charset="0"/>
                <a:ea typeface="Raleway" pitchFamily="34" charset="-122"/>
                <a:cs typeface="Raleway" pitchFamily="34" charset="-120"/>
              </a:rPr>
              <a:t>Factori Socio-Economici</a:t>
            </a:r>
            <a:endParaRPr lang="en-US" sz="1400" dirty="0"/>
          </a:p>
        </p:txBody>
      </p:sp>
      <p:sp>
        <p:nvSpPr>
          <p:cNvPr id="4" name="Text 2"/>
          <p:cNvSpPr/>
          <p:nvPr/>
        </p:nvSpPr>
        <p:spPr>
          <a:xfrm>
            <a:off x="589002" y="1610320"/>
            <a:ext cx="6546652" cy="471249"/>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Aspectul financiar al materialelor didactice trebuie luat în calcul pentru a asigura includerea tuturor elevilor, indiferent de situația economică a familiei.</a:t>
            </a:r>
            <a:endParaRPr lang="en-US" sz="1150" dirty="0"/>
          </a:p>
        </p:txBody>
      </p:sp>
      <p:sp>
        <p:nvSpPr>
          <p:cNvPr id="5" name="Text 3"/>
          <p:cNvSpPr/>
          <p:nvPr/>
        </p:nvSpPr>
        <p:spPr>
          <a:xfrm>
            <a:off x="589002" y="2228731"/>
            <a:ext cx="1840587" cy="230029"/>
          </a:xfrm>
          <a:prstGeom prst="rect">
            <a:avLst/>
          </a:prstGeom>
          <a:noFill/>
          <a:ln/>
        </p:spPr>
        <p:txBody>
          <a:bodyPr wrap="none" lIns="0" tIns="0" rIns="0" bIns="0" rtlCol="0" anchor="t"/>
          <a:lstStyle/>
          <a:p>
            <a:pPr marL="0" indent="0" algn="l">
              <a:lnSpc>
                <a:spcPts val="1800"/>
              </a:lnSpc>
              <a:buNone/>
            </a:pPr>
            <a:r>
              <a:rPr lang="en-US" sz="1400" dirty="0">
                <a:solidFill>
                  <a:srgbClr val="1B1B27"/>
                </a:solidFill>
                <a:latin typeface="Raleway" pitchFamily="34" charset="0"/>
                <a:ea typeface="Raleway" pitchFamily="34" charset="-122"/>
                <a:cs typeface="Raleway" pitchFamily="34" charset="-120"/>
              </a:rPr>
              <a:t>Dinamica Colectivului</a:t>
            </a:r>
            <a:endParaRPr lang="en-US" sz="1400" dirty="0"/>
          </a:p>
        </p:txBody>
      </p:sp>
      <p:sp>
        <p:nvSpPr>
          <p:cNvPr id="6" name="Text 4"/>
          <p:cNvSpPr/>
          <p:nvPr/>
        </p:nvSpPr>
        <p:spPr>
          <a:xfrm>
            <a:off x="589002" y="2605921"/>
            <a:ext cx="6546652" cy="235625"/>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Simpatii și antipatii în cadrul grupului pot influența participarea și colaborarea între elevi.</a:t>
            </a:r>
            <a:endParaRPr lang="en-US" sz="1150" dirty="0"/>
          </a:p>
        </p:txBody>
      </p:sp>
      <p:sp>
        <p:nvSpPr>
          <p:cNvPr id="7" name="Text 5"/>
          <p:cNvSpPr/>
          <p:nvPr/>
        </p:nvSpPr>
        <p:spPr>
          <a:xfrm>
            <a:off x="7502366" y="1233130"/>
            <a:ext cx="2070616" cy="230029"/>
          </a:xfrm>
          <a:prstGeom prst="rect">
            <a:avLst/>
          </a:prstGeom>
          <a:noFill/>
          <a:ln/>
        </p:spPr>
        <p:txBody>
          <a:bodyPr wrap="none" lIns="0" tIns="0" rIns="0" bIns="0" rtlCol="0" anchor="t"/>
          <a:lstStyle/>
          <a:p>
            <a:pPr marL="0" indent="0" algn="l">
              <a:lnSpc>
                <a:spcPts val="1800"/>
              </a:lnSpc>
              <a:buNone/>
            </a:pPr>
            <a:r>
              <a:rPr lang="en-US" sz="1400" dirty="0">
                <a:solidFill>
                  <a:srgbClr val="1B1B27"/>
                </a:solidFill>
                <a:latin typeface="Raleway" pitchFamily="34" charset="0"/>
                <a:ea typeface="Raleway" pitchFamily="34" charset="-122"/>
                <a:cs typeface="Raleway" pitchFamily="34" charset="-120"/>
              </a:rPr>
              <a:t>Caracteristici Individuale</a:t>
            </a:r>
            <a:endParaRPr lang="en-US" sz="1400" dirty="0"/>
          </a:p>
        </p:txBody>
      </p:sp>
      <p:sp>
        <p:nvSpPr>
          <p:cNvPr id="8" name="Text 6"/>
          <p:cNvSpPr/>
          <p:nvPr/>
        </p:nvSpPr>
        <p:spPr>
          <a:xfrm>
            <a:off x="7502366" y="1610320"/>
            <a:ext cx="6546652" cy="471249"/>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Temperamentul și personalitatea fiecărui elev influențează actul pedagogic și necesită abordări diferențiate.</a:t>
            </a:r>
            <a:endParaRPr lang="en-US" sz="1150" dirty="0"/>
          </a:p>
        </p:txBody>
      </p:sp>
      <p:pic>
        <p:nvPicPr>
          <p:cNvPr id="9" name="Image 0" descr="preencoded.png"/>
          <p:cNvPicPr>
            <a:picLocks noChangeAspect="1"/>
          </p:cNvPicPr>
          <p:nvPr/>
        </p:nvPicPr>
        <p:blipFill>
          <a:blip r:embed="rId3"/>
          <a:stretch>
            <a:fillRect/>
          </a:stretch>
        </p:blipFill>
        <p:spPr>
          <a:xfrm>
            <a:off x="7502366" y="2247186"/>
            <a:ext cx="6546652" cy="654665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242298"/>
            <a:ext cx="5020985"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Stabilirea Obiectivelor</a:t>
            </a:r>
            <a:endParaRPr lang="en-US" sz="3900" dirty="0"/>
          </a:p>
        </p:txBody>
      </p:sp>
      <p:sp>
        <p:nvSpPr>
          <p:cNvPr id="4" name="Text 1"/>
          <p:cNvSpPr/>
          <p:nvPr/>
        </p:nvSpPr>
        <p:spPr>
          <a:xfrm>
            <a:off x="793790" y="2160032"/>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Obiectivele trebuie să fie graduale, clare și adaptate fiecărui elev. Este esențial ca acestea să fie comunicate într-un mod accesibil și înțeles de toți participanții.</a:t>
            </a:r>
            <a:endParaRPr lang="en-US" sz="1550" dirty="0"/>
          </a:p>
        </p:txBody>
      </p:sp>
      <p:sp>
        <p:nvSpPr>
          <p:cNvPr id="5" name="Shape 2"/>
          <p:cNvSpPr/>
          <p:nvPr/>
        </p:nvSpPr>
        <p:spPr>
          <a:xfrm>
            <a:off x="992267" y="3316010"/>
            <a:ext cx="198358" cy="892969"/>
          </a:xfrm>
          <a:prstGeom prst="roundRect">
            <a:avLst>
              <a:gd name="adj" fmla="val 42025"/>
            </a:avLst>
          </a:prstGeom>
          <a:solidFill>
            <a:srgbClr val="E1E1EA"/>
          </a:solidFill>
          <a:ln w="7620">
            <a:solidFill>
              <a:srgbClr val="C7C7D0"/>
            </a:solidFill>
            <a:prstDash val="solid"/>
          </a:ln>
        </p:spPr>
      </p:sp>
      <p:sp>
        <p:nvSpPr>
          <p:cNvPr id="6" name="Shape 3"/>
          <p:cNvSpPr/>
          <p:nvPr/>
        </p:nvSpPr>
        <p:spPr>
          <a:xfrm>
            <a:off x="793790" y="3185755"/>
            <a:ext cx="595313" cy="595313"/>
          </a:xfrm>
          <a:prstGeom prst="roundRect">
            <a:avLst>
              <a:gd name="adj" fmla="val 76800"/>
            </a:avLst>
          </a:prstGeom>
          <a:solidFill>
            <a:srgbClr val="E1E1EA"/>
          </a:solidFill>
          <a:ln w="7620">
            <a:solidFill>
              <a:srgbClr val="C7C7D0"/>
            </a:solidFill>
            <a:prstDash val="solid"/>
          </a:ln>
        </p:spPr>
      </p:sp>
      <p:pic>
        <p:nvPicPr>
          <p:cNvPr id="7" name="Image 1" descr="preencoded.png"/>
          <p:cNvPicPr>
            <a:picLocks noChangeAspect="1"/>
          </p:cNvPicPr>
          <p:nvPr/>
        </p:nvPicPr>
        <p:blipFill>
          <a:blip r:embed="rId4"/>
          <a:stretch>
            <a:fillRect/>
          </a:stretch>
        </p:blipFill>
        <p:spPr>
          <a:xfrm>
            <a:off x="942618" y="3297436"/>
            <a:ext cx="297656" cy="372070"/>
          </a:xfrm>
          <a:prstGeom prst="rect">
            <a:avLst/>
          </a:prstGeom>
        </p:spPr>
      </p:pic>
      <p:sp>
        <p:nvSpPr>
          <p:cNvPr id="8" name="Text 4"/>
          <p:cNvSpPr/>
          <p:nvPr/>
        </p:nvSpPr>
        <p:spPr>
          <a:xfrm>
            <a:off x="1587460" y="321671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Obiective Clare</a:t>
            </a:r>
            <a:endParaRPr lang="en-US" sz="1950" dirty="0"/>
          </a:p>
        </p:txBody>
      </p:sp>
      <p:sp>
        <p:nvSpPr>
          <p:cNvPr id="9" name="Text 5"/>
          <p:cNvSpPr/>
          <p:nvPr/>
        </p:nvSpPr>
        <p:spPr>
          <a:xfrm>
            <a:off x="1587460" y="3645932"/>
            <a:ext cx="6762750"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Definirea rezultatelor așteptate pentru fiecare elev din clasă.</a:t>
            </a:r>
            <a:endParaRPr lang="en-US" sz="1550" dirty="0"/>
          </a:p>
        </p:txBody>
      </p:sp>
      <p:sp>
        <p:nvSpPr>
          <p:cNvPr id="10" name="Shape 6"/>
          <p:cNvSpPr/>
          <p:nvPr/>
        </p:nvSpPr>
        <p:spPr>
          <a:xfrm>
            <a:off x="1289923" y="4705112"/>
            <a:ext cx="198358" cy="892969"/>
          </a:xfrm>
          <a:prstGeom prst="roundRect">
            <a:avLst>
              <a:gd name="adj" fmla="val 42025"/>
            </a:avLst>
          </a:prstGeom>
          <a:solidFill>
            <a:srgbClr val="E1E1EA"/>
          </a:solidFill>
          <a:ln w="7620">
            <a:solidFill>
              <a:srgbClr val="C7C7D0"/>
            </a:solidFill>
            <a:prstDash val="solid"/>
          </a:ln>
        </p:spPr>
      </p:sp>
      <p:sp>
        <p:nvSpPr>
          <p:cNvPr id="11" name="Shape 7"/>
          <p:cNvSpPr/>
          <p:nvPr/>
        </p:nvSpPr>
        <p:spPr>
          <a:xfrm>
            <a:off x="1091446" y="4574858"/>
            <a:ext cx="595313" cy="595313"/>
          </a:xfrm>
          <a:prstGeom prst="roundRect">
            <a:avLst>
              <a:gd name="adj" fmla="val 76800"/>
            </a:avLst>
          </a:prstGeom>
          <a:solidFill>
            <a:srgbClr val="E1E1EA"/>
          </a:solidFill>
          <a:ln w="7620">
            <a:solidFill>
              <a:srgbClr val="C7C7D0"/>
            </a:solidFill>
            <a:prstDash val="solid"/>
          </a:ln>
        </p:spPr>
      </p:sp>
      <p:pic>
        <p:nvPicPr>
          <p:cNvPr id="12" name="Image 2" descr="preencoded.png"/>
          <p:cNvPicPr>
            <a:picLocks noChangeAspect="1"/>
          </p:cNvPicPr>
          <p:nvPr/>
        </p:nvPicPr>
        <p:blipFill>
          <a:blip r:embed="rId5"/>
          <a:stretch>
            <a:fillRect/>
          </a:stretch>
        </p:blipFill>
        <p:spPr>
          <a:xfrm>
            <a:off x="1240274" y="4686538"/>
            <a:ext cx="297656" cy="372070"/>
          </a:xfrm>
          <a:prstGeom prst="rect">
            <a:avLst/>
          </a:prstGeom>
        </p:spPr>
      </p:pic>
      <p:sp>
        <p:nvSpPr>
          <p:cNvPr id="13" name="Text 8"/>
          <p:cNvSpPr/>
          <p:nvPr/>
        </p:nvSpPr>
        <p:spPr>
          <a:xfrm>
            <a:off x="1885117" y="460581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Progresie Graduală</a:t>
            </a:r>
            <a:endParaRPr lang="en-US" sz="1950" dirty="0"/>
          </a:p>
        </p:txBody>
      </p:sp>
      <p:sp>
        <p:nvSpPr>
          <p:cNvPr id="14" name="Text 9"/>
          <p:cNvSpPr/>
          <p:nvPr/>
        </p:nvSpPr>
        <p:spPr>
          <a:xfrm>
            <a:off x="1885117" y="5035034"/>
            <a:ext cx="6465094"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Stabilirea de etape intermediare pentru atingerea obiectivelor finale.</a:t>
            </a:r>
            <a:endParaRPr lang="en-US" sz="1550" dirty="0"/>
          </a:p>
        </p:txBody>
      </p:sp>
      <p:sp>
        <p:nvSpPr>
          <p:cNvPr id="15" name="Shape 10"/>
          <p:cNvSpPr/>
          <p:nvPr/>
        </p:nvSpPr>
        <p:spPr>
          <a:xfrm>
            <a:off x="1587579" y="6094214"/>
            <a:ext cx="198358" cy="892969"/>
          </a:xfrm>
          <a:prstGeom prst="roundRect">
            <a:avLst>
              <a:gd name="adj" fmla="val 42025"/>
            </a:avLst>
          </a:prstGeom>
          <a:solidFill>
            <a:srgbClr val="E1E1EA"/>
          </a:solidFill>
          <a:ln w="7620">
            <a:solidFill>
              <a:srgbClr val="C7C7D0"/>
            </a:solidFill>
            <a:prstDash val="solid"/>
          </a:ln>
        </p:spPr>
      </p:sp>
      <p:sp>
        <p:nvSpPr>
          <p:cNvPr id="16" name="Shape 11"/>
          <p:cNvSpPr/>
          <p:nvPr/>
        </p:nvSpPr>
        <p:spPr>
          <a:xfrm>
            <a:off x="1389102" y="5963960"/>
            <a:ext cx="595313" cy="595313"/>
          </a:xfrm>
          <a:prstGeom prst="roundRect">
            <a:avLst>
              <a:gd name="adj" fmla="val 76800"/>
            </a:avLst>
          </a:prstGeom>
          <a:solidFill>
            <a:srgbClr val="E1E1EA"/>
          </a:solidFill>
          <a:ln w="7620">
            <a:solidFill>
              <a:srgbClr val="C7C7D0"/>
            </a:solidFill>
            <a:prstDash val="solid"/>
          </a:ln>
        </p:spPr>
      </p:sp>
      <p:pic>
        <p:nvPicPr>
          <p:cNvPr id="17" name="Image 3" descr="preencoded.png"/>
          <p:cNvPicPr>
            <a:picLocks noChangeAspect="1"/>
          </p:cNvPicPr>
          <p:nvPr/>
        </p:nvPicPr>
        <p:blipFill>
          <a:blip r:embed="rId6"/>
          <a:stretch>
            <a:fillRect/>
          </a:stretch>
        </p:blipFill>
        <p:spPr>
          <a:xfrm>
            <a:off x="1537930" y="6075640"/>
            <a:ext cx="297656" cy="372070"/>
          </a:xfrm>
          <a:prstGeom prst="rect">
            <a:avLst/>
          </a:prstGeom>
        </p:spPr>
      </p:pic>
      <p:sp>
        <p:nvSpPr>
          <p:cNvPr id="18" name="Text 12"/>
          <p:cNvSpPr/>
          <p:nvPr/>
        </p:nvSpPr>
        <p:spPr>
          <a:xfrm>
            <a:off x="2182773" y="599491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Comunicare Eficientă</a:t>
            </a:r>
            <a:endParaRPr lang="en-US" sz="1950" dirty="0"/>
          </a:p>
        </p:txBody>
      </p:sp>
      <p:sp>
        <p:nvSpPr>
          <p:cNvPr id="19" name="Text 13"/>
          <p:cNvSpPr/>
          <p:nvPr/>
        </p:nvSpPr>
        <p:spPr>
          <a:xfrm>
            <a:off x="2182773" y="6424136"/>
            <a:ext cx="6167437"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Transmiterea obiectivelor într-un limbaj accesibil tuturor elevilor.</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10552" y="419695"/>
            <a:ext cx="5477470" cy="476964"/>
          </a:xfrm>
          <a:prstGeom prst="rect">
            <a:avLst/>
          </a:prstGeom>
          <a:noFill/>
          <a:ln/>
        </p:spPr>
        <p:txBody>
          <a:bodyPr wrap="none" lIns="0" tIns="0" rIns="0" bIns="0" rtlCol="0" anchor="t"/>
          <a:lstStyle/>
          <a:p>
            <a:pPr marL="0" indent="0" algn="l">
              <a:lnSpc>
                <a:spcPts val="3750"/>
              </a:lnSpc>
              <a:buNone/>
            </a:pPr>
            <a:r>
              <a:rPr lang="en-US" sz="3000" dirty="0">
                <a:solidFill>
                  <a:srgbClr val="1B1B27"/>
                </a:solidFill>
                <a:latin typeface="Raleway" pitchFamily="34" charset="0"/>
                <a:ea typeface="Raleway" pitchFamily="34" charset="-122"/>
                <a:cs typeface="Raleway" pitchFamily="34" charset="-120"/>
              </a:rPr>
              <a:t>Pregătirea Mediului de Învățare</a:t>
            </a:r>
            <a:endParaRPr lang="en-US" sz="3000" dirty="0"/>
          </a:p>
        </p:txBody>
      </p:sp>
      <p:sp>
        <p:nvSpPr>
          <p:cNvPr id="3" name="Shape 1"/>
          <p:cNvSpPr/>
          <p:nvPr/>
        </p:nvSpPr>
        <p:spPr>
          <a:xfrm>
            <a:off x="610552" y="1201936"/>
            <a:ext cx="4367927" cy="1657826"/>
          </a:xfrm>
          <a:prstGeom prst="roundRect">
            <a:avLst>
              <a:gd name="adj" fmla="val 6619"/>
            </a:avLst>
          </a:prstGeom>
          <a:solidFill>
            <a:srgbClr val="FFFFFF">
              <a:alpha val="95000"/>
            </a:srgbClr>
          </a:solidFill>
          <a:ln w="22860">
            <a:solidFill>
              <a:srgbClr val="C7C7D0"/>
            </a:solidFill>
            <a:prstDash val="solid"/>
          </a:ln>
        </p:spPr>
      </p:sp>
      <p:sp>
        <p:nvSpPr>
          <p:cNvPr id="4" name="Shape 2"/>
          <p:cNvSpPr/>
          <p:nvPr/>
        </p:nvSpPr>
        <p:spPr>
          <a:xfrm>
            <a:off x="587693" y="1201936"/>
            <a:ext cx="91440" cy="1657826"/>
          </a:xfrm>
          <a:prstGeom prst="roundRect">
            <a:avLst>
              <a:gd name="adj" fmla="val 70113"/>
            </a:avLst>
          </a:prstGeom>
          <a:solidFill>
            <a:srgbClr val="1B1B27"/>
          </a:solidFill>
          <a:ln/>
        </p:spPr>
      </p:sp>
      <p:sp>
        <p:nvSpPr>
          <p:cNvPr id="5" name="Text 3"/>
          <p:cNvSpPr/>
          <p:nvPr/>
        </p:nvSpPr>
        <p:spPr>
          <a:xfrm>
            <a:off x="854631" y="1377434"/>
            <a:ext cx="1907977" cy="238482"/>
          </a:xfrm>
          <a:prstGeom prst="rect">
            <a:avLst/>
          </a:prstGeom>
          <a:noFill/>
          <a:ln/>
        </p:spPr>
        <p:txBody>
          <a:bodyPr wrap="none" lIns="0" tIns="0" rIns="0" bIns="0" rtlCol="0" anchor="t"/>
          <a:lstStyle/>
          <a:p>
            <a:pPr marL="0" indent="0" algn="l">
              <a:lnSpc>
                <a:spcPts val="1850"/>
              </a:lnSpc>
              <a:buNone/>
            </a:pPr>
            <a:r>
              <a:rPr lang="en-US" sz="1500" dirty="0">
                <a:solidFill>
                  <a:srgbClr val="3C3939"/>
                </a:solidFill>
                <a:latin typeface="Raleway" pitchFamily="34" charset="0"/>
                <a:ea typeface="Raleway" pitchFamily="34" charset="-122"/>
                <a:cs typeface="Raleway" pitchFamily="34" charset="-120"/>
              </a:rPr>
              <a:t>Alegerea Spațiului</a:t>
            </a:r>
            <a:endParaRPr lang="en-US" sz="1500" dirty="0"/>
          </a:p>
        </p:txBody>
      </p:sp>
      <p:sp>
        <p:nvSpPr>
          <p:cNvPr id="6" name="Text 4"/>
          <p:cNvSpPr/>
          <p:nvPr/>
        </p:nvSpPr>
        <p:spPr>
          <a:xfrm>
            <a:off x="854631" y="1707475"/>
            <a:ext cx="3948351" cy="976789"/>
          </a:xfrm>
          <a:prstGeom prst="rect">
            <a:avLst/>
          </a:prstGeom>
          <a:noFill/>
          <a:ln/>
        </p:spPr>
        <p:txBody>
          <a:bodyPr wrap="square" lIns="0" tIns="0" rIns="0" bIns="0" rtlCol="0" anchor="t"/>
          <a:lstStyle/>
          <a:p>
            <a:pPr marL="0" indent="0" algn="l">
              <a:lnSpc>
                <a:spcPts val="1900"/>
              </a:lnSpc>
              <a:buNone/>
            </a:pPr>
            <a:r>
              <a:rPr lang="en-US" sz="1200" dirty="0">
                <a:solidFill>
                  <a:srgbClr val="3C3939"/>
                </a:solidFill>
                <a:latin typeface="Roboto" pitchFamily="34" charset="0"/>
                <a:ea typeface="Roboto" pitchFamily="34" charset="-122"/>
                <a:cs typeface="Roboto" pitchFamily="34" charset="-120"/>
              </a:rPr>
              <a:t>Indicarea locului desfășurării activității: în clasă, în altă încăpere, în parc sau alte spații. Motivarea alegerii spațiului respectiv în funcție de obiectivele activității și nevoile elevilor.</a:t>
            </a:r>
            <a:endParaRPr lang="en-US" sz="1200" dirty="0"/>
          </a:p>
        </p:txBody>
      </p:sp>
      <p:sp>
        <p:nvSpPr>
          <p:cNvPr id="7" name="Shape 5"/>
          <p:cNvSpPr/>
          <p:nvPr/>
        </p:nvSpPr>
        <p:spPr>
          <a:xfrm>
            <a:off x="5131118" y="1201936"/>
            <a:ext cx="4368046" cy="1657826"/>
          </a:xfrm>
          <a:prstGeom prst="roundRect">
            <a:avLst>
              <a:gd name="adj" fmla="val 6619"/>
            </a:avLst>
          </a:prstGeom>
          <a:solidFill>
            <a:srgbClr val="FFFFFF">
              <a:alpha val="95000"/>
            </a:srgbClr>
          </a:solidFill>
          <a:ln w="22860">
            <a:solidFill>
              <a:srgbClr val="C7C7D0"/>
            </a:solidFill>
            <a:prstDash val="solid"/>
          </a:ln>
        </p:spPr>
      </p:sp>
      <p:sp>
        <p:nvSpPr>
          <p:cNvPr id="8" name="Shape 6"/>
          <p:cNvSpPr/>
          <p:nvPr/>
        </p:nvSpPr>
        <p:spPr>
          <a:xfrm>
            <a:off x="5108258" y="1201936"/>
            <a:ext cx="91440" cy="1657826"/>
          </a:xfrm>
          <a:prstGeom prst="roundRect">
            <a:avLst>
              <a:gd name="adj" fmla="val 70113"/>
            </a:avLst>
          </a:prstGeom>
          <a:solidFill>
            <a:srgbClr val="1B1B27"/>
          </a:solidFill>
          <a:ln/>
        </p:spPr>
      </p:sp>
      <p:sp>
        <p:nvSpPr>
          <p:cNvPr id="9" name="Text 7"/>
          <p:cNvSpPr/>
          <p:nvPr/>
        </p:nvSpPr>
        <p:spPr>
          <a:xfrm>
            <a:off x="5375196" y="1377434"/>
            <a:ext cx="1978819" cy="238482"/>
          </a:xfrm>
          <a:prstGeom prst="rect">
            <a:avLst/>
          </a:prstGeom>
          <a:noFill/>
          <a:ln/>
        </p:spPr>
        <p:txBody>
          <a:bodyPr wrap="none" lIns="0" tIns="0" rIns="0" bIns="0" rtlCol="0" anchor="t"/>
          <a:lstStyle/>
          <a:p>
            <a:pPr marL="0" indent="0" algn="l">
              <a:lnSpc>
                <a:spcPts val="1850"/>
              </a:lnSpc>
              <a:buNone/>
            </a:pPr>
            <a:r>
              <a:rPr lang="en-US" sz="1500" dirty="0">
                <a:solidFill>
                  <a:srgbClr val="3C3939"/>
                </a:solidFill>
                <a:latin typeface="Raleway" pitchFamily="34" charset="0"/>
                <a:ea typeface="Raleway" pitchFamily="34" charset="-122"/>
                <a:cs typeface="Raleway" pitchFamily="34" charset="-120"/>
              </a:rPr>
              <a:t>Organizarea pe Centre</a:t>
            </a:r>
            <a:endParaRPr lang="en-US" sz="1500" dirty="0"/>
          </a:p>
        </p:txBody>
      </p:sp>
      <p:sp>
        <p:nvSpPr>
          <p:cNvPr id="10" name="Text 8"/>
          <p:cNvSpPr/>
          <p:nvPr/>
        </p:nvSpPr>
        <p:spPr>
          <a:xfrm>
            <a:off x="5375196" y="1707475"/>
            <a:ext cx="3948470" cy="732592"/>
          </a:xfrm>
          <a:prstGeom prst="rect">
            <a:avLst/>
          </a:prstGeom>
          <a:noFill/>
          <a:ln/>
        </p:spPr>
        <p:txBody>
          <a:bodyPr wrap="square" lIns="0" tIns="0" rIns="0" bIns="0" rtlCol="0" anchor="t"/>
          <a:lstStyle/>
          <a:p>
            <a:pPr marL="0" indent="0" algn="l">
              <a:lnSpc>
                <a:spcPts val="1900"/>
              </a:lnSpc>
              <a:buNone/>
            </a:pPr>
            <a:r>
              <a:rPr lang="en-US" sz="1200" dirty="0">
                <a:solidFill>
                  <a:srgbClr val="3C3939"/>
                </a:solidFill>
                <a:latin typeface="Roboto" pitchFamily="34" charset="0"/>
                <a:ea typeface="Roboto" pitchFamily="34" charset="-122"/>
                <a:cs typeface="Roboto" pitchFamily="34" charset="-120"/>
              </a:rPr>
              <a:t>Pregătirea centrelor de interes și asigurarea că fiecare zonă este accesibilă și dotată corespunzător pentru activitățile planificate.</a:t>
            </a:r>
            <a:endParaRPr lang="en-US" sz="1200" dirty="0"/>
          </a:p>
        </p:txBody>
      </p:sp>
      <p:sp>
        <p:nvSpPr>
          <p:cNvPr id="11" name="Shape 9"/>
          <p:cNvSpPr/>
          <p:nvPr/>
        </p:nvSpPr>
        <p:spPr>
          <a:xfrm>
            <a:off x="9651802" y="1201936"/>
            <a:ext cx="4368046" cy="1657826"/>
          </a:xfrm>
          <a:prstGeom prst="roundRect">
            <a:avLst>
              <a:gd name="adj" fmla="val 6619"/>
            </a:avLst>
          </a:prstGeom>
          <a:solidFill>
            <a:srgbClr val="FFFFFF">
              <a:alpha val="95000"/>
            </a:srgbClr>
          </a:solidFill>
          <a:ln w="22860">
            <a:solidFill>
              <a:srgbClr val="C7C7D0"/>
            </a:solidFill>
            <a:prstDash val="solid"/>
          </a:ln>
        </p:spPr>
      </p:sp>
      <p:sp>
        <p:nvSpPr>
          <p:cNvPr id="12" name="Shape 10"/>
          <p:cNvSpPr/>
          <p:nvPr/>
        </p:nvSpPr>
        <p:spPr>
          <a:xfrm>
            <a:off x="9628942" y="1201936"/>
            <a:ext cx="91440" cy="1657826"/>
          </a:xfrm>
          <a:prstGeom prst="roundRect">
            <a:avLst>
              <a:gd name="adj" fmla="val 70113"/>
            </a:avLst>
          </a:prstGeom>
          <a:solidFill>
            <a:srgbClr val="1B1B27"/>
          </a:solidFill>
          <a:ln/>
        </p:spPr>
      </p:sp>
      <p:sp>
        <p:nvSpPr>
          <p:cNvPr id="13" name="Text 11"/>
          <p:cNvSpPr/>
          <p:nvPr/>
        </p:nvSpPr>
        <p:spPr>
          <a:xfrm>
            <a:off x="9895880" y="1377434"/>
            <a:ext cx="1907977" cy="238482"/>
          </a:xfrm>
          <a:prstGeom prst="rect">
            <a:avLst/>
          </a:prstGeom>
          <a:noFill/>
          <a:ln/>
        </p:spPr>
        <p:txBody>
          <a:bodyPr wrap="none" lIns="0" tIns="0" rIns="0" bIns="0" rtlCol="0" anchor="t"/>
          <a:lstStyle/>
          <a:p>
            <a:pPr marL="0" indent="0" algn="l">
              <a:lnSpc>
                <a:spcPts val="1850"/>
              </a:lnSpc>
              <a:buNone/>
            </a:pPr>
            <a:r>
              <a:rPr lang="en-US" sz="1500" dirty="0">
                <a:solidFill>
                  <a:srgbClr val="3C3939"/>
                </a:solidFill>
                <a:latin typeface="Raleway" pitchFamily="34" charset="0"/>
                <a:ea typeface="Raleway" pitchFamily="34" charset="-122"/>
                <a:cs typeface="Raleway" pitchFamily="34" charset="-120"/>
              </a:rPr>
              <a:t>Materiale Necesare</a:t>
            </a:r>
            <a:endParaRPr lang="en-US" sz="1500" dirty="0"/>
          </a:p>
        </p:txBody>
      </p:sp>
      <p:sp>
        <p:nvSpPr>
          <p:cNvPr id="14" name="Text 12"/>
          <p:cNvSpPr/>
          <p:nvPr/>
        </p:nvSpPr>
        <p:spPr>
          <a:xfrm>
            <a:off x="9895880" y="1707475"/>
            <a:ext cx="3948470" cy="732592"/>
          </a:xfrm>
          <a:prstGeom prst="rect">
            <a:avLst/>
          </a:prstGeom>
          <a:noFill/>
          <a:ln/>
        </p:spPr>
        <p:txBody>
          <a:bodyPr wrap="square" lIns="0" tIns="0" rIns="0" bIns="0" rtlCol="0" anchor="t"/>
          <a:lstStyle/>
          <a:p>
            <a:pPr marL="0" indent="0" algn="l">
              <a:lnSpc>
                <a:spcPts val="1900"/>
              </a:lnSpc>
              <a:buNone/>
            </a:pPr>
            <a:r>
              <a:rPr lang="en-US" sz="1200" dirty="0">
                <a:solidFill>
                  <a:srgbClr val="3C3939"/>
                </a:solidFill>
                <a:latin typeface="Roboto" pitchFamily="34" charset="0"/>
                <a:ea typeface="Roboto" pitchFamily="34" charset="-122"/>
                <a:cs typeface="Roboto" pitchFamily="34" charset="-120"/>
              </a:rPr>
              <a:t>Descrierea pregătirilor care trebuie făcute înaintea desfășurării activității, inclusiv asigurarea tuturor materialelor didactice necesare.</a:t>
            </a:r>
            <a:endParaRPr lang="en-US" sz="1200" dirty="0"/>
          </a:p>
        </p:txBody>
      </p:sp>
      <p:sp>
        <p:nvSpPr>
          <p:cNvPr id="15" name="Text 13"/>
          <p:cNvSpPr/>
          <p:nvPr/>
        </p:nvSpPr>
        <p:spPr>
          <a:xfrm>
            <a:off x="610552" y="3184088"/>
            <a:ext cx="1907977" cy="238482"/>
          </a:xfrm>
          <a:prstGeom prst="rect">
            <a:avLst/>
          </a:prstGeom>
          <a:noFill/>
          <a:ln/>
        </p:spPr>
        <p:txBody>
          <a:bodyPr wrap="none" lIns="0" tIns="0" rIns="0" bIns="0" rtlCol="0" anchor="t"/>
          <a:lstStyle/>
          <a:p>
            <a:pPr marL="0" indent="0" algn="l">
              <a:lnSpc>
                <a:spcPts val="1850"/>
              </a:lnSpc>
              <a:buNone/>
            </a:pPr>
            <a:r>
              <a:rPr lang="en-US" sz="1500" dirty="0">
                <a:solidFill>
                  <a:srgbClr val="1B1B27"/>
                </a:solidFill>
                <a:latin typeface="Raleway" pitchFamily="34" charset="0"/>
                <a:ea typeface="Raleway" pitchFamily="34" charset="-122"/>
                <a:cs typeface="Raleway" pitchFamily="34" charset="-120"/>
              </a:rPr>
              <a:t>Durata Activității</a:t>
            </a:r>
            <a:endParaRPr lang="en-US" sz="1500" dirty="0"/>
          </a:p>
        </p:txBody>
      </p:sp>
      <p:sp>
        <p:nvSpPr>
          <p:cNvPr id="16" name="Text 14"/>
          <p:cNvSpPr/>
          <p:nvPr/>
        </p:nvSpPr>
        <p:spPr>
          <a:xfrm>
            <a:off x="610552" y="3575209"/>
            <a:ext cx="7896582" cy="488394"/>
          </a:xfrm>
          <a:prstGeom prst="rect">
            <a:avLst/>
          </a:prstGeom>
          <a:noFill/>
          <a:ln/>
        </p:spPr>
        <p:txBody>
          <a:bodyPr wrap="square" lIns="0" tIns="0" rIns="0" bIns="0" rtlCol="0" anchor="t"/>
          <a:lstStyle/>
          <a:p>
            <a:pPr marL="0" indent="0" algn="l">
              <a:lnSpc>
                <a:spcPts val="1900"/>
              </a:lnSpc>
              <a:buNone/>
            </a:pPr>
            <a:r>
              <a:rPr lang="en-US" sz="1200" dirty="0">
                <a:solidFill>
                  <a:srgbClr val="3C3939"/>
                </a:solidFill>
                <a:latin typeface="Roboto" pitchFamily="34" charset="0"/>
                <a:ea typeface="Roboto" pitchFamily="34" charset="-122"/>
                <a:cs typeface="Roboto" pitchFamily="34" charset="-120"/>
              </a:rPr>
              <a:t>Se menționează durata activității desfășurate. Dacă nu este posibilă indicarea timpului exact, trebuie precizată o perioadă minimă și maximă de desfășurare pentru o planificare eficientă.</a:t>
            </a:r>
            <a:endParaRPr lang="en-US" sz="1200" dirty="0"/>
          </a:p>
        </p:txBody>
      </p:sp>
      <p:pic>
        <p:nvPicPr>
          <p:cNvPr id="17" name="Image 0" descr="preencoded.png"/>
          <p:cNvPicPr>
            <a:picLocks noChangeAspect="1"/>
          </p:cNvPicPr>
          <p:nvPr/>
        </p:nvPicPr>
        <p:blipFill>
          <a:blip r:embed="rId3"/>
          <a:stretch>
            <a:fillRect/>
          </a:stretch>
        </p:blipFill>
        <p:spPr>
          <a:xfrm>
            <a:off x="8887182" y="3203138"/>
            <a:ext cx="5140166" cy="514016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016198"/>
            <a:ext cx="610993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Principiile UDL în Activitate</a:t>
            </a:r>
            <a:endParaRPr lang="en-US" sz="3900" dirty="0"/>
          </a:p>
        </p:txBody>
      </p:sp>
      <p:sp>
        <p:nvSpPr>
          <p:cNvPr id="4" name="Text 1"/>
          <p:cNvSpPr/>
          <p:nvPr/>
        </p:nvSpPr>
        <p:spPr>
          <a:xfrm>
            <a:off x="6280190" y="1933932"/>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Descrierea detaliată a activității trebuie să integreze cele trei principii fundamentale ale Universal Design for Learning, asigurând accesibilitate și participare pentru toți elevii.</a:t>
            </a:r>
            <a:endParaRPr lang="en-US" sz="1550" dirty="0"/>
          </a:p>
        </p:txBody>
      </p:sp>
      <p:sp>
        <p:nvSpPr>
          <p:cNvPr id="5" name="Shape 2"/>
          <p:cNvSpPr/>
          <p:nvPr/>
        </p:nvSpPr>
        <p:spPr>
          <a:xfrm>
            <a:off x="6280190" y="3109793"/>
            <a:ext cx="3679031" cy="2428875"/>
          </a:xfrm>
          <a:prstGeom prst="roundRect">
            <a:avLst>
              <a:gd name="adj" fmla="val 3432"/>
            </a:avLst>
          </a:prstGeom>
          <a:solidFill>
            <a:srgbClr val="4CAF50"/>
          </a:solidFill>
          <a:ln w="7620">
            <a:solidFill>
              <a:srgbClr val="329536"/>
            </a:solidFill>
            <a:prstDash val="solid"/>
          </a:ln>
        </p:spPr>
      </p:sp>
      <p:sp>
        <p:nvSpPr>
          <p:cNvPr id="6" name="Text 3"/>
          <p:cNvSpPr/>
          <p:nvPr/>
        </p:nvSpPr>
        <p:spPr>
          <a:xfrm>
            <a:off x="6486168" y="3315772"/>
            <a:ext cx="3045023" cy="31015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Raleway" pitchFamily="34" charset="0"/>
                <a:ea typeface="Raleway" pitchFamily="34" charset="-122"/>
                <a:cs typeface="Raleway" pitchFamily="34" charset="-120"/>
              </a:rPr>
              <a:t>Principiul 1: ENGAGEMENT</a:t>
            </a:r>
            <a:endParaRPr lang="en-US" sz="1950" dirty="0"/>
          </a:p>
        </p:txBody>
      </p:sp>
      <p:sp>
        <p:nvSpPr>
          <p:cNvPr id="7" name="Text 4"/>
          <p:cNvSpPr/>
          <p:nvPr/>
        </p:nvSpPr>
        <p:spPr>
          <a:xfrm>
            <a:off x="6486168" y="3744992"/>
            <a:ext cx="3267075" cy="1587698"/>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Roboto" pitchFamily="34" charset="0"/>
                <a:ea typeface="Roboto" pitchFamily="34" charset="-122"/>
                <a:cs typeface="Roboto" pitchFamily="34" charset="-120"/>
              </a:rPr>
              <a:t>Strategii pentru motivarea elevilor și implicarea lor activă în procesul de învățare. Crearea unui mediu stimulativ care captează interesul și menține atenția.</a:t>
            </a:r>
            <a:endParaRPr lang="en-US" sz="1550" dirty="0"/>
          </a:p>
        </p:txBody>
      </p:sp>
      <p:sp>
        <p:nvSpPr>
          <p:cNvPr id="8" name="Shape 5"/>
          <p:cNvSpPr/>
          <p:nvPr/>
        </p:nvSpPr>
        <p:spPr>
          <a:xfrm>
            <a:off x="10157579" y="3109793"/>
            <a:ext cx="3679031" cy="2428875"/>
          </a:xfrm>
          <a:prstGeom prst="roundRect">
            <a:avLst>
              <a:gd name="adj" fmla="val 3432"/>
            </a:avLst>
          </a:prstGeom>
          <a:solidFill>
            <a:srgbClr val="9C27B0"/>
          </a:solidFill>
          <a:ln w="7620">
            <a:solidFill>
              <a:srgbClr val="B540C9"/>
            </a:solidFill>
            <a:prstDash val="solid"/>
          </a:ln>
        </p:spPr>
      </p:sp>
      <p:sp>
        <p:nvSpPr>
          <p:cNvPr id="9" name="Text 6"/>
          <p:cNvSpPr/>
          <p:nvPr/>
        </p:nvSpPr>
        <p:spPr>
          <a:xfrm>
            <a:off x="10363557" y="3315772"/>
            <a:ext cx="3240762"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Raleway" pitchFamily="34" charset="0"/>
                <a:ea typeface="Raleway" pitchFamily="34" charset="-122"/>
                <a:cs typeface="Raleway" pitchFamily="34" charset="-120"/>
              </a:rPr>
              <a:t>Principiul 2: REPREZENTARE</a:t>
            </a:r>
            <a:endParaRPr lang="en-US" sz="1950" dirty="0"/>
          </a:p>
        </p:txBody>
      </p:sp>
      <p:sp>
        <p:nvSpPr>
          <p:cNvPr id="10" name="Text 7"/>
          <p:cNvSpPr/>
          <p:nvPr/>
        </p:nvSpPr>
        <p:spPr>
          <a:xfrm>
            <a:off x="10363557" y="3744992"/>
            <a:ext cx="3267075" cy="127015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Roboto" pitchFamily="34" charset="0"/>
                <a:ea typeface="Roboto" pitchFamily="34" charset="-122"/>
                <a:cs typeface="Roboto" pitchFamily="34" charset="-120"/>
              </a:rPr>
              <a:t>Materiale care se adresează diferitelor modalități de percepție: vizuală, auditivă, tactil-kinestezică, proprioceptivă, olfactiv-gustativă.</a:t>
            </a:r>
            <a:endParaRPr lang="en-US" sz="1550" dirty="0"/>
          </a:p>
        </p:txBody>
      </p:sp>
      <p:sp>
        <p:nvSpPr>
          <p:cNvPr id="11" name="Shape 8"/>
          <p:cNvSpPr/>
          <p:nvPr/>
        </p:nvSpPr>
        <p:spPr>
          <a:xfrm>
            <a:off x="6280190" y="5737027"/>
            <a:ext cx="7556421" cy="1476256"/>
          </a:xfrm>
          <a:prstGeom prst="roundRect">
            <a:avLst>
              <a:gd name="adj" fmla="val 5647"/>
            </a:avLst>
          </a:prstGeom>
          <a:solidFill>
            <a:srgbClr val="2196F3"/>
          </a:solidFill>
          <a:ln w="7620">
            <a:solidFill>
              <a:srgbClr val="3AAFFF"/>
            </a:solidFill>
            <a:prstDash val="solid"/>
          </a:ln>
        </p:spPr>
      </p:sp>
      <p:sp>
        <p:nvSpPr>
          <p:cNvPr id="12" name="Text 9"/>
          <p:cNvSpPr/>
          <p:nvPr/>
        </p:nvSpPr>
        <p:spPr>
          <a:xfrm>
            <a:off x="6486168" y="5943005"/>
            <a:ext cx="4138017" cy="310158"/>
          </a:xfrm>
          <a:prstGeom prst="rect">
            <a:avLst/>
          </a:prstGeom>
          <a:noFill/>
          <a:ln/>
        </p:spPr>
        <p:txBody>
          <a:bodyPr wrap="none" lIns="0" tIns="0" rIns="0" bIns="0" rtlCol="0" anchor="t"/>
          <a:lstStyle/>
          <a:p>
            <a:pPr marL="0" indent="0" algn="l">
              <a:lnSpc>
                <a:spcPts val="2400"/>
              </a:lnSpc>
              <a:buNone/>
            </a:pPr>
            <a:r>
              <a:rPr lang="en-US" sz="1950" dirty="0">
                <a:solidFill>
                  <a:srgbClr val="FFFFFF"/>
                </a:solidFill>
                <a:latin typeface="Raleway" pitchFamily="34" charset="0"/>
                <a:ea typeface="Raleway" pitchFamily="34" charset="-122"/>
                <a:cs typeface="Raleway" pitchFamily="34" charset="-120"/>
              </a:rPr>
              <a:t>Principiul 3: ACȚIUNE ȘI EXPRIMARE</a:t>
            </a:r>
            <a:endParaRPr lang="en-US" sz="1950" dirty="0"/>
          </a:p>
        </p:txBody>
      </p:sp>
      <p:sp>
        <p:nvSpPr>
          <p:cNvPr id="13" name="Text 10"/>
          <p:cNvSpPr/>
          <p:nvPr/>
        </p:nvSpPr>
        <p:spPr>
          <a:xfrm>
            <a:off x="6486168" y="6372225"/>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Roboto" pitchFamily="34" charset="0"/>
                <a:ea typeface="Roboto" pitchFamily="34" charset="-122"/>
                <a:cs typeface="Roboto" pitchFamily="34" charset="-120"/>
              </a:rPr>
              <a:t>Modalități prin care elevii aplică cunoștințele, creează materiale, rezolvă probleme, realizează portofolii și își propun scopuri pentru dezvoltare.</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93790" y="2539008"/>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Evaluarea Activității</a:t>
            </a:r>
            <a:endParaRPr lang="en-US" sz="3900" dirty="0"/>
          </a:p>
        </p:txBody>
      </p:sp>
      <p:pic>
        <p:nvPicPr>
          <p:cNvPr id="3" name="Image 0" descr="preencoded.png"/>
          <p:cNvPicPr>
            <a:picLocks noChangeAspect="1"/>
          </p:cNvPicPr>
          <p:nvPr/>
        </p:nvPicPr>
        <p:blipFill>
          <a:blip r:embed="rId3"/>
          <a:stretch>
            <a:fillRect/>
          </a:stretch>
        </p:blipFill>
        <p:spPr>
          <a:xfrm>
            <a:off x="793790" y="3555921"/>
            <a:ext cx="496133" cy="496133"/>
          </a:xfrm>
          <a:prstGeom prst="rect">
            <a:avLst/>
          </a:prstGeom>
        </p:spPr>
      </p:pic>
      <p:sp>
        <p:nvSpPr>
          <p:cNvPr id="4" name="Text 1"/>
          <p:cNvSpPr/>
          <p:nvPr/>
        </p:nvSpPr>
        <p:spPr>
          <a:xfrm>
            <a:off x="1537930" y="3673673"/>
            <a:ext cx="2958822"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Participare și Competențe</a:t>
            </a:r>
            <a:endParaRPr lang="en-US" sz="1950" dirty="0"/>
          </a:p>
        </p:txBody>
      </p:sp>
      <p:sp>
        <p:nvSpPr>
          <p:cNvPr id="5" name="Text 2"/>
          <p:cNvSpPr/>
          <p:nvPr/>
        </p:nvSpPr>
        <p:spPr>
          <a:xfrm>
            <a:off x="1537930" y="4102894"/>
            <a:ext cx="3438049" cy="127015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Gradul de participare a elevilor și demonstrarea cunoștințelor dobândite sau a competențelor specifice dezvoltate în timpul activității.</a:t>
            </a:r>
            <a:endParaRPr lang="en-US" sz="1550" dirty="0"/>
          </a:p>
        </p:txBody>
      </p:sp>
      <p:pic>
        <p:nvPicPr>
          <p:cNvPr id="6" name="Image 1" descr="preencoded.png"/>
          <p:cNvPicPr>
            <a:picLocks noChangeAspect="1"/>
          </p:cNvPicPr>
          <p:nvPr/>
        </p:nvPicPr>
        <p:blipFill>
          <a:blip r:embed="rId4"/>
          <a:stretch>
            <a:fillRect/>
          </a:stretch>
        </p:blipFill>
        <p:spPr>
          <a:xfrm>
            <a:off x="5223986" y="3555921"/>
            <a:ext cx="496133" cy="496133"/>
          </a:xfrm>
          <a:prstGeom prst="rect">
            <a:avLst/>
          </a:prstGeom>
        </p:spPr>
      </p:pic>
      <p:sp>
        <p:nvSpPr>
          <p:cNvPr id="7" name="Text 3"/>
          <p:cNvSpPr/>
          <p:nvPr/>
        </p:nvSpPr>
        <p:spPr>
          <a:xfrm>
            <a:off x="5968127" y="367367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Interes și Satisfacție</a:t>
            </a:r>
            <a:endParaRPr lang="en-US" sz="1950" dirty="0"/>
          </a:p>
        </p:txBody>
      </p:sp>
      <p:sp>
        <p:nvSpPr>
          <p:cNvPr id="8" name="Text 4"/>
          <p:cNvSpPr/>
          <p:nvPr/>
        </p:nvSpPr>
        <p:spPr>
          <a:xfrm>
            <a:off x="5968127" y="4102894"/>
            <a:ext cx="3438168" cy="127015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Nivelurile de interes și satisfacție, durata efectivă a activității, numărul de exerciții la care elevii au participat sau au fost mai motivați.</a:t>
            </a:r>
            <a:endParaRPr lang="en-US" sz="1550" dirty="0"/>
          </a:p>
        </p:txBody>
      </p:sp>
      <p:pic>
        <p:nvPicPr>
          <p:cNvPr id="9" name="Image 2" descr="preencoded.png"/>
          <p:cNvPicPr>
            <a:picLocks noChangeAspect="1"/>
          </p:cNvPicPr>
          <p:nvPr/>
        </p:nvPicPr>
        <p:blipFill>
          <a:blip r:embed="rId5"/>
          <a:stretch>
            <a:fillRect/>
          </a:stretch>
        </p:blipFill>
        <p:spPr>
          <a:xfrm>
            <a:off x="9654302" y="3555921"/>
            <a:ext cx="496133" cy="496133"/>
          </a:xfrm>
          <a:prstGeom prst="rect">
            <a:avLst/>
          </a:prstGeom>
        </p:spPr>
      </p:pic>
      <p:sp>
        <p:nvSpPr>
          <p:cNvPr id="10" name="Text 5"/>
          <p:cNvSpPr/>
          <p:nvPr/>
        </p:nvSpPr>
        <p:spPr>
          <a:xfrm>
            <a:off x="10398443" y="367367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Performanță și Sprijin</a:t>
            </a:r>
            <a:endParaRPr lang="en-US" sz="1950" dirty="0"/>
          </a:p>
        </p:txBody>
      </p:sp>
      <p:sp>
        <p:nvSpPr>
          <p:cNvPr id="11" name="Text 6"/>
          <p:cNvSpPr/>
          <p:nvPr/>
        </p:nvSpPr>
        <p:spPr>
          <a:xfrm>
            <a:off x="10398443" y="4102894"/>
            <a:ext cx="3438168" cy="1587698"/>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Nivelul de performanță realizat și perceput, intensitatea sprijinului acordat în timpul îndeplinirii sarcinilor, analiza rezultatelor și atingerea obiectivelor.</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001554"/>
            <a:ext cx="553688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Raleway" pitchFamily="34" charset="0"/>
                <a:ea typeface="Raleway" pitchFamily="34" charset="-122"/>
                <a:cs typeface="Raleway" pitchFamily="34" charset="-120"/>
              </a:rPr>
              <a:t>Reflecție și Îmbunătățire</a:t>
            </a:r>
            <a:endParaRPr lang="en-US" sz="3900" dirty="0"/>
          </a:p>
        </p:txBody>
      </p:sp>
      <p:sp>
        <p:nvSpPr>
          <p:cNvPr id="4" name="Text 1"/>
          <p:cNvSpPr/>
          <p:nvPr/>
        </p:nvSpPr>
        <p:spPr>
          <a:xfrm>
            <a:off x="793790" y="1919288"/>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După evaluarea obiectivă a activității, reflecția permite identificarea aspectelor care necesită îmbunătățire și planificarea acțiunilor viitoare.</a:t>
            </a:r>
            <a:endParaRPr lang="en-US" sz="1550" dirty="0"/>
          </a:p>
        </p:txBody>
      </p:sp>
      <p:sp>
        <p:nvSpPr>
          <p:cNvPr id="5" name="Shape 2"/>
          <p:cNvSpPr/>
          <p:nvPr/>
        </p:nvSpPr>
        <p:spPr>
          <a:xfrm>
            <a:off x="793790" y="2777609"/>
            <a:ext cx="446484" cy="446484"/>
          </a:xfrm>
          <a:prstGeom prst="roundRect">
            <a:avLst>
              <a:gd name="adj" fmla="val 18670"/>
            </a:avLst>
          </a:prstGeom>
          <a:solidFill>
            <a:srgbClr val="E1E1EA"/>
          </a:solidFill>
          <a:ln w="7620">
            <a:solidFill>
              <a:srgbClr val="C7C7D0"/>
            </a:solidFill>
            <a:prstDash val="solid"/>
          </a:ln>
        </p:spPr>
      </p:sp>
      <p:sp>
        <p:nvSpPr>
          <p:cNvPr id="6" name="Text 3"/>
          <p:cNvSpPr/>
          <p:nvPr/>
        </p:nvSpPr>
        <p:spPr>
          <a:xfrm>
            <a:off x="1438632" y="2845832"/>
            <a:ext cx="3400187"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Am obținut rezultatele dorite?</a:t>
            </a:r>
            <a:endParaRPr lang="en-US" sz="1950" dirty="0"/>
          </a:p>
        </p:txBody>
      </p:sp>
      <p:sp>
        <p:nvSpPr>
          <p:cNvPr id="7" name="Text 4"/>
          <p:cNvSpPr/>
          <p:nvPr/>
        </p:nvSpPr>
        <p:spPr>
          <a:xfrm>
            <a:off x="1438632" y="3275052"/>
            <a:ext cx="6911578"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Analiza gradului de atingere a obiectivelor stabilite inițial.</a:t>
            </a:r>
            <a:endParaRPr lang="en-US" sz="1550" dirty="0"/>
          </a:p>
        </p:txBody>
      </p:sp>
      <p:sp>
        <p:nvSpPr>
          <p:cNvPr id="8" name="Shape 5"/>
          <p:cNvSpPr/>
          <p:nvPr/>
        </p:nvSpPr>
        <p:spPr>
          <a:xfrm>
            <a:off x="793790" y="3989427"/>
            <a:ext cx="446484" cy="446484"/>
          </a:xfrm>
          <a:prstGeom prst="roundRect">
            <a:avLst>
              <a:gd name="adj" fmla="val 18670"/>
            </a:avLst>
          </a:prstGeom>
          <a:solidFill>
            <a:srgbClr val="E1E1EA"/>
          </a:solidFill>
          <a:ln w="7620">
            <a:solidFill>
              <a:srgbClr val="C7C7D0"/>
            </a:solidFill>
            <a:prstDash val="solid"/>
          </a:ln>
        </p:spPr>
      </p:sp>
      <p:sp>
        <p:nvSpPr>
          <p:cNvPr id="9" name="Text 6"/>
          <p:cNvSpPr/>
          <p:nvPr/>
        </p:nvSpPr>
        <p:spPr>
          <a:xfrm>
            <a:off x="1438632" y="4057650"/>
            <a:ext cx="3819882"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Ce a fost simplu și ce a fost greu?</a:t>
            </a:r>
            <a:endParaRPr lang="en-US" sz="1950" dirty="0"/>
          </a:p>
        </p:txBody>
      </p:sp>
      <p:sp>
        <p:nvSpPr>
          <p:cNvPr id="10" name="Text 7"/>
          <p:cNvSpPr/>
          <p:nvPr/>
        </p:nvSpPr>
        <p:spPr>
          <a:xfrm>
            <a:off x="1438632" y="4486870"/>
            <a:ext cx="6911578"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Identificarea aspectelor care au funcționat bine și a provocărilor întâmpinate.</a:t>
            </a:r>
            <a:endParaRPr lang="en-US" sz="1550" dirty="0"/>
          </a:p>
        </p:txBody>
      </p:sp>
      <p:sp>
        <p:nvSpPr>
          <p:cNvPr id="11" name="Shape 8"/>
          <p:cNvSpPr/>
          <p:nvPr/>
        </p:nvSpPr>
        <p:spPr>
          <a:xfrm>
            <a:off x="793790" y="5201245"/>
            <a:ext cx="446484" cy="446484"/>
          </a:xfrm>
          <a:prstGeom prst="roundRect">
            <a:avLst>
              <a:gd name="adj" fmla="val 18670"/>
            </a:avLst>
          </a:prstGeom>
          <a:solidFill>
            <a:srgbClr val="E1E1EA"/>
          </a:solidFill>
          <a:ln w="7620">
            <a:solidFill>
              <a:srgbClr val="C7C7D0"/>
            </a:solidFill>
            <a:prstDash val="solid"/>
          </a:ln>
        </p:spPr>
      </p:sp>
      <p:sp>
        <p:nvSpPr>
          <p:cNvPr id="12" name="Text 9"/>
          <p:cNvSpPr/>
          <p:nvPr/>
        </p:nvSpPr>
        <p:spPr>
          <a:xfrm>
            <a:off x="1438632" y="5269468"/>
            <a:ext cx="3119199"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Unde ar trebui îmbunătățit?</a:t>
            </a:r>
            <a:endParaRPr lang="en-US" sz="1950" dirty="0"/>
          </a:p>
        </p:txBody>
      </p:sp>
      <p:sp>
        <p:nvSpPr>
          <p:cNvPr id="13" name="Text 10"/>
          <p:cNvSpPr/>
          <p:nvPr/>
        </p:nvSpPr>
        <p:spPr>
          <a:xfrm>
            <a:off x="1438632" y="5698688"/>
            <a:ext cx="6911578"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Stabilirea zonelor care necesită ajustări pentru activități viitoare.</a:t>
            </a:r>
            <a:endParaRPr lang="en-US" sz="1550" dirty="0"/>
          </a:p>
        </p:txBody>
      </p:sp>
      <p:sp>
        <p:nvSpPr>
          <p:cNvPr id="14" name="Shape 11"/>
          <p:cNvSpPr/>
          <p:nvPr/>
        </p:nvSpPr>
        <p:spPr>
          <a:xfrm>
            <a:off x="793790" y="6413063"/>
            <a:ext cx="446484" cy="446484"/>
          </a:xfrm>
          <a:prstGeom prst="roundRect">
            <a:avLst>
              <a:gd name="adj" fmla="val 18670"/>
            </a:avLst>
          </a:prstGeom>
          <a:solidFill>
            <a:srgbClr val="E1E1EA"/>
          </a:solidFill>
          <a:ln w="7620">
            <a:solidFill>
              <a:srgbClr val="C7C7D0"/>
            </a:solidFill>
            <a:prstDash val="solid"/>
          </a:ln>
        </p:spPr>
      </p:sp>
      <p:sp>
        <p:nvSpPr>
          <p:cNvPr id="15" name="Text 12"/>
          <p:cNvSpPr/>
          <p:nvPr/>
        </p:nvSpPr>
        <p:spPr>
          <a:xfrm>
            <a:off x="1438632" y="6481286"/>
            <a:ext cx="2973705" cy="310158"/>
          </a:xfrm>
          <a:prstGeom prst="rect">
            <a:avLst/>
          </a:prstGeom>
          <a:noFill/>
          <a:ln/>
        </p:spPr>
        <p:txBody>
          <a:bodyPr wrap="none" lIns="0" tIns="0" rIns="0" bIns="0" rtlCol="0" anchor="t"/>
          <a:lstStyle/>
          <a:p>
            <a:pPr marL="0" indent="0" algn="l">
              <a:lnSpc>
                <a:spcPts val="2400"/>
              </a:lnSpc>
              <a:buNone/>
            </a:pPr>
            <a:r>
              <a:rPr lang="en-US" sz="1950" dirty="0">
                <a:solidFill>
                  <a:srgbClr val="3C3939"/>
                </a:solidFill>
                <a:latin typeface="Raleway" pitchFamily="34" charset="0"/>
                <a:ea typeface="Raleway" pitchFamily="34" charset="-122"/>
                <a:cs typeface="Raleway" pitchFamily="34" charset="-120"/>
              </a:rPr>
              <a:t>Ce este necesar și nu am?</a:t>
            </a:r>
            <a:endParaRPr lang="en-US" sz="1950" dirty="0"/>
          </a:p>
        </p:txBody>
      </p:sp>
      <p:sp>
        <p:nvSpPr>
          <p:cNvPr id="16" name="Text 13"/>
          <p:cNvSpPr/>
          <p:nvPr/>
        </p:nvSpPr>
        <p:spPr>
          <a:xfrm>
            <a:off x="1438632" y="6910507"/>
            <a:ext cx="6911578" cy="317540"/>
          </a:xfrm>
          <a:prstGeom prst="rect">
            <a:avLst/>
          </a:prstGeom>
          <a:noFill/>
          <a:ln/>
        </p:spPr>
        <p:txBody>
          <a:bodyPr wrap="none" lIns="0" tIns="0" rIns="0" bIns="0" rtlCol="0" anchor="t"/>
          <a:lstStyle/>
          <a:p>
            <a:pPr marL="0" indent="0" algn="l">
              <a:lnSpc>
                <a:spcPts val="2500"/>
              </a:lnSpc>
              <a:buNone/>
            </a:pPr>
            <a:r>
              <a:rPr lang="en-US" sz="1550" dirty="0">
                <a:solidFill>
                  <a:srgbClr val="3C3939"/>
                </a:solidFill>
                <a:latin typeface="Roboto" pitchFamily="34" charset="0"/>
                <a:ea typeface="Roboto" pitchFamily="34" charset="-122"/>
                <a:cs typeface="Roboto" pitchFamily="34" charset="-120"/>
              </a:rPr>
              <a:t>Identificarea resurselor, materialelor sau competențelor lipsă.</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1979" y="406956"/>
            <a:ext cx="4014907" cy="462558"/>
          </a:xfrm>
          <a:prstGeom prst="rect">
            <a:avLst/>
          </a:prstGeom>
          <a:noFill/>
          <a:ln/>
        </p:spPr>
        <p:txBody>
          <a:bodyPr wrap="none" lIns="0" tIns="0" rIns="0" bIns="0" rtlCol="0" anchor="t"/>
          <a:lstStyle/>
          <a:p>
            <a:pPr marL="0" indent="0" algn="l">
              <a:lnSpc>
                <a:spcPts val="3600"/>
              </a:lnSpc>
              <a:buNone/>
            </a:pPr>
            <a:r>
              <a:rPr lang="en-US" sz="2900" dirty="0">
                <a:solidFill>
                  <a:srgbClr val="1B1B27"/>
                </a:solidFill>
                <a:latin typeface="Raleway" pitchFamily="34" charset="0"/>
                <a:ea typeface="Raleway" pitchFamily="34" charset="-122"/>
                <a:cs typeface="Raleway" pitchFamily="34" charset="-120"/>
              </a:rPr>
              <a:t>Observație Participativă</a:t>
            </a:r>
            <a:endParaRPr lang="en-US" sz="2900" dirty="0"/>
          </a:p>
        </p:txBody>
      </p:sp>
      <p:sp>
        <p:nvSpPr>
          <p:cNvPr id="3" name="Text 1"/>
          <p:cNvSpPr/>
          <p:nvPr/>
        </p:nvSpPr>
        <p:spPr>
          <a:xfrm>
            <a:off x="591979" y="1239441"/>
            <a:ext cx="1873925" cy="23121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Feedback Colaborativ</a:t>
            </a:r>
            <a:endParaRPr lang="en-US" sz="1450" dirty="0"/>
          </a:p>
        </p:txBody>
      </p:sp>
      <p:sp>
        <p:nvSpPr>
          <p:cNvPr id="4" name="Text 2"/>
          <p:cNvSpPr/>
          <p:nvPr/>
        </p:nvSpPr>
        <p:spPr>
          <a:xfrm>
            <a:off x="591979" y="1618655"/>
            <a:ext cx="6542723" cy="473393"/>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Observațiile și recomandările mentorilor și colegilor sunt esențiale pentru dezvoltarea profesională continuă și îmbunătățirea practicilor educaționale.</a:t>
            </a:r>
            <a:endParaRPr lang="en-US" sz="1150" dirty="0"/>
          </a:p>
        </p:txBody>
      </p:sp>
      <p:sp>
        <p:nvSpPr>
          <p:cNvPr id="5" name="Text 3"/>
          <p:cNvSpPr/>
          <p:nvPr/>
        </p:nvSpPr>
        <p:spPr>
          <a:xfrm>
            <a:off x="591979" y="2225159"/>
            <a:ext cx="6542723" cy="473393"/>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Acest proces de observație participativă permite schimbul de experiențe și crearea unei comunități de practică care susține educația incluzivă de calitate.</a:t>
            </a:r>
            <a:endParaRPr lang="en-US" sz="1150" dirty="0"/>
          </a:p>
        </p:txBody>
      </p:sp>
      <p:pic>
        <p:nvPicPr>
          <p:cNvPr id="6" name="Image 0" descr="preencoded.png"/>
          <p:cNvPicPr>
            <a:picLocks noChangeAspect="1"/>
          </p:cNvPicPr>
          <p:nvPr/>
        </p:nvPicPr>
        <p:blipFill>
          <a:blip r:embed="rId3"/>
          <a:stretch>
            <a:fillRect/>
          </a:stretch>
        </p:blipFill>
        <p:spPr>
          <a:xfrm>
            <a:off x="7503319" y="1257895"/>
            <a:ext cx="6542723" cy="6542723"/>
          </a:xfrm>
          <a:prstGeom prst="rect">
            <a:avLst/>
          </a:prstGeom>
        </p:spPr>
      </p:pic>
      <p:sp>
        <p:nvSpPr>
          <p:cNvPr id="7" name="Text 4"/>
          <p:cNvSpPr/>
          <p:nvPr/>
        </p:nvSpPr>
        <p:spPr>
          <a:xfrm>
            <a:off x="813911" y="8299966"/>
            <a:ext cx="13224510" cy="236696"/>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"Educația incluzivă nu înseamnă doar a fi împreună în aceeași clasă, ci a crea oportunități egale de învățare pentru fiecare elev, respectând diversitatea și valorificând potențialul fiecăruia."</a:t>
            </a:r>
            <a:endParaRPr lang="en-US" sz="1150" dirty="0"/>
          </a:p>
        </p:txBody>
      </p:sp>
      <p:sp>
        <p:nvSpPr>
          <p:cNvPr id="8" name="Shape 5"/>
          <p:cNvSpPr/>
          <p:nvPr/>
        </p:nvSpPr>
        <p:spPr>
          <a:xfrm>
            <a:off x="591979" y="8133517"/>
            <a:ext cx="15240" cy="569595"/>
          </a:xfrm>
          <a:prstGeom prst="rect">
            <a:avLst/>
          </a:prstGeom>
          <a:solidFill>
            <a:srgbClr val="1B1B27"/>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481DC-82A0-1841-0091-799A6FE91C3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6BB727F-DE01-C652-7F69-D75C6A93792F}"/>
              </a:ext>
            </a:extLst>
          </p:cNvPr>
          <p:cNvSpPr/>
          <p:nvPr/>
        </p:nvSpPr>
        <p:spPr>
          <a:xfrm>
            <a:off x="591979" y="406956"/>
            <a:ext cx="4014907" cy="462558"/>
          </a:xfrm>
          <a:prstGeom prst="rect">
            <a:avLst/>
          </a:prstGeom>
          <a:noFill/>
          <a:ln/>
        </p:spPr>
        <p:txBody>
          <a:bodyPr wrap="none" lIns="0" tIns="0" rIns="0" bIns="0" rtlCol="0" anchor="t"/>
          <a:lstStyle/>
          <a:p>
            <a:pPr marL="0" indent="0" algn="l">
              <a:lnSpc>
                <a:spcPts val="3600"/>
              </a:lnSpc>
              <a:buNone/>
            </a:pPr>
            <a:r>
              <a:rPr lang="ro-RO" sz="2900" dirty="0"/>
              <a:t>Bibliografie</a:t>
            </a:r>
            <a:endParaRPr lang="en-US" sz="2900" dirty="0"/>
          </a:p>
        </p:txBody>
      </p:sp>
      <p:sp>
        <p:nvSpPr>
          <p:cNvPr id="4" name="Text 2">
            <a:extLst>
              <a:ext uri="{FF2B5EF4-FFF2-40B4-BE49-F238E27FC236}">
                <a16:creationId xmlns:a16="http://schemas.microsoft.com/office/drawing/2014/main" id="{AB60822D-B5BA-864F-5BF4-D61AC2C2C2E2}"/>
              </a:ext>
            </a:extLst>
          </p:cNvPr>
          <p:cNvSpPr/>
          <p:nvPr/>
        </p:nvSpPr>
        <p:spPr>
          <a:xfrm>
            <a:off x="591979" y="783771"/>
            <a:ext cx="11174641" cy="6491236"/>
          </a:xfrm>
          <a:prstGeom prst="rect">
            <a:avLst/>
          </a:prstGeom>
          <a:noFill/>
          <a:ln/>
        </p:spPr>
        <p:txBody>
          <a:bodyPr wrap="square" lIns="0" tIns="0" rIns="0" bIns="0" rtlCol="0" anchor="t"/>
          <a:lstStyle/>
          <a:p>
            <a:pPr marL="0" indent="0" algn="l">
              <a:lnSpc>
                <a:spcPts val="1850"/>
              </a:lnSpc>
              <a:buNone/>
            </a:pPr>
            <a:endParaRPr lang="en-US" sz="1150" dirty="0"/>
          </a:p>
        </p:txBody>
      </p:sp>
      <p:sp>
        <p:nvSpPr>
          <p:cNvPr id="7" name="Text 4">
            <a:extLst>
              <a:ext uri="{FF2B5EF4-FFF2-40B4-BE49-F238E27FC236}">
                <a16:creationId xmlns:a16="http://schemas.microsoft.com/office/drawing/2014/main" id="{D3A96AC3-0BCC-2D75-E877-E6BB14D78F27}"/>
              </a:ext>
            </a:extLst>
          </p:cNvPr>
          <p:cNvSpPr/>
          <p:nvPr/>
        </p:nvSpPr>
        <p:spPr>
          <a:xfrm>
            <a:off x="813911" y="8299966"/>
            <a:ext cx="13224510" cy="236696"/>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"Educația incluzivă nu înseamnă doar a fi împreună în aceeași clasă, ci a crea oportunități egale de învățare pentru fiecare elev, respectând diversitatea și valorificând potențialul fiecăruia."</a:t>
            </a:r>
            <a:endParaRPr lang="en-US" sz="1150" dirty="0"/>
          </a:p>
        </p:txBody>
      </p:sp>
      <p:sp>
        <p:nvSpPr>
          <p:cNvPr id="8" name="Shape 5">
            <a:extLst>
              <a:ext uri="{FF2B5EF4-FFF2-40B4-BE49-F238E27FC236}">
                <a16:creationId xmlns:a16="http://schemas.microsoft.com/office/drawing/2014/main" id="{C7822244-98FA-DE69-A0F4-9476E202A156}"/>
              </a:ext>
            </a:extLst>
          </p:cNvPr>
          <p:cNvSpPr/>
          <p:nvPr/>
        </p:nvSpPr>
        <p:spPr>
          <a:xfrm>
            <a:off x="591979" y="8133517"/>
            <a:ext cx="15240" cy="569595"/>
          </a:xfrm>
          <a:prstGeom prst="rect">
            <a:avLst/>
          </a:prstGeom>
          <a:solidFill>
            <a:srgbClr val="1B1B27"/>
          </a:solidFill>
          <a:ln/>
        </p:spPr>
      </p:sp>
      <p:sp>
        <p:nvSpPr>
          <p:cNvPr id="10" name="TextBox 9">
            <a:extLst>
              <a:ext uri="{FF2B5EF4-FFF2-40B4-BE49-F238E27FC236}">
                <a16:creationId xmlns:a16="http://schemas.microsoft.com/office/drawing/2014/main" id="{43870D72-E2E1-2B38-3FDD-DB1C01F033FF}"/>
              </a:ext>
            </a:extLst>
          </p:cNvPr>
          <p:cNvSpPr txBox="1"/>
          <p:nvPr/>
        </p:nvSpPr>
        <p:spPr>
          <a:xfrm>
            <a:off x="607219" y="1246329"/>
            <a:ext cx="10365581" cy="3970318"/>
          </a:xfrm>
          <a:prstGeom prst="rect">
            <a:avLst/>
          </a:prstGeom>
          <a:noFill/>
        </p:spPr>
        <p:txBody>
          <a:bodyPr wrap="square">
            <a:spAutoFit/>
          </a:bodyPr>
          <a:lstStyle/>
          <a:p>
            <a:r>
              <a:rPr lang="ro-RO" dirty="0"/>
              <a:t>Galkiene, Alvyra &amp; Monkeviciene, Ona. (2021). The Model of UDL Implementation Enabling the Development of Inclusive Education in Different Educational Contexts: Conclusions. 10.1007/978-3-030-80658-3_12</a:t>
            </a:r>
          </a:p>
          <a:p>
            <a:r>
              <a:rPr lang="ro-RO" dirty="0"/>
              <a:t>Gardner, H. Frames of Mind: The Theory of Multiple Intelligences;</a:t>
            </a:r>
          </a:p>
          <a:p>
            <a:r>
              <a:rPr lang="ro-RO" dirty="0"/>
              <a:t> Basic Books: New York, NY, USA, 2011dePaoli, J;</a:t>
            </a:r>
          </a:p>
          <a:p>
            <a:r>
              <a:rPr lang="ro-RO" dirty="0"/>
              <a:t>Saunders, R. Teacher Preparation for Whole-Child Design. State Educ. Stand. 2022, 22, 28–34Ritchie, S.J;</a:t>
            </a:r>
          </a:p>
          <a:p>
            <a:r>
              <a:rPr lang="ro-RO" dirty="0"/>
              <a:t>Tucker-Drob, E.M. How much does education improve intelligence? A Meta-analysis. Psychol. Sci. 2018, 29, 1358–1369;</a:t>
            </a:r>
          </a:p>
          <a:p>
            <a:r>
              <a:rPr lang="ro-RO" dirty="0">
                <a:hlinkClick r:id="rId3"/>
              </a:rPr>
              <a:t>https://doi.org/10.1177/0956797618774253</a:t>
            </a:r>
            <a:r>
              <a:rPr lang="ro-RO" dirty="0"/>
              <a:t>;</a:t>
            </a:r>
          </a:p>
          <a:p>
            <a:r>
              <a:rPr lang="ro-RO" dirty="0"/>
              <a:t>Tudorache, L.A.; Folostina, R.; Michel, T. The Management and Assurance of Quality in Romanian Schools. </a:t>
            </a:r>
          </a:p>
          <a:p>
            <a:r>
              <a:rPr lang="ro-RO" dirty="0"/>
              <a:t>In From Pedagogy to Quality Assurance in Education: An International Perspective; Flavian, H., Ed.; </a:t>
            </a:r>
          </a:p>
          <a:p>
            <a:r>
              <a:rPr lang="ro-RO" dirty="0"/>
              <a:t>Emerald Publishing Limited: Bingley, UK, 2020;</a:t>
            </a:r>
          </a:p>
          <a:p>
            <a:r>
              <a:rPr lang="ro-RO" dirty="0"/>
              <a:t> pp. 45–62. </a:t>
            </a:r>
            <a:r>
              <a:rPr lang="ro-RO" dirty="0">
                <a:hlinkClick r:id="rId4"/>
              </a:rPr>
              <a:t>https://doi.org/10.1108/978-1-83867-106-820201006</a:t>
            </a:r>
            <a:r>
              <a:rPr lang="ro-RO" dirty="0"/>
              <a:t>;</a:t>
            </a:r>
          </a:p>
          <a:p>
            <a:r>
              <a:rPr lang="ro-RO" dirty="0">
                <a:hlinkClick r:id="rId5"/>
              </a:rPr>
              <a:t>https://padlet.com/dzisimopp2/udl-and-digital-tools-vj588wdacn225s57</a:t>
            </a:r>
            <a:r>
              <a:rPr lang="ro-RO" dirty="0"/>
              <a:t>;</a:t>
            </a:r>
          </a:p>
          <a:p>
            <a:r>
              <a:rPr lang="ro-RO" dirty="0"/>
              <a:t>https://udlguidelines.cast.org/.</a:t>
            </a:r>
          </a:p>
        </p:txBody>
      </p:sp>
    </p:spTree>
    <p:extLst>
      <p:ext uri="{BB962C8B-B14F-4D97-AF65-F5344CB8AC3E}">
        <p14:creationId xmlns:p14="http://schemas.microsoft.com/office/powerpoint/2010/main" val="26978188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TotalTime>
  <Words>2017</Words>
  <Application>Microsoft Office PowerPoint</Application>
  <PresentationFormat>Custom</PresentationFormat>
  <Paragraphs>221</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Raleway Light</vt:lpstr>
      <vt:lpstr>Arial</vt:lpstr>
      <vt:lpstr>Raleway</vt:lpstr>
      <vt:lpstr>Roboto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SSN-34</dc:creator>
  <cp:lastModifiedBy>SSN-18</cp:lastModifiedBy>
  <cp:revision>14</cp:revision>
  <dcterms:created xsi:type="dcterms:W3CDTF">2025-10-15T09:47:44Z</dcterms:created>
  <dcterms:modified xsi:type="dcterms:W3CDTF">2026-07-31T09:41:15Z</dcterms:modified>
</cp:coreProperties>
</file>