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9"/>
  </p:notesMasterIdLst>
  <p:sldIdLst>
    <p:sldId id="256" r:id="rId2"/>
    <p:sldId id="278" r:id="rId3"/>
    <p:sldId id="279" r:id="rId4"/>
    <p:sldId id="280" r:id="rId5"/>
    <p:sldId id="281" r:id="rId6"/>
    <p:sldId id="282" r:id="rId7"/>
    <p:sldId id="314"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 id="305" r:id="rId30"/>
    <p:sldId id="306" r:id="rId31"/>
    <p:sldId id="307" r:id="rId32"/>
    <p:sldId id="308" r:id="rId33"/>
    <p:sldId id="309" r:id="rId34"/>
    <p:sldId id="310" r:id="rId35"/>
    <p:sldId id="311" r:id="rId36"/>
    <p:sldId id="312" r:id="rId37"/>
    <p:sldId id="313" r:id="rId38"/>
  </p:sldIdLst>
  <p:sldSz cx="14630400" cy="8229600"/>
  <p:notesSz cx="8229600" cy="14630400"/>
  <p:embeddedFontLst>
    <p:embeddedFont>
      <p:font typeface="Calibri" panose="020F0502020204030204" pitchFamily="34" charset="0"/>
      <p:regular r:id="rId40"/>
      <p:bold r:id="rId41"/>
      <p:italic r:id="rId42"/>
      <p:boldItalic r:id="rId43"/>
    </p:embeddedFont>
    <p:embeddedFont>
      <p:font typeface="Raleway" pitchFamily="2" charset="0"/>
      <p:regular r:id="rId44"/>
      <p:bold r:id="rId45"/>
      <p:italic r:id="rId46"/>
      <p:boldItalic r:id="rId47"/>
    </p:embeddedFont>
    <p:embeddedFont>
      <p:font typeface="Raleway Light" pitchFamily="2" charset="0"/>
      <p:regular r:id="rId48"/>
      <p:italic r:id="rId49"/>
    </p:embeddedFont>
    <p:embeddedFont>
      <p:font typeface="Roboto" panose="02000000000000000000" pitchFamily="2"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5165" autoAdjust="0"/>
  </p:normalViewPr>
  <p:slideViewPr>
    <p:cSldViewPr snapToGrid="0" snapToObjects="1">
      <p:cViewPr varScale="1">
        <p:scale>
          <a:sx n="67" d="100"/>
          <a:sy n="67" d="100"/>
        </p:scale>
        <p:origin x="754" y="6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0.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3634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CECF3"/>
          </a:solidFill>
          <a:ln/>
        </p:spPr>
      </p:sp>
      <p:sp>
        <p:nvSpPr>
          <p:cNvPr id="3" name="Shape 1"/>
          <p:cNvSpPr/>
          <p:nvPr/>
        </p:nvSpPr>
        <p:spPr>
          <a:xfrm>
            <a:off x="0" y="0"/>
            <a:ext cx="14630400" cy="8229600"/>
          </a:xfrm>
          <a:prstGeom prst="rect">
            <a:avLst/>
          </a:prstGeom>
          <a:solidFill>
            <a:srgbClr val="FFFFFF">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hyperlink" Target="https://youtu.be/zE8N8bnIlgs" TargetMode="Externa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1.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hyperlink" Target="https://padlet.com/dzisimopp2/udl-and-digital-tools-vj588wdacn225s57/wish/PR3NWxNAmOD3Qb0O" TargetMode="External"/><Relationship Id="rId9" Type="http://schemas.openxmlformats.org/officeDocument/2006/relationships/image" Target="../media/image16.png"/><Relationship Id="rId14"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2.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hyperlink" Target="https://padlet.com/dzisimopp2/udl-and-digital-tools-vj588wdacn225s57/wish/j40PQD5Lv4YDZvXB" TargetMode="External"/><Relationship Id="rId9" Type="http://schemas.openxmlformats.org/officeDocument/2006/relationships/image" Target="../media/image27.png"/><Relationship Id="rId1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8.xml"/><Relationship Id="rId5" Type="http://schemas.openxmlformats.org/officeDocument/2006/relationships/image" Target="../media/image40.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hyperlink" Target="https://youtu.be/dTxFYf50l-4?si=NpV3tPr8gRucfKtz"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1.png"/><Relationship Id="rId7"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45.png"/></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58.png"/><Relationship Id="rId7"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3.png"/></Relationships>
</file>

<file path=ppt/slides/_rels/slide1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79.pn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hyperlink" Target="https://padlet.com/dzisimopp2/udl-and-digital-tools-vj588wdacn225s57/wish/E1P8aXX6dRLqawA9"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5.png"/><Relationship Id="rId7" Type="http://schemas.openxmlformats.org/officeDocument/2006/relationships/image" Target="../media/image84.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hyperlink" Target="https://padlet.com/dzisimopp2/udl-and-digital-tools-vj588wdacn225s57/wish/PR3NWxN7gjV7Qb0O"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86.png"/></Relationships>
</file>

<file path=ppt/slides/_rels/slide20.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png"/></Relationships>
</file>

<file path=ppt/slides/_rels/slide21.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58.png"/><Relationship Id="rId7" Type="http://schemas.openxmlformats.org/officeDocument/2006/relationships/image" Target="../media/image98.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 Id="rId9" Type="http://schemas.openxmlformats.org/officeDocument/2006/relationships/image" Target="../media/image63.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103.png"/><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24.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2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86.png"/></Relationships>
</file>

<file path=ppt/slides/_rels/slide27.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png"/></Relationships>
</file>

<file path=ppt/slides/_rels/slide28.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58.png"/><Relationship Id="rId7" Type="http://schemas.openxmlformats.org/officeDocument/2006/relationships/image" Target="../media/image98.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 Id="rId9" Type="http://schemas.openxmlformats.org/officeDocument/2006/relationships/image" Target="../media/image63.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9.xml"/><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103.png"/><Relationship Id="rId2" Type="http://schemas.openxmlformats.org/officeDocument/2006/relationships/notesSlide" Target="../notesSlides/notesSlide30.xml"/><Relationship Id="rId1" Type="http://schemas.openxmlformats.org/officeDocument/2006/relationships/slideLayout" Target="../slideLayouts/slideLayout10.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31.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31.xml"/><Relationship Id="rId1" Type="http://schemas.openxmlformats.org/officeDocument/2006/relationships/slideLayout" Target="../slideLayouts/slideLayout11.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109.png"/><Relationship Id="rId4" Type="http://schemas.openxmlformats.org/officeDocument/2006/relationships/hyperlink" Target="https://www.youtube.com/watch?v=pGLTJw0GSxk"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57.png"/><Relationship Id="rId5" Type="http://schemas.openxmlformats.org/officeDocument/2006/relationships/image" Target="../media/image111.png"/><Relationship Id="rId4" Type="http://schemas.openxmlformats.org/officeDocument/2006/relationships/image" Target="../media/image110.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112.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58.png"/><Relationship Id="rId7" Type="http://schemas.openxmlformats.org/officeDocument/2006/relationships/image" Target="../media/image116.png"/><Relationship Id="rId2" Type="http://schemas.openxmlformats.org/officeDocument/2006/relationships/notesSlide" Target="../notesSlides/notesSlide36.xml"/><Relationship Id="rId1" Type="http://schemas.openxmlformats.org/officeDocument/2006/relationships/slideLayout" Target="../slideLayouts/slideLayout9.xml"/><Relationship Id="rId6" Type="http://schemas.openxmlformats.org/officeDocument/2006/relationships/image" Target="../media/image115.png"/><Relationship Id="rId5" Type="http://schemas.openxmlformats.org/officeDocument/2006/relationships/image" Target="../media/image114.png"/><Relationship Id="rId10" Type="http://schemas.openxmlformats.org/officeDocument/2006/relationships/image" Target="../media/image63.png"/><Relationship Id="rId4" Type="http://schemas.openxmlformats.org/officeDocument/2006/relationships/image" Target="../media/image113.png"/><Relationship Id="rId9" Type="http://schemas.openxmlformats.org/officeDocument/2006/relationships/image" Target="../media/image118.png"/></Relationships>
</file>

<file path=ppt/slides/_rels/slide3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7.xml"/><Relationship Id="rId1" Type="http://schemas.openxmlformats.org/officeDocument/2006/relationships/slideLayout" Target="../slideLayouts/slideLayout10.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949571" y="426720"/>
            <a:ext cx="9392364" cy="972026"/>
          </a:xfrm>
          <a:prstGeom prst="rect">
            <a:avLst/>
          </a:prstGeom>
        </p:spPr>
      </p:pic>
      <p:sp>
        <p:nvSpPr>
          <p:cNvPr id="3" name="Text 0"/>
          <p:cNvSpPr/>
          <p:nvPr/>
        </p:nvSpPr>
        <p:spPr>
          <a:xfrm>
            <a:off x="2949570" y="1798439"/>
            <a:ext cx="5015711" cy="606743"/>
          </a:xfrm>
          <a:prstGeom prst="rect">
            <a:avLst/>
          </a:prstGeom>
          <a:noFill/>
          <a:ln/>
        </p:spPr>
        <p:txBody>
          <a:bodyPr wrap="none" lIns="0" tIns="0" rIns="0" bIns="0" rtlCol="0" anchor="t"/>
          <a:lstStyle/>
          <a:p>
            <a:pPr marL="0" indent="0" algn="l">
              <a:lnSpc>
                <a:spcPts val="4750"/>
              </a:lnSpc>
              <a:buNone/>
            </a:pPr>
            <a:r>
              <a:rPr lang="en-US" sz="3800" dirty="0">
                <a:solidFill>
                  <a:srgbClr val="1B1B27"/>
                </a:solidFill>
                <a:latin typeface="Raleway" pitchFamily="34" charset="0"/>
                <a:ea typeface="Raleway" pitchFamily="34" charset="-122"/>
                <a:cs typeface="Raleway" pitchFamily="34" charset="-120"/>
              </a:rPr>
              <a:t>IncluzivEduHub – Școli cu suflet</a:t>
            </a:r>
            <a:endParaRPr lang="en-US" sz="3800" dirty="0"/>
          </a:p>
        </p:txBody>
      </p:sp>
      <p:sp>
        <p:nvSpPr>
          <p:cNvPr id="4" name="Text 1"/>
          <p:cNvSpPr/>
          <p:nvPr/>
        </p:nvSpPr>
        <p:spPr>
          <a:xfrm>
            <a:off x="776526" y="2696408"/>
            <a:ext cx="13077349" cy="310634"/>
          </a:xfrm>
          <a:prstGeom prst="rect">
            <a:avLst/>
          </a:prstGeom>
          <a:noFill/>
          <a:ln/>
        </p:spPr>
        <p:txBody>
          <a:bodyPr wrap="none" lIns="0" tIns="0" rIns="0" bIns="0" rtlCol="0" anchor="t"/>
          <a:lstStyle/>
          <a:p>
            <a:pPr marL="0" indent="0" algn="l">
              <a:lnSpc>
                <a:spcPts val="2400"/>
              </a:lnSpc>
              <a:buNone/>
            </a:pPr>
            <a:r>
              <a:rPr lang="en-US" sz="1500" b="1" dirty="0">
                <a:solidFill>
                  <a:srgbClr val="3C3939"/>
                </a:solidFill>
                <a:latin typeface="Roboto" pitchFamily="34" charset="0"/>
                <a:ea typeface="Roboto" pitchFamily="34" charset="-122"/>
                <a:cs typeface="Roboto" pitchFamily="34" charset="-120"/>
              </a:rPr>
              <a:t>Cod proiect:</a:t>
            </a:r>
            <a:r>
              <a:rPr lang="en-US" sz="1500" dirty="0">
                <a:solidFill>
                  <a:srgbClr val="3C3939"/>
                </a:solidFill>
                <a:latin typeface="Roboto" pitchFamily="34" charset="0"/>
                <a:ea typeface="Roboto" pitchFamily="34" charset="-122"/>
                <a:cs typeface="Roboto" pitchFamily="34" charset="-120"/>
              </a:rPr>
              <a:t> 126 | </a:t>
            </a:r>
            <a:r>
              <a:rPr lang="en-US" sz="1500" b="1" dirty="0">
                <a:solidFill>
                  <a:srgbClr val="3C3939"/>
                </a:solidFill>
                <a:latin typeface="Roboto" pitchFamily="34" charset="0"/>
                <a:ea typeface="Roboto" pitchFamily="34" charset="-122"/>
                <a:cs typeface="Roboto" pitchFamily="34" charset="-120"/>
              </a:rPr>
              <a:t>Contract de finanțare:</a:t>
            </a:r>
            <a:r>
              <a:rPr lang="en-US" sz="1500" dirty="0">
                <a:solidFill>
                  <a:srgbClr val="3C3939"/>
                </a:solidFill>
                <a:latin typeface="Roboto" pitchFamily="34" charset="0"/>
                <a:ea typeface="Roboto" pitchFamily="34" charset="-122"/>
                <a:cs typeface="Roboto" pitchFamily="34" charset="-120"/>
              </a:rPr>
              <a:t> 14106/10.12.2024</a:t>
            </a:r>
            <a:endParaRPr lang="en-US" sz="1500" dirty="0"/>
          </a:p>
        </p:txBody>
      </p:sp>
      <p:sp>
        <p:nvSpPr>
          <p:cNvPr id="5" name="Text 2"/>
          <p:cNvSpPr/>
          <p:nvPr/>
        </p:nvSpPr>
        <p:spPr>
          <a:xfrm>
            <a:off x="776526" y="3225403"/>
            <a:ext cx="13077349" cy="621268"/>
          </a:xfrm>
          <a:prstGeom prst="rect">
            <a:avLst/>
          </a:prstGeom>
          <a:noFill/>
          <a:ln/>
        </p:spPr>
        <p:txBody>
          <a:bodyPr wrap="square" lIns="0" tIns="0" rIns="0" bIns="0" rtlCol="0" anchor="t"/>
          <a:lstStyle/>
          <a:p>
            <a:pPr marL="0" indent="0" algn="l">
              <a:lnSpc>
                <a:spcPts val="2400"/>
              </a:lnSpc>
              <a:buNone/>
            </a:pPr>
            <a:r>
              <a:rPr lang="en-US" sz="1500" dirty="0">
                <a:solidFill>
                  <a:srgbClr val="3C3939"/>
                </a:solidFill>
                <a:latin typeface="Roboto" pitchFamily="34" charset="0"/>
                <a:ea typeface="Roboto" pitchFamily="34" charset="-122"/>
                <a:cs typeface="Roboto" pitchFamily="34" charset="-120"/>
              </a:rPr>
              <a:t>Un parteneriat educațional inovator dedicat promovării incluziunii și educației de calitate pentru toți copiii, indiferent de nevoile lor speciale. Acest proiect reunește instituții de învățământ și parteneri academici de prestigiu pentru a crea un model replicabil de bune practici în educația incluzivă.</a:t>
            </a:r>
            <a:endParaRPr lang="en-US" sz="1500" dirty="0"/>
          </a:p>
        </p:txBody>
      </p:sp>
      <p:sp>
        <p:nvSpPr>
          <p:cNvPr id="6" name="Text 3"/>
          <p:cNvSpPr/>
          <p:nvPr/>
        </p:nvSpPr>
        <p:spPr>
          <a:xfrm>
            <a:off x="776526" y="4137898"/>
            <a:ext cx="2426970" cy="303252"/>
          </a:xfrm>
          <a:prstGeom prst="rect">
            <a:avLst/>
          </a:prstGeom>
          <a:noFill/>
          <a:ln/>
        </p:spPr>
        <p:txBody>
          <a:bodyPr wrap="none" lIns="0" tIns="0" rIns="0" bIns="0" rtlCol="0" anchor="t"/>
          <a:lstStyle/>
          <a:p>
            <a:pPr marL="0" indent="0" algn="l">
              <a:lnSpc>
                <a:spcPts val="2350"/>
              </a:lnSpc>
              <a:buNone/>
            </a:pPr>
            <a:r>
              <a:rPr lang="en-US" sz="1900" dirty="0">
                <a:solidFill>
                  <a:srgbClr val="1B1B27"/>
                </a:solidFill>
                <a:latin typeface="Raleway" pitchFamily="34" charset="0"/>
                <a:ea typeface="Raleway" pitchFamily="34" charset="-122"/>
                <a:cs typeface="Raleway" pitchFamily="34" charset="-120"/>
              </a:rPr>
              <a:t>Partenerii noștri</a:t>
            </a:r>
            <a:endParaRPr lang="en-US" sz="1900" dirty="0"/>
          </a:p>
        </p:txBody>
      </p:sp>
      <p:sp>
        <p:nvSpPr>
          <p:cNvPr id="7" name="Text 4"/>
          <p:cNvSpPr/>
          <p:nvPr/>
        </p:nvSpPr>
        <p:spPr>
          <a:xfrm>
            <a:off x="776526" y="4732377"/>
            <a:ext cx="13077349" cy="310634"/>
          </a:xfrm>
          <a:prstGeom prst="rect">
            <a:avLst/>
          </a:prstGeom>
          <a:noFill/>
          <a:ln/>
        </p:spPr>
        <p:txBody>
          <a:bodyPr wrap="none" lIns="0" tIns="0" rIns="0" bIns="0" rtlCol="0" anchor="t"/>
          <a:lstStyle/>
          <a:p>
            <a:pPr marL="0" indent="0" algn="l">
              <a:lnSpc>
                <a:spcPts val="2400"/>
              </a:lnSpc>
              <a:buNone/>
            </a:pPr>
            <a:r>
              <a:rPr lang="en-US" sz="1500" b="1" dirty="0">
                <a:solidFill>
                  <a:srgbClr val="3C3939"/>
                </a:solidFill>
                <a:latin typeface="Roboto" pitchFamily="34" charset="0"/>
                <a:ea typeface="Roboto" pitchFamily="34" charset="-122"/>
                <a:cs typeface="Roboto" pitchFamily="34" charset="-120"/>
              </a:rPr>
              <a:t>Lider de parteneriat:</a:t>
            </a:r>
            <a:r>
              <a:rPr lang="en-US" sz="1500" dirty="0">
                <a:solidFill>
                  <a:srgbClr val="3C3939"/>
                </a:solidFill>
                <a:latin typeface="Roboto" pitchFamily="34" charset="0"/>
                <a:ea typeface="Roboto" pitchFamily="34" charset="-122"/>
                <a:cs typeface="Roboto" pitchFamily="34" charset="-120"/>
              </a:rPr>
              <a:t> Școala Profesională Specială Sf. Nicolae, București</a:t>
            </a:r>
            <a:endParaRPr lang="en-US" sz="1500" dirty="0"/>
          </a:p>
        </p:txBody>
      </p:sp>
      <p:sp>
        <p:nvSpPr>
          <p:cNvPr id="8" name="Text 5"/>
          <p:cNvSpPr/>
          <p:nvPr/>
        </p:nvSpPr>
        <p:spPr>
          <a:xfrm>
            <a:off x="776526" y="5261372"/>
            <a:ext cx="13077349" cy="310634"/>
          </a:xfrm>
          <a:prstGeom prst="rect">
            <a:avLst/>
          </a:prstGeom>
          <a:noFill/>
          <a:ln/>
        </p:spPr>
        <p:txBody>
          <a:bodyPr wrap="none" lIns="0" tIns="0" rIns="0" bIns="0" rtlCol="0" anchor="t"/>
          <a:lstStyle/>
          <a:p>
            <a:pPr marL="0" indent="0" algn="l">
              <a:lnSpc>
                <a:spcPts val="2400"/>
              </a:lnSpc>
              <a:buNone/>
            </a:pPr>
            <a:r>
              <a:rPr lang="en-US" sz="1500" b="1" dirty="0">
                <a:solidFill>
                  <a:srgbClr val="3C3939"/>
                </a:solidFill>
                <a:latin typeface="Roboto" pitchFamily="34" charset="0"/>
                <a:ea typeface="Roboto" pitchFamily="34" charset="-122"/>
                <a:cs typeface="Roboto" pitchFamily="34" charset="-120"/>
              </a:rPr>
              <a:t>Unitate de învățământ parteneră:</a:t>
            </a:r>
            <a:r>
              <a:rPr lang="en-US" sz="1500" dirty="0">
                <a:solidFill>
                  <a:srgbClr val="3C3939"/>
                </a:solidFill>
                <a:latin typeface="Roboto" pitchFamily="34" charset="0"/>
                <a:ea typeface="Roboto" pitchFamily="34" charset="-122"/>
                <a:cs typeface="Roboto" pitchFamily="34" charset="-120"/>
              </a:rPr>
              <a:t> Școala Gimnazială nr. 190, București</a:t>
            </a:r>
            <a:endParaRPr lang="en-US" sz="1500" dirty="0"/>
          </a:p>
        </p:txBody>
      </p:sp>
      <p:sp>
        <p:nvSpPr>
          <p:cNvPr id="9" name="Text 6"/>
          <p:cNvSpPr/>
          <p:nvPr/>
        </p:nvSpPr>
        <p:spPr>
          <a:xfrm>
            <a:off x="776526" y="5790367"/>
            <a:ext cx="13077349" cy="621268"/>
          </a:xfrm>
          <a:prstGeom prst="rect">
            <a:avLst/>
          </a:prstGeom>
          <a:noFill/>
          <a:ln/>
        </p:spPr>
        <p:txBody>
          <a:bodyPr wrap="square" lIns="0" tIns="0" rIns="0" bIns="0" rtlCol="0" anchor="t"/>
          <a:lstStyle/>
          <a:p>
            <a:pPr marL="0" indent="0" algn="l">
              <a:lnSpc>
                <a:spcPts val="2400"/>
              </a:lnSpc>
              <a:buNone/>
            </a:pPr>
            <a:r>
              <a:rPr lang="en-US" sz="1500" b="1" dirty="0">
                <a:solidFill>
                  <a:srgbClr val="3C3939"/>
                </a:solidFill>
                <a:latin typeface="Roboto" pitchFamily="34" charset="0"/>
                <a:ea typeface="Roboto" pitchFamily="34" charset="-122"/>
                <a:cs typeface="Roboto" pitchFamily="34" charset="-120"/>
              </a:rPr>
              <a:t>Parteneri asociați:</a:t>
            </a:r>
            <a:r>
              <a:rPr lang="en-US" sz="1500" dirty="0">
                <a:solidFill>
                  <a:srgbClr val="3C3939"/>
                </a:solidFill>
                <a:latin typeface="Roboto" pitchFamily="34" charset="0"/>
                <a:ea typeface="Roboto" pitchFamily="34" charset="-122"/>
                <a:cs typeface="Roboto" pitchFamily="34" charset="-120"/>
              </a:rPr>
              <a:t> Universitatea din București prin Facultatea de Psihologie și Științele Educației, Universitatea Națională de Artă Teatrală și Cinematografică "I.L. Caragiale"</a:t>
            </a:r>
            <a:endParaRPr lang="en-US" sz="1500" dirty="0"/>
          </a:p>
        </p:txBody>
      </p:sp>
      <p:pic>
        <p:nvPicPr>
          <p:cNvPr id="10" name="Image 1" descr="preencoded.png"/>
          <p:cNvPicPr>
            <a:picLocks noChangeAspect="1"/>
          </p:cNvPicPr>
          <p:nvPr/>
        </p:nvPicPr>
        <p:blipFill>
          <a:blip r:embed="rId4"/>
          <a:stretch>
            <a:fillRect/>
          </a:stretch>
        </p:blipFill>
        <p:spPr>
          <a:xfrm>
            <a:off x="2239566" y="6738580"/>
            <a:ext cx="9295328" cy="10643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263693" y="154840"/>
            <a:ext cx="4336852" cy="448747"/>
          </a:xfrm>
          <a:prstGeom prst="rect">
            <a:avLst/>
          </a:prstGeom>
        </p:spPr>
      </p:pic>
      <p:sp>
        <p:nvSpPr>
          <p:cNvPr id="3" name="Text 0"/>
          <p:cNvSpPr/>
          <p:nvPr/>
        </p:nvSpPr>
        <p:spPr>
          <a:xfrm>
            <a:off x="551617" y="962382"/>
            <a:ext cx="4282559" cy="280035"/>
          </a:xfrm>
          <a:prstGeom prst="rect">
            <a:avLst/>
          </a:prstGeom>
          <a:noFill/>
          <a:ln/>
        </p:spPr>
        <p:txBody>
          <a:bodyPr wrap="none" lIns="0" tIns="0" rIns="0" bIns="0" rtlCol="0" anchor="t"/>
          <a:lstStyle/>
          <a:p>
            <a:pPr marL="0" indent="0" algn="l">
              <a:lnSpc>
                <a:spcPts val="2200"/>
              </a:lnSpc>
              <a:buNone/>
            </a:pPr>
            <a:r>
              <a:rPr lang="en-US" sz="1750" dirty="0">
                <a:solidFill>
                  <a:srgbClr val="1B1B27"/>
                </a:solidFill>
                <a:latin typeface="Raleway" pitchFamily="34" charset="0"/>
                <a:ea typeface="Raleway" pitchFamily="34" charset="-122"/>
                <a:cs typeface="Raleway" pitchFamily="34" charset="-120"/>
                <a:hlinkClick r:id="rId4"/>
              </a:rPr>
              <a:t>Principiile Designului Universal în Învățare</a:t>
            </a:r>
            <a:endParaRPr lang="en-US" sz="1750" dirty="0"/>
          </a:p>
        </p:txBody>
      </p:sp>
      <p:sp>
        <p:nvSpPr>
          <p:cNvPr id="4" name="Text 1"/>
          <p:cNvSpPr/>
          <p:nvPr/>
        </p:nvSpPr>
        <p:spPr>
          <a:xfrm>
            <a:off x="551617" y="1278255"/>
            <a:ext cx="4025503" cy="224076"/>
          </a:xfrm>
          <a:prstGeom prst="rect">
            <a:avLst/>
          </a:prstGeom>
          <a:noFill/>
          <a:ln/>
        </p:spPr>
        <p:txBody>
          <a:bodyPr wrap="none" lIns="0" tIns="0" rIns="0" bIns="0" rtlCol="0" anchor="t"/>
          <a:lstStyle/>
          <a:p>
            <a:pPr marL="0" indent="0" algn="l">
              <a:lnSpc>
                <a:spcPts val="1750"/>
              </a:lnSpc>
              <a:buNone/>
            </a:pPr>
            <a:r>
              <a:rPr lang="en-US" sz="1400" dirty="0">
                <a:solidFill>
                  <a:srgbClr val="1B1B27"/>
                </a:solidFill>
                <a:latin typeface="Raleway" pitchFamily="34" charset="0"/>
                <a:ea typeface="Raleway" pitchFamily="34" charset="-122"/>
                <a:cs typeface="Raleway" pitchFamily="34" charset="-120"/>
              </a:rPr>
              <a:t>I. Sprijinirea afectivității învățării – „De ce învățăm"</a:t>
            </a:r>
            <a:endParaRPr lang="en-US" sz="1400" dirty="0"/>
          </a:p>
        </p:txBody>
      </p:sp>
      <p:sp>
        <p:nvSpPr>
          <p:cNvPr id="5" name="Text 2"/>
          <p:cNvSpPr/>
          <p:nvPr/>
        </p:nvSpPr>
        <p:spPr>
          <a:xfrm>
            <a:off x="668535" y="1480066"/>
            <a:ext cx="13527167" cy="300037"/>
          </a:xfrm>
          <a:prstGeom prst="rect">
            <a:avLst/>
          </a:prstGeom>
          <a:noFill/>
          <a:ln/>
        </p:spPr>
        <p:txBody>
          <a:bodyPr wrap="none" lIns="0" tIns="0" rIns="0" bIns="0" rtlCol="0" anchor="t"/>
          <a:lstStyle/>
          <a:p>
            <a:pPr marL="0" indent="0" algn="l">
              <a:lnSpc>
                <a:spcPts val="1100"/>
              </a:lnSpc>
              <a:buNone/>
            </a:pPr>
            <a:r>
              <a:rPr lang="en-US" sz="1100" dirty="0">
                <a:solidFill>
                  <a:srgbClr val="3C3939"/>
                </a:solidFill>
                <a:latin typeface="Roboto" pitchFamily="34" charset="0"/>
                <a:ea typeface="Roboto" pitchFamily="34" charset="-122"/>
                <a:cs typeface="Roboto" pitchFamily="34" charset="-120"/>
              </a:rPr>
              <a:t>Primul principiu fundamental al CDU se concentrează pe dimensiunea motivațională și emoțională a învățării. Recunoscând că elevii se implică în mod diferit în procesul educațional, </a:t>
            </a:r>
            <a:endParaRPr lang="ro-RO" sz="1100" dirty="0">
              <a:solidFill>
                <a:srgbClr val="3C3939"/>
              </a:solidFill>
              <a:latin typeface="Roboto" pitchFamily="34" charset="0"/>
              <a:ea typeface="Roboto" pitchFamily="34" charset="-122"/>
              <a:cs typeface="Roboto" pitchFamily="34" charset="-120"/>
            </a:endParaRPr>
          </a:p>
          <a:p>
            <a:pPr marL="0" indent="0" algn="l">
              <a:lnSpc>
                <a:spcPts val="1100"/>
              </a:lnSpc>
              <a:buNone/>
            </a:pPr>
            <a:r>
              <a:rPr lang="en-US" sz="1100" dirty="0" err="1">
                <a:solidFill>
                  <a:srgbClr val="3C3939"/>
                </a:solidFill>
                <a:latin typeface="Roboto" pitchFamily="34" charset="0"/>
                <a:ea typeface="Roboto" pitchFamily="34" charset="-122"/>
                <a:cs typeface="Roboto" pitchFamily="34" charset="-120"/>
              </a:rPr>
              <a:t>acest</a:t>
            </a:r>
            <a:r>
              <a:rPr lang="en-US" sz="1100" dirty="0">
                <a:solidFill>
                  <a:srgbClr val="3C3939"/>
                </a:solidFill>
                <a:latin typeface="Roboto" pitchFamily="34" charset="0"/>
                <a:ea typeface="Roboto" pitchFamily="34" charset="-122"/>
                <a:cs typeface="Roboto" pitchFamily="34" charset="-120"/>
              </a:rPr>
              <a:t> principiu oferă strategii pentru a capta și menține interesul tuturor</a:t>
            </a:r>
            <a:r>
              <a:rPr lang="en-US" sz="700" dirty="0">
                <a:solidFill>
                  <a:srgbClr val="3C3939"/>
                </a:solidFill>
                <a:latin typeface="Roboto" pitchFamily="34" charset="0"/>
                <a:ea typeface="Roboto" pitchFamily="34" charset="-122"/>
                <a:cs typeface="Roboto" pitchFamily="34" charset="-120"/>
              </a:rPr>
              <a:t>.</a:t>
            </a:r>
            <a:endParaRPr lang="en-US" sz="700" dirty="0"/>
          </a:p>
        </p:txBody>
      </p:sp>
      <p:pic>
        <p:nvPicPr>
          <p:cNvPr id="6" name="Image 1" descr="preencoded.png"/>
          <p:cNvPicPr>
            <a:picLocks noChangeAspect="1"/>
          </p:cNvPicPr>
          <p:nvPr/>
        </p:nvPicPr>
        <p:blipFill>
          <a:blip r:embed="rId5"/>
          <a:stretch>
            <a:fillRect/>
          </a:stretch>
        </p:blipFill>
        <p:spPr>
          <a:xfrm>
            <a:off x="4677370" y="2397204"/>
            <a:ext cx="5275540" cy="5275540"/>
          </a:xfrm>
          <a:prstGeom prst="rect">
            <a:avLst/>
          </a:prstGeom>
        </p:spPr>
      </p:pic>
      <p:pic>
        <p:nvPicPr>
          <p:cNvPr id="7" name="Image 2" descr="preencoded.png"/>
          <p:cNvPicPr>
            <a:picLocks noChangeAspect="1"/>
          </p:cNvPicPr>
          <p:nvPr/>
        </p:nvPicPr>
        <p:blipFill>
          <a:blip r:embed="rId6"/>
          <a:stretch>
            <a:fillRect/>
          </a:stretch>
        </p:blipFill>
        <p:spPr>
          <a:xfrm>
            <a:off x="5526167" y="3951208"/>
            <a:ext cx="151209" cy="189071"/>
          </a:xfrm>
          <a:prstGeom prst="rect">
            <a:avLst/>
          </a:prstGeom>
        </p:spPr>
      </p:pic>
      <p:pic>
        <p:nvPicPr>
          <p:cNvPr id="8" name="Image 3" descr="preencoded.png"/>
          <p:cNvPicPr>
            <a:picLocks noChangeAspect="1"/>
          </p:cNvPicPr>
          <p:nvPr/>
        </p:nvPicPr>
        <p:blipFill>
          <a:blip r:embed="rId7"/>
          <a:stretch>
            <a:fillRect/>
          </a:stretch>
        </p:blipFill>
        <p:spPr>
          <a:xfrm>
            <a:off x="4677370" y="2397204"/>
            <a:ext cx="5275540" cy="5275540"/>
          </a:xfrm>
          <a:prstGeom prst="rect">
            <a:avLst/>
          </a:prstGeom>
        </p:spPr>
      </p:pic>
      <p:pic>
        <p:nvPicPr>
          <p:cNvPr id="9" name="Image 4" descr="preencoded.png"/>
          <p:cNvPicPr>
            <a:picLocks noChangeAspect="1"/>
          </p:cNvPicPr>
          <p:nvPr/>
        </p:nvPicPr>
        <p:blipFill>
          <a:blip r:embed="rId8"/>
          <a:stretch>
            <a:fillRect/>
          </a:stretch>
        </p:blipFill>
        <p:spPr>
          <a:xfrm>
            <a:off x="7239476" y="2962037"/>
            <a:ext cx="151209" cy="189071"/>
          </a:xfrm>
          <a:prstGeom prst="rect">
            <a:avLst/>
          </a:prstGeom>
        </p:spPr>
      </p:pic>
      <p:pic>
        <p:nvPicPr>
          <p:cNvPr id="10" name="Image 5" descr="preencoded.png"/>
          <p:cNvPicPr>
            <a:picLocks noChangeAspect="1"/>
          </p:cNvPicPr>
          <p:nvPr/>
        </p:nvPicPr>
        <p:blipFill>
          <a:blip r:embed="rId9"/>
          <a:stretch>
            <a:fillRect/>
          </a:stretch>
        </p:blipFill>
        <p:spPr>
          <a:xfrm>
            <a:off x="4699067" y="2397204"/>
            <a:ext cx="5275540" cy="5275540"/>
          </a:xfrm>
          <a:prstGeom prst="rect">
            <a:avLst/>
          </a:prstGeom>
        </p:spPr>
      </p:pic>
      <p:pic>
        <p:nvPicPr>
          <p:cNvPr id="11" name="Image 6" descr="preencoded.png"/>
          <p:cNvPicPr>
            <a:picLocks noChangeAspect="1"/>
          </p:cNvPicPr>
          <p:nvPr/>
        </p:nvPicPr>
        <p:blipFill>
          <a:blip r:embed="rId10"/>
          <a:stretch>
            <a:fillRect/>
          </a:stretch>
        </p:blipFill>
        <p:spPr>
          <a:xfrm>
            <a:off x="8952667" y="3951208"/>
            <a:ext cx="151209" cy="189071"/>
          </a:xfrm>
          <a:prstGeom prst="rect">
            <a:avLst/>
          </a:prstGeom>
        </p:spPr>
      </p:pic>
      <p:sp>
        <p:nvSpPr>
          <p:cNvPr id="12" name="Text 3"/>
          <p:cNvSpPr/>
          <p:nvPr/>
        </p:nvSpPr>
        <p:spPr>
          <a:xfrm>
            <a:off x="551617" y="5169337"/>
            <a:ext cx="2299216" cy="167997"/>
          </a:xfrm>
          <a:prstGeom prst="rect">
            <a:avLst/>
          </a:prstGeom>
          <a:noFill/>
          <a:ln/>
        </p:spPr>
        <p:txBody>
          <a:bodyPr wrap="none" lIns="0" tIns="0" rIns="0" bIns="0" rtlCol="0" anchor="t"/>
          <a:lstStyle/>
          <a:p>
            <a:pPr marL="0" indent="0" algn="l">
              <a:lnSpc>
                <a:spcPts val="1300"/>
              </a:lnSpc>
              <a:buNone/>
            </a:pPr>
            <a:r>
              <a:rPr lang="en-US" sz="1050" dirty="0">
                <a:solidFill>
                  <a:srgbClr val="1B1B27"/>
                </a:solidFill>
                <a:latin typeface="Raleway" pitchFamily="34" charset="0"/>
                <a:ea typeface="Raleway" pitchFamily="34" charset="-122"/>
                <a:cs typeface="Raleway" pitchFamily="34" charset="-120"/>
              </a:rPr>
              <a:t>De ce este important acest principiu?</a:t>
            </a:r>
            <a:endParaRPr lang="en-US" sz="1050" dirty="0"/>
          </a:p>
        </p:txBody>
      </p:sp>
      <p:sp>
        <p:nvSpPr>
          <p:cNvPr id="13" name="Text 4"/>
          <p:cNvSpPr/>
          <p:nvPr/>
        </p:nvSpPr>
        <p:spPr>
          <a:xfrm>
            <a:off x="551617" y="5471755"/>
            <a:ext cx="13527167" cy="143351"/>
          </a:xfrm>
          <a:prstGeom prst="rect">
            <a:avLst/>
          </a:prstGeom>
          <a:noFill/>
          <a:ln/>
        </p:spPr>
        <p:txBody>
          <a:bodyPr wrap="none" lIns="0" tIns="0" rIns="0" bIns="0" rtlCol="0" anchor="t"/>
          <a:lstStyle/>
          <a:p>
            <a:pPr marL="0" indent="0" algn="l">
              <a:lnSpc>
                <a:spcPts val="1100"/>
              </a:lnSpc>
              <a:buNone/>
            </a:pPr>
            <a:r>
              <a:rPr lang="en-US" sz="700" dirty="0">
                <a:solidFill>
                  <a:srgbClr val="3C3939"/>
                </a:solidFill>
                <a:latin typeface="Roboto" pitchFamily="34" charset="0"/>
                <a:ea typeface="Roboto" pitchFamily="34" charset="-122"/>
                <a:cs typeface="Roboto" pitchFamily="34" charset="-120"/>
              </a:rPr>
              <a:t>Elevii diferă semnificativ în ceea ce îi motivează și implică în învățare:</a:t>
            </a:r>
            <a:endParaRPr lang="en-US" sz="700" dirty="0"/>
          </a:p>
        </p:txBody>
      </p:sp>
      <p:sp>
        <p:nvSpPr>
          <p:cNvPr id="14" name="Text 5"/>
          <p:cNvSpPr/>
          <p:nvPr/>
        </p:nvSpPr>
        <p:spPr>
          <a:xfrm>
            <a:off x="551617" y="5715953"/>
            <a:ext cx="13527167"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Unii preferă </a:t>
            </a:r>
            <a:r>
              <a:rPr lang="en-US" sz="700" b="1" dirty="0">
                <a:solidFill>
                  <a:srgbClr val="3C3939"/>
                </a:solidFill>
                <a:latin typeface="Roboto" pitchFamily="34" charset="0"/>
                <a:ea typeface="Roboto" pitchFamily="34" charset="-122"/>
                <a:cs typeface="Roboto" pitchFamily="34" charset="-120"/>
              </a:rPr>
              <a:t>activitățile individuale</a:t>
            </a:r>
            <a:r>
              <a:rPr lang="en-US" sz="700" dirty="0">
                <a:solidFill>
                  <a:srgbClr val="3C3939"/>
                </a:solidFill>
                <a:latin typeface="Roboto" pitchFamily="34" charset="0"/>
                <a:ea typeface="Roboto" pitchFamily="34" charset="-122"/>
                <a:cs typeface="Roboto" pitchFamily="34" charset="-120"/>
              </a:rPr>
              <a:t> și timpul de lucru independent</a:t>
            </a:r>
            <a:endParaRPr lang="en-US" sz="700" dirty="0"/>
          </a:p>
        </p:txBody>
      </p:sp>
      <p:sp>
        <p:nvSpPr>
          <p:cNvPr id="15" name="Text 6"/>
          <p:cNvSpPr/>
          <p:nvPr/>
        </p:nvSpPr>
        <p:spPr>
          <a:xfrm>
            <a:off x="551617" y="5890617"/>
            <a:ext cx="13527167"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Alții prosperă în </a:t>
            </a:r>
            <a:r>
              <a:rPr lang="en-US" sz="700" b="1" dirty="0">
                <a:solidFill>
                  <a:srgbClr val="3C3939"/>
                </a:solidFill>
                <a:latin typeface="Roboto" pitchFamily="34" charset="0"/>
                <a:ea typeface="Roboto" pitchFamily="34" charset="-122"/>
                <a:cs typeface="Roboto" pitchFamily="34" charset="-120"/>
              </a:rPr>
              <a:t>lucrul în echipă</a:t>
            </a:r>
            <a:r>
              <a:rPr lang="en-US" sz="700" dirty="0">
                <a:solidFill>
                  <a:srgbClr val="3C3939"/>
                </a:solidFill>
                <a:latin typeface="Roboto" pitchFamily="34" charset="0"/>
                <a:ea typeface="Roboto" pitchFamily="34" charset="-122"/>
                <a:cs typeface="Roboto" pitchFamily="34" charset="-120"/>
              </a:rPr>
              <a:t> și interacțiunile sociale</a:t>
            </a:r>
            <a:endParaRPr lang="en-US" sz="700" dirty="0"/>
          </a:p>
        </p:txBody>
      </p:sp>
      <p:sp>
        <p:nvSpPr>
          <p:cNvPr id="16" name="Text 7"/>
          <p:cNvSpPr/>
          <p:nvPr/>
        </p:nvSpPr>
        <p:spPr>
          <a:xfrm>
            <a:off x="551617" y="6065282"/>
            <a:ext cx="13527167"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Unii sunt atrași de </a:t>
            </a:r>
            <a:r>
              <a:rPr lang="en-US" sz="700" b="1" dirty="0">
                <a:solidFill>
                  <a:srgbClr val="3C3939"/>
                </a:solidFill>
                <a:latin typeface="Roboto" pitchFamily="34" charset="0"/>
                <a:ea typeface="Roboto" pitchFamily="34" charset="-122"/>
                <a:cs typeface="Roboto" pitchFamily="34" charset="-120"/>
              </a:rPr>
              <a:t>sarcini creative</a:t>
            </a:r>
            <a:r>
              <a:rPr lang="en-US" sz="700" dirty="0">
                <a:solidFill>
                  <a:srgbClr val="3C3939"/>
                </a:solidFill>
                <a:latin typeface="Roboto" pitchFamily="34" charset="0"/>
                <a:ea typeface="Roboto" pitchFamily="34" charset="-122"/>
                <a:cs typeface="Roboto" pitchFamily="34" charset="-120"/>
              </a:rPr>
              <a:t> și explorare deschisă</a:t>
            </a:r>
            <a:endParaRPr lang="en-US" sz="700" dirty="0"/>
          </a:p>
        </p:txBody>
      </p:sp>
      <p:sp>
        <p:nvSpPr>
          <p:cNvPr id="17" name="Text 8"/>
          <p:cNvSpPr/>
          <p:nvPr/>
        </p:nvSpPr>
        <p:spPr>
          <a:xfrm>
            <a:off x="668535" y="6216397"/>
            <a:ext cx="13527167"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Alții preferă </a:t>
            </a:r>
            <a:r>
              <a:rPr lang="en-US" sz="700" b="1" dirty="0">
                <a:solidFill>
                  <a:srgbClr val="3C3939"/>
                </a:solidFill>
                <a:latin typeface="Roboto" pitchFamily="34" charset="0"/>
                <a:ea typeface="Roboto" pitchFamily="34" charset="-122"/>
                <a:cs typeface="Roboto" pitchFamily="34" charset="-120"/>
              </a:rPr>
              <a:t>exerciții structurate</a:t>
            </a:r>
            <a:r>
              <a:rPr lang="en-US" sz="700" dirty="0">
                <a:solidFill>
                  <a:srgbClr val="3C3939"/>
                </a:solidFill>
                <a:latin typeface="Roboto" pitchFamily="34" charset="0"/>
                <a:ea typeface="Roboto" pitchFamily="34" charset="-122"/>
                <a:cs typeface="Roboto" pitchFamily="34" charset="-120"/>
              </a:rPr>
              <a:t> și pași clari de urmat</a:t>
            </a:r>
            <a:endParaRPr lang="en-US" sz="700" dirty="0"/>
          </a:p>
        </p:txBody>
      </p:sp>
      <p:sp>
        <p:nvSpPr>
          <p:cNvPr id="18" name="Text 9"/>
          <p:cNvSpPr/>
          <p:nvPr/>
        </p:nvSpPr>
        <p:spPr>
          <a:xfrm>
            <a:off x="551617" y="6573679"/>
            <a:ext cx="1120616" cy="140018"/>
          </a:xfrm>
          <a:prstGeom prst="rect">
            <a:avLst/>
          </a:prstGeom>
          <a:noFill/>
          <a:ln/>
        </p:spPr>
        <p:txBody>
          <a:bodyPr wrap="none" lIns="0" tIns="0" rIns="0" bIns="0" rtlCol="0" anchor="t"/>
          <a:lstStyle/>
          <a:p>
            <a:pPr marL="0" indent="0" algn="l">
              <a:lnSpc>
                <a:spcPts val="1100"/>
              </a:lnSpc>
              <a:buNone/>
            </a:pPr>
            <a:r>
              <a:rPr lang="en-US" sz="850" dirty="0">
                <a:solidFill>
                  <a:srgbClr val="1B1B27"/>
                </a:solidFill>
                <a:latin typeface="Raleway" pitchFamily="34" charset="0"/>
                <a:ea typeface="Raleway" pitchFamily="34" charset="-122"/>
                <a:cs typeface="Raleway" pitchFamily="34" charset="-120"/>
              </a:rPr>
              <a:t>Strategii practice</a:t>
            </a:r>
            <a:endParaRPr lang="en-US" sz="850" dirty="0"/>
          </a:p>
        </p:txBody>
      </p:sp>
      <p:sp>
        <p:nvSpPr>
          <p:cNvPr id="19" name="Text 10"/>
          <p:cNvSpPr/>
          <p:nvPr/>
        </p:nvSpPr>
        <p:spPr>
          <a:xfrm>
            <a:off x="551617" y="6803231"/>
            <a:ext cx="6654284"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Oferă alegeri în activități</a:t>
            </a:r>
            <a:endParaRPr lang="en-US" sz="700" dirty="0"/>
          </a:p>
        </p:txBody>
      </p:sp>
      <p:sp>
        <p:nvSpPr>
          <p:cNvPr id="20" name="Text 11"/>
          <p:cNvSpPr/>
          <p:nvPr/>
        </p:nvSpPr>
        <p:spPr>
          <a:xfrm>
            <a:off x="551617" y="6977896"/>
            <a:ext cx="6654284"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Conectează la interese personale</a:t>
            </a:r>
            <a:endParaRPr lang="en-US" sz="700" dirty="0"/>
          </a:p>
        </p:txBody>
      </p:sp>
      <p:sp>
        <p:nvSpPr>
          <p:cNvPr id="21" name="Text 12"/>
          <p:cNvSpPr/>
          <p:nvPr/>
        </p:nvSpPr>
        <p:spPr>
          <a:xfrm>
            <a:off x="551617" y="7152561"/>
            <a:ext cx="6654284"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Creează provocări autentice</a:t>
            </a:r>
            <a:endParaRPr lang="en-US" sz="700" dirty="0"/>
          </a:p>
        </p:txBody>
      </p:sp>
      <p:sp>
        <p:nvSpPr>
          <p:cNvPr id="22" name="Text 13"/>
          <p:cNvSpPr/>
          <p:nvPr/>
        </p:nvSpPr>
        <p:spPr>
          <a:xfrm>
            <a:off x="551617" y="7327225"/>
            <a:ext cx="6654284"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Oferă feedback constructiv</a:t>
            </a:r>
            <a:endParaRPr lang="en-US" sz="700" dirty="0"/>
          </a:p>
        </p:txBody>
      </p:sp>
      <p:sp>
        <p:nvSpPr>
          <p:cNvPr id="23" name="Text 14"/>
          <p:cNvSpPr/>
          <p:nvPr/>
        </p:nvSpPr>
        <p:spPr>
          <a:xfrm>
            <a:off x="551617" y="7501890"/>
            <a:ext cx="6654284"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Celebrează diversitatea de abordări</a:t>
            </a:r>
            <a:endParaRPr lang="en-US" sz="700" dirty="0"/>
          </a:p>
        </p:txBody>
      </p:sp>
      <p:sp>
        <p:nvSpPr>
          <p:cNvPr id="24" name="Text 15"/>
          <p:cNvSpPr/>
          <p:nvPr/>
        </p:nvSpPr>
        <p:spPr>
          <a:xfrm>
            <a:off x="7432119" y="6573679"/>
            <a:ext cx="1148001" cy="140018"/>
          </a:xfrm>
          <a:prstGeom prst="rect">
            <a:avLst/>
          </a:prstGeom>
          <a:noFill/>
          <a:ln/>
        </p:spPr>
        <p:txBody>
          <a:bodyPr wrap="none" lIns="0" tIns="0" rIns="0" bIns="0" rtlCol="0" anchor="t"/>
          <a:lstStyle/>
          <a:p>
            <a:pPr marL="0" indent="0" algn="l">
              <a:lnSpc>
                <a:spcPts val="1100"/>
              </a:lnSpc>
              <a:buNone/>
            </a:pPr>
            <a:r>
              <a:rPr lang="en-US" sz="850" dirty="0">
                <a:solidFill>
                  <a:srgbClr val="1B1B27"/>
                </a:solidFill>
                <a:latin typeface="Raleway" pitchFamily="34" charset="0"/>
                <a:ea typeface="Raleway" pitchFamily="34" charset="-122"/>
                <a:cs typeface="Raleway" pitchFamily="34" charset="-120"/>
              </a:rPr>
              <a:t>Impact asupra elevilor</a:t>
            </a:r>
            <a:endParaRPr lang="en-US" sz="850" dirty="0"/>
          </a:p>
        </p:txBody>
      </p:sp>
      <p:sp>
        <p:nvSpPr>
          <p:cNvPr id="25" name="Text 16"/>
          <p:cNvSpPr/>
          <p:nvPr/>
        </p:nvSpPr>
        <p:spPr>
          <a:xfrm>
            <a:off x="7432119" y="6803231"/>
            <a:ext cx="6654284"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Creșterea motivației intrinseci</a:t>
            </a:r>
            <a:endParaRPr lang="en-US" sz="700" dirty="0"/>
          </a:p>
        </p:txBody>
      </p:sp>
      <p:sp>
        <p:nvSpPr>
          <p:cNvPr id="26" name="Text 17"/>
          <p:cNvSpPr/>
          <p:nvPr/>
        </p:nvSpPr>
        <p:spPr>
          <a:xfrm>
            <a:off x="7432119" y="6977896"/>
            <a:ext cx="6654284"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Dezvoltarea autonomiei</a:t>
            </a:r>
            <a:endParaRPr lang="en-US" sz="700" dirty="0"/>
          </a:p>
        </p:txBody>
      </p:sp>
      <p:sp>
        <p:nvSpPr>
          <p:cNvPr id="27" name="Text 18"/>
          <p:cNvSpPr/>
          <p:nvPr/>
        </p:nvSpPr>
        <p:spPr>
          <a:xfrm>
            <a:off x="7432119" y="7152561"/>
            <a:ext cx="6654284"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Implicare profundă și susținută</a:t>
            </a:r>
            <a:endParaRPr lang="en-US" sz="700" dirty="0"/>
          </a:p>
        </p:txBody>
      </p:sp>
      <p:sp>
        <p:nvSpPr>
          <p:cNvPr id="28" name="Text 19"/>
          <p:cNvSpPr/>
          <p:nvPr/>
        </p:nvSpPr>
        <p:spPr>
          <a:xfrm>
            <a:off x="7432119" y="7327225"/>
            <a:ext cx="6654284"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Reziliență în fața dificultăților</a:t>
            </a:r>
            <a:endParaRPr lang="en-US" sz="700" dirty="0"/>
          </a:p>
        </p:txBody>
      </p:sp>
      <p:sp>
        <p:nvSpPr>
          <p:cNvPr id="29" name="Text 20"/>
          <p:cNvSpPr/>
          <p:nvPr/>
        </p:nvSpPr>
        <p:spPr>
          <a:xfrm>
            <a:off x="7432119" y="7501890"/>
            <a:ext cx="6654284" cy="143351"/>
          </a:xfrm>
          <a:prstGeom prst="rect">
            <a:avLst/>
          </a:prstGeom>
          <a:noFill/>
          <a:ln/>
        </p:spPr>
        <p:txBody>
          <a:bodyPr wrap="none" lIns="0" tIns="0" rIns="0" bIns="0" rtlCol="0" anchor="t"/>
          <a:lstStyle/>
          <a:p>
            <a:pPr marL="342900" indent="-342900" algn="l">
              <a:lnSpc>
                <a:spcPts val="1100"/>
              </a:lnSpc>
              <a:buSzPct val="100000"/>
              <a:buChar char="•"/>
            </a:pPr>
            <a:r>
              <a:rPr lang="en-US" sz="700" dirty="0">
                <a:solidFill>
                  <a:srgbClr val="3C3939"/>
                </a:solidFill>
                <a:latin typeface="Roboto" pitchFamily="34" charset="0"/>
                <a:ea typeface="Roboto" pitchFamily="34" charset="-122"/>
                <a:cs typeface="Roboto" pitchFamily="34" charset="-120"/>
              </a:rPr>
              <a:t>Atitudine pozitivă față de învățare</a:t>
            </a:r>
            <a:endParaRPr lang="en-US" sz="700" dirty="0"/>
          </a:p>
        </p:txBody>
      </p:sp>
      <p:pic>
        <p:nvPicPr>
          <p:cNvPr id="30" name="Image 7" descr="preencoded.png"/>
          <p:cNvPicPr>
            <a:picLocks noChangeAspect="1"/>
          </p:cNvPicPr>
          <p:nvPr/>
        </p:nvPicPr>
        <p:blipFill>
          <a:blip r:embed="rId11"/>
          <a:stretch>
            <a:fillRect/>
          </a:stretch>
        </p:blipFill>
        <p:spPr>
          <a:xfrm>
            <a:off x="4608731" y="7796356"/>
            <a:ext cx="4292084" cy="338352"/>
          </a:xfrm>
          <a:prstGeom prst="rect">
            <a:avLst/>
          </a:prstGeom>
        </p:spPr>
      </p:pic>
      <p:sp>
        <p:nvSpPr>
          <p:cNvPr id="31" name="Text 21"/>
          <p:cNvSpPr/>
          <p:nvPr/>
        </p:nvSpPr>
        <p:spPr>
          <a:xfrm>
            <a:off x="2200989" y="2672239"/>
            <a:ext cx="1120616" cy="140018"/>
          </a:xfrm>
          <a:prstGeom prst="rect">
            <a:avLst/>
          </a:prstGeom>
          <a:noFill/>
          <a:ln/>
        </p:spPr>
        <p:txBody>
          <a:bodyPr wrap="none" lIns="0" tIns="0" rIns="0" bIns="0" rtlCol="0" anchor="t"/>
          <a:lstStyle/>
          <a:p>
            <a:pPr marL="0" indent="0" algn="ctr">
              <a:lnSpc>
                <a:spcPts val="1100"/>
              </a:lnSpc>
              <a:buNone/>
            </a:pPr>
            <a:r>
              <a:rPr lang="en-US" sz="850" dirty="0">
                <a:solidFill>
                  <a:srgbClr val="1B1B27"/>
                </a:solidFill>
                <a:latin typeface="Raleway" pitchFamily="34" charset="0"/>
                <a:ea typeface="Raleway" pitchFamily="34" charset="-122"/>
                <a:cs typeface="Raleway" pitchFamily="34" charset="-120"/>
              </a:rPr>
              <a:t>Captarea interesului</a:t>
            </a:r>
            <a:endParaRPr lang="en-US" sz="850" dirty="0"/>
          </a:p>
        </p:txBody>
      </p:sp>
      <p:sp>
        <p:nvSpPr>
          <p:cNvPr id="32" name="Text 22"/>
          <p:cNvSpPr/>
          <p:nvPr/>
        </p:nvSpPr>
        <p:spPr>
          <a:xfrm>
            <a:off x="1644015" y="2865953"/>
            <a:ext cx="2234565" cy="143351"/>
          </a:xfrm>
          <a:prstGeom prst="rect">
            <a:avLst/>
          </a:prstGeom>
          <a:noFill/>
          <a:ln/>
        </p:spPr>
        <p:txBody>
          <a:bodyPr wrap="none" lIns="0" tIns="0" rIns="0" bIns="0" rtlCol="0" anchor="t"/>
          <a:lstStyle/>
          <a:p>
            <a:pPr marL="0" indent="0" algn="ctr">
              <a:lnSpc>
                <a:spcPts val="1100"/>
              </a:lnSpc>
              <a:buNone/>
            </a:pPr>
            <a:r>
              <a:rPr lang="en-US" sz="700" dirty="0">
                <a:solidFill>
                  <a:srgbClr val="3C3939"/>
                </a:solidFill>
                <a:latin typeface="Roboto" pitchFamily="34" charset="0"/>
                <a:ea typeface="Roboto" pitchFamily="34" charset="-122"/>
                <a:cs typeface="Roboto" pitchFamily="34" charset="-120"/>
              </a:rPr>
              <a:t>Oferirea de opțiuni pentru a atrage atenția și curiozitatea</a:t>
            </a:r>
            <a:endParaRPr lang="en-US" sz="700" dirty="0"/>
          </a:p>
        </p:txBody>
      </p:sp>
      <p:sp>
        <p:nvSpPr>
          <p:cNvPr id="33" name="Text 23"/>
          <p:cNvSpPr/>
          <p:nvPr/>
        </p:nvSpPr>
        <p:spPr>
          <a:xfrm>
            <a:off x="6754773" y="1880949"/>
            <a:ext cx="1120616" cy="140018"/>
          </a:xfrm>
          <a:prstGeom prst="rect">
            <a:avLst/>
          </a:prstGeom>
          <a:noFill/>
          <a:ln/>
        </p:spPr>
        <p:txBody>
          <a:bodyPr wrap="none" lIns="0" tIns="0" rIns="0" bIns="0" rtlCol="0" anchor="t"/>
          <a:lstStyle/>
          <a:p>
            <a:pPr marL="0" indent="0" algn="ctr">
              <a:lnSpc>
                <a:spcPts val="1100"/>
              </a:lnSpc>
              <a:buNone/>
            </a:pPr>
            <a:r>
              <a:rPr lang="en-US" sz="850" dirty="0">
                <a:solidFill>
                  <a:srgbClr val="1B1B27"/>
                </a:solidFill>
                <a:latin typeface="Raleway" pitchFamily="34" charset="0"/>
                <a:ea typeface="Raleway" pitchFamily="34" charset="-122"/>
                <a:cs typeface="Raleway" pitchFamily="34" charset="-120"/>
              </a:rPr>
              <a:t>Susținerea efortului</a:t>
            </a:r>
            <a:endParaRPr lang="en-US" sz="850" dirty="0"/>
          </a:p>
        </p:txBody>
      </p:sp>
      <p:sp>
        <p:nvSpPr>
          <p:cNvPr id="34" name="Text 24"/>
          <p:cNvSpPr/>
          <p:nvPr/>
        </p:nvSpPr>
        <p:spPr>
          <a:xfrm>
            <a:off x="6258878" y="2074664"/>
            <a:ext cx="2112526" cy="143351"/>
          </a:xfrm>
          <a:prstGeom prst="rect">
            <a:avLst/>
          </a:prstGeom>
          <a:noFill/>
          <a:ln/>
        </p:spPr>
        <p:txBody>
          <a:bodyPr wrap="none" lIns="0" tIns="0" rIns="0" bIns="0" rtlCol="0" anchor="t"/>
          <a:lstStyle/>
          <a:p>
            <a:pPr marL="0" indent="0" algn="ctr">
              <a:lnSpc>
                <a:spcPts val="1100"/>
              </a:lnSpc>
              <a:buNone/>
            </a:pPr>
            <a:r>
              <a:rPr lang="en-US" sz="700" dirty="0">
                <a:solidFill>
                  <a:srgbClr val="3C3939"/>
                </a:solidFill>
                <a:latin typeface="Roboto" pitchFamily="34" charset="0"/>
                <a:ea typeface="Roboto" pitchFamily="34" charset="-122"/>
                <a:cs typeface="Roboto" pitchFamily="34" charset="-120"/>
              </a:rPr>
              <a:t>Strategii pentru menținerea motivației pe termen lung</a:t>
            </a:r>
            <a:endParaRPr lang="en-US" sz="700" dirty="0"/>
          </a:p>
        </p:txBody>
      </p:sp>
      <p:sp>
        <p:nvSpPr>
          <p:cNvPr id="35" name="Text 25"/>
          <p:cNvSpPr/>
          <p:nvPr/>
        </p:nvSpPr>
        <p:spPr>
          <a:xfrm>
            <a:off x="11308675" y="2672239"/>
            <a:ext cx="1120616" cy="140018"/>
          </a:xfrm>
          <a:prstGeom prst="rect">
            <a:avLst/>
          </a:prstGeom>
          <a:noFill/>
          <a:ln/>
        </p:spPr>
        <p:txBody>
          <a:bodyPr wrap="none" lIns="0" tIns="0" rIns="0" bIns="0" rtlCol="0" anchor="t"/>
          <a:lstStyle/>
          <a:p>
            <a:pPr marL="0" indent="0" algn="ctr">
              <a:lnSpc>
                <a:spcPts val="1100"/>
              </a:lnSpc>
              <a:buNone/>
            </a:pPr>
            <a:r>
              <a:rPr lang="en-US" sz="850" dirty="0">
                <a:solidFill>
                  <a:srgbClr val="1B1B27"/>
                </a:solidFill>
                <a:latin typeface="Raleway" pitchFamily="34" charset="0"/>
                <a:ea typeface="Raleway" pitchFamily="34" charset="-122"/>
                <a:cs typeface="Raleway" pitchFamily="34" charset="-120"/>
              </a:rPr>
              <a:t>Autoreglarea</a:t>
            </a:r>
            <a:endParaRPr lang="en-US" sz="850" dirty="0"/>
          </a:p>
        </p:txBody>
      </p:sp>
      <p:sp>
        <p:nvSpPr>
          <p:cNvPr id="36" name="Text 26"/>
          <p:cNvSpPr/>
          <p:nvPr/>
        </p:nvSpPr>
        <p:spPr>
          <a:xfrm>
            <a:off x="10752296" y="2865953"/>
            <a:ext cx="2233493" cy="143351"/>
          </a:xfrm>
          <a:prstGeom prst="rect">
            <a:avLst/>
          </a:prstGeom>
          <a:noFill/>
          <a:ln/>
        </p:spPr>
        <p:txBody>
          <a:bodyPr wrap="none" lIns="0" tIns="0" rIns="0" bIns="0" rtlCol="0" anchor="t"/>
          <a:lstStyle/>
          <a:p>
            <a:pPr marL="0" indent="0" algn="ctr">
              <a:lnSpc>
                <a:spcPts val="1100"/>
              </a:lnSpc>
              <a:buNone/>
            </a:pPr>
            <a:r>
              <a:rPr lang="en-US" sz="700" dirty="0">
                <a:solidFill>
                  <a:srgbClr val="3C3939"/>
                </a:solidFill>
                <a:latin typeface="Roboto" pitchFamily="34" charset="0"/>
                <a:ea typeface="Roboto" pitchFamily="34" charset="-122"/>
                <a:cs typeface="Roboto" pitchFamily="34" charset="-120"/>
              </a:rPr>
              <a:t>Dezvoltarea capacității de autodisciplină și perseverență</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222789" y="187826"/>
            <a:ext cx="4103489" cy="424696"/>
          </a:xfrm>
          <a:prstGeom prst="rect">
            <a:avLst/>
          </a:prstGeom>
        </p:spPr>
      </p:pic>
      <p:sp>
        <p:nvSpPr>
          <p:cNvPr id="3" name="Text 0"/>
          <p:cNvSpPr/>
          <p:nvPr/>
        </p:nvSpPr>
        <p:spPr>
          <a:xfrm>
            <a:off x="521970" y="910709"/>
            <a:ext cx="4052768" cy="265033"/>
          </a:xfrm>
          <a:prstGeom prst="rect">
            <a:avLst/>
          </a:prstGeom>
          <a:noFill/>
          <a:ln/>
        </p:spPr>
        <p:txBody>
          <a:bodyPr wrap="none" lIns="0" tIns="0" rIns="0" bIns="0" rtlCol="0" anchor="t"/>
          <a:lstStyle/>
          <a:p>
            <a:pPr marL="0" indent="0" algn="l">
              <a:lnSpc>
                <a:spcPts val="2050"/>
              </a:lnSpc>
              <a:buNone/>
            </a:pPr>
            <a:r>
              <a:rPr lang="en-US" sz="1650" dirty="0">
                <a:solidFill>
                  <a:srgbClr val="1B1B27"/>
                </a:solidFill>
                <a:latin typeface="Raleway" pitchFamily="34" charset="0"/>
                <a:ea typeface="Raleway" pitchFamily="34" charset="-122"/>
                <a:cs typeface="Raleway" pitchFamily="34" charset="-120"/>
                <a:hlinkClick r:id="rId4"/>
              </a:rPr>
              <a:t>Principiile Designului Universal în Învățare</a:t>
            </a:r>
            <a:endParaRPr lang="en-US" sz="1650" dirty="0"/>
          </a:p>
        </p:txBody>
      </p:sp>
      <p:sp>
        <p:nvSpPr>
          <p:cNvPr id="4" name="Text 1"/>
          <p:cNvSpPr/>
          <p:nvPr/>
        </p:nvSpPr>
        <p:spPr>
          <a:xfrm>
            <a:off x="521970" y="1209556"/>
            <a:ext cx="3782735" cy="212050"/>
          </a:xfrm>
          <a:prstGeom prst="rect">
            <a:avLst/>
          </a:prstGeom>
          <a:noFill/>
          <a:ln/>
        </p:spPr>
        <p:txBody>
          <a:bodyPr wrap="none" lIns="0" tIns="0" rIns="0" bIns="0" rtlCol="0" anchor="t"/>
          <a:lstStyle/>
          <a:p>
            <a:pPr marL="0" indent="0" algn="l">
              <a:lnSpc>
                <a:spcPts val="1650"/>
              </a:lnSpc>
              <a:buNone/>
            </a:pPr>
            <a:r>
              <a:rPr lang="en-US" sz="1300" dirty="0">
                <a:solidFill>
                  <a:srgbClr val="1B1B27"/>
                </a:solidFill>
                <a:latin typeface="Raleway" pitchFamily="34" charset="0"/>
                <a:ea typeface="Raleway" pitchFamily="34" charset="-122"/>
                <a:cs typeface="Raleway" pitchFamily="34" charset="-120"/>
              </a:rPr>
              <a:t>II. Sprijinirea recunoașterii învățării – „Ce învățăm"</a:t>
            </a:r>
            <a:endParaRPr lang="en-US" sz="1300" dirty="0"/>
          </a:p>
        </p:txBody>
      </p:sp>
      <p:sp>
        <p:nvSpPr>
          <p:cNvPr id="5" name="Text 2"/>
          <p:cNvSpPr/>
          <p:nvPr/>
        </p:nvSpPr>
        <p:spPr>
          <a:xfrm>
            <a:off x="957084" y="1482754"/>
            <a:ext cx="13586460" cy="362009"/>
          </a:xfrm>
          <a:prstGeom prst="rect">
            <a:avLst/>
          </a:prstGeom>
          <a:noFill/>
          <a:ln/>
        </p:spPr>
        <p:txBody>
          <a:bodyPr wrap="none" lIns="0" tIns="0" rIns="0" bIns="0" rtlCol="0" anchor="t"/>
          <a:lstStyle/>
          <a:p>
            <a:pPr marL="0" indent="0" algn="l">
              <a:lnSpc>
                <a:spcPts val="1050"/>
              </a:lnSpc>
              <a:buNone/>
            </a:pPr>
            <a:r>
              <a:rPr lang="en-US" sz="1100" dirty="0">
                <a:solidFill>
                  <a:srgbClr val="3C3939"/>
                </a:solidFill>
                <a:latin typeface="Roboto" pitchFamily="34" charset="0"/>
                <a:ea typeface="Roboto" pitchFamily="34" charset="-122"/>
                <a:cs typeface="Roboto" pitchFamily="34" charset="-120"/>
              </a:rPr>
              <a:t>Al doilea principiu esențial al CDU abordează modul în care informația este prezentată și accesată de către elevi. Acest principiu recunoaște că elevii diferă în felul în care percep și înțeleg informația</a:t>
            </a:r>
            <a:r>
              <a:rPr lang="en-US" sz="650" dirty="0">
                <a:solidFill>
                  <a:srgbClr val="3C3939"/>
                </a:solidFill>
                <a:latin typeface="Roboto" pitchFamily="34" charset="0"/>
                <a:ea typeface="Roboto" pitchFamily="34" charset="-122"/>
                <a:cs typeface="Roboto" pitchFamily="34" charset="-120"/>
              </a:rPr>
              <a:t>.</a:t>
            </a:r>
            <a:endParaRPr lang="en-US" sz="650" dirty="0"/>
          </a:p>
        </p:txBody>
      </p:sp>
      <p:sp>
        <p:nvSpPr>
          <p:cNvPr id="6" name="Text 3"/>
          <p:cNvSpPr/>
          <p:nvPr/>
        </p:nvSpPr>
        <p:spPr>
          <a:xfrm>
            <a:off x="4539972" y="3165634"/>
            <a:ext cx="1060252" cy="132517"/>
          </a:xfrm>
          <a:prstGeom prst="rect">
            <a:avLst/>
          </a:prstGeom>
          <a:noFill/>
          <a:ln/>
        </p:spPr>
        <p:txBody>
          <a:bodyPr wrap="none" lIns="0" tIns="0" rIns="0" bIns="0" rtlCol="0" anchor="t"/>
          <a:lstStyle/>
          <a:p>
            <a:pPr marL="0" indent="0" algn="r">
              <a:lnSpc>
                <a:spcPts val="1000"/>
              </a:lnSpc>
              <a:buNone/>
            </a:pPr>
            <a:r>
              <a:rPr lang="en-US" sz="800" dirty="0">
                <a:solidFill>
                  <a:srgbClr val="3C3939"/>
                </a:solidFill>
                <a:latin typeface="Raleway" pitchFamily="34" charset="0"/>
                <a:ea typeface="Raleway" pitchFamily="34" charset="-122"/>
                <a:cs typeface="Raleway" pitchFamily="34" charset="-120"/>
              </a:rPr>
              <a:t>Opțiuni de percepție</a:t>
            </a:r>
            <a:endParaRPr lang="en-US" sz="800" dirty="0"/>
          </a:p>
        </p:txBody>
      </p:sp>
      <p:sp>
        <p:nvSpPr>
          <p:cNvPr id="7" name="Text 4"/>
          <p:cNvSpPr/>
          <p:nvPr/>
        </p:nvSpPr>
        <p:spPr>
          <a:xfrm>
            <a:off x="521970" y="3348990"/>
            <a:ext cx="5078254" cy="135612"/>
          </a:xfrm>
          <a:prstGeom prst="rect">
            <a:avLst/>
          </a:prstGeom>
          <a:noFill/>
          <a:ln/>
        </p:spPr>
        <p:txBody>
          <a:bodyPr wrap="none" lIns="0" tIns="0" rIns="0" bIns="0" rtlCol="0" anchor="t"/>
          <a:lstStyle/>
          <a:p>
            <a:pPr marL="0" indent="0" algn="r">
              <a:lnSpc>
                <a:spcPts val="1050"/>
              </a:lnSpc>
              <a:buNone/>
            </a:pPr>
            <a:r>
              <a:rPr lang="en-US" sz="650" dirty="0">
                <a:solidFill>
                  <a:srgbClr val="3C3939"/>
                </a:solidFill>
                <a:latin typeface="Roboto" pitchFamily="34" charset="0"/>
                <a:ea typeface="Roboto" pitchFamily="34" charset="-122"/>
                <a:cs typeface="Roboto" pitchFamily="34" charset="-120"/>
              </a:rPr>
              <a:t>Oferirea informației prin canale senzoriale multiple</a:t>
            </a:r>
            <a:endParaRPr lang="en-US" sz="650" dirty="0"/>
          </a:p>
        </p:txBody>
      </p:sp>
      <p:pic>
        <p:nvPicPr>
          <p:cNvPr id="8" name="Image 1" descr="preencoded.png"/>
          <p:cNvPicPr>
            <a:picLocks noChangeAspect="1"/>
          </p:cNvPicPr>
          <p:nvPr/>
        </p:nvPicPr>
        <p:blipFill>
          <a:blip r:embed="rId5"/>
          <a:stretch>
            <a:fillRect/>
          </a:stretch>
        </p:blipFill>
        <p:spPr>
          <a:xfrm>
            <a:off x="5769769" y="1779746"/>
            <a:ext cx="3090862" cy="3090863"/>
          </a:xfrm>
          <a:prstGeom prst="rect">
            <a:avLst/>
          </a:prstGeom>
        </p:spPr>
      </p:pic>
      <p:pic>
        <p:nvPicPr>
          <p:cNvPr id="9" name="Image 2" descr="preencoded.png"/>
          <p:cNvPicPr>
            <a:picLocks noChangeAspect="1"/>
          </p:cNvPicPr>
          <p:nvPr/>
        </p:nvPicPr>
        <p:blipFill>
          <a:blip r:embed="rId6"/>
          <a:stretch>
            <a:fillRect/>
          </a:stretch>
        </p:blipFill>
        <p:spPr>
          <a:xfrm>
            <a:off x="6185952" y="3059728"/>
            <a:ext cx="126921" cy="158591"/>
          </a:xfrm>
          <a:prstGeom prst="rect">
            <a:avLst/>
          </a:prstGeom>
        </p:spPr>
      </p:pic>
      <p:sp>
        <p:nvSpPr>
          <p:cNvPr id="10" name="Text 5"/>
          <p:cNvSpPr/>
          <p:nvPr/>
        </p:nvSpPr>
        <p:spPr>
          <a:xfrm>
            <a:off x="8987790" y="2361128"/>
            <a:ext cx="1060252" cy="132517"/>
          </a:xfrm>
          <a:prstGeom prst="rect">
            <a:avLst/>
          </a:prstGeom>
          <a:noFill/>
          <a:ln/>
        </p:spPr>
        <p:txBody>
          <a:bodyPr wrap="none" lIns="0" tIns="0" rIns="0" bIns="0" rtlCol="0" anchor="t"/>
          <a:lstStyle/>
          <a:p>
            <a:pPr marL="0" indent="0" algn="l">
              <a:lnSpc>
                <a:spcPts val="1000"/>
              </a:lnSpc>
              <a:buNone/>
            </a:pPr>
            <a:r>
              <a:rPr lang="en-US" sz="800" dirty="0">
                <a:solidFill>
                  <a:srgbClr val="3C3939"/>
                </a:solidFill>
                <a:latin typeface="Raleway" pitchFamily="34" charset="0"/>
                <a:ea typeface="Raleway" pitchFamily="34" charset="-122"/>
                <a:cs typeface="Raleway" pitchFamily="34" charset="-120"/>
              </a:rPr>
              <a:t>Limbaj și simboluri</a:t>
            </a:r>
            <a:endParaRPr lang="en-US" sz="800" dirty="0"/>
          </a:p>
        </p:txBody>
      </p:sp>
      <p:sp>
        <p:nvSpPr>
          <p:cNvPr id="11" name="Text 6"/>
          <p:cNvSpPr/>
          <p:nvPr/>
        </p:nvSpPr>
        <p:spPr>
          <a:xfrm>
            <a:off x="8987790" y="2544485"/>
            <a:ext cx="5120640" cy="135612"/>
          </a:xfrm>
          <a:prstGeom prst="rect">
            <a:avLst/>
          </a:prstGeom>
          <a:noFill/>
          <a:ln/>
        </p:spPr>
        <p:txBody>
          <a:bodyPr wrap="none" lIns="0" tIns="0" rIns="0" bIns="0" rtlCol="0" anchor="t"/>
          <a:lstStyle/>
          <a:p>
            <a:pPr marL="0" indent="0" algn="l">
              <a:lnSpc>
                <a:spcPts val="1050"/>
              </a:lnSpc>
              <a:buNone/>
            </a:pPr>
            <a:r>
              <a:rPr lang="en-US" sz="650" dirty="0">
                <a:solidFill>
                  <a:srgbClr val="3C3939"/>
                </a:solidFill>
                <a:latin typeface="Roboto" pitchFamily="34" charset="0"/>
                <a:ea typeface="Roboto" pitchFamily="34" charset="-122"/>
                <a:cs typeface="Roboto" pitchFamily="34" charset="-120"/>
              </a:rPr>
              <a:t>Clarificarea vocabularului și simbolurilor folosite</a:t>
            </a:r>
            <a:endParaRPr lang="en-US" sz="650" dirty="0"/>
          </a:p>
        </p:txBody>
      </p:sp>
      <p:pic>
        <p:nvPicPr>
          <p:cNvPr id="12" name="Image 3" descr="preencoded.png"/>
          <p:cNvPicPr>
            <a:picLocks noChangeAspect="1"/>
          </p:cNvPicPr>
          <p:nvPr/>
        </p:nvPicPr>
        <p:blipFill>
          <a:blip r:embed="rId7"/>
          <a:stretch>
            <a:fillRect/>
          </a:stretch>
        </p:blipFill>
        <p:spPr>
          <a:xfrm>
            <a:off x="5769769" y="1779746"/>
            <a:ext cx="3090862" cy="3090863"/>
          </a:xfrm>
          <a:prstGeom prst="rect">
            <a:avLst/>
          </a:prstGeom>
        </p:spPr>
      </p:pic>
      <p:pic>
        <p:nvPicPr>
          <p:cNvPr id="13" name="Image 4" descr="preencoded.png"/>
          <p:cNvPicPr>
            <a:picLocks noChangeAspect="1"/>
          </p:cNvPicPr>
          <p:nvPr/>
        </p:nvPicPr>
        <p:blipFill>
          <a:blip r:embed="rId8"/>
          <a:stretch>
            <a:fillRect/>
          </a:stretch>
        </p:blipFill>
        <p:spPr>
          <a:xfrm>
            <a:off x="7945576" y="2415838"/>
            <a:ext cx="126921" cy="158591"/>
          </a:xfrm>
          <a:prstGeom prst="rect">
            <a:avLst/>
          </a:prstGeom>
        </p:spPr>
      </p:pic>
      <p:sp>
        <p:nvSpPr>
          <p:cNvPr id="14" name="Text 7"/>
          <p:cNvSpPr/>
          <p:nvPr/>
        </p:nvSpPr>
        <p:spPr>
          <a:xfrm>
            <a:off x="8987790" y="3970139"/>
            <a:ext cx="1174790" cy="132517"/>
          </a:xfrm>
          <a:prstGeom prst="rect">
            <a:avLst/>
          </a:prstGeom>
          <a:noFill/>
          <a:ln/>
        </p:spPr>
        <p:txBody>
          <a:bodyPr wrap="none" lIns="0" tIns="0" rIns="0" bIns="0" rtlCol="0" anchor="t"/>
          <a:lstStyle/>
          <a:p>
            <a:pPr marL="0" indent="0" algn="l">
              <a:lnSpc>
                <a:spcPts val="1000"/>
              </a:lnSpc>
              <a:buNone/>
            </a:pPr>
            <a:r>
              <a:rPr lang="en-US" sz="800" dirty="0">
                <a:solidFill>
                  <a:srgbClr val="3C3939"/>
                </a:solidFill>
                <a:latin typeface="Raleway" pitchFamily="34" charset="0"/>
                <a:ea typeface="Raleway" pitchFamily="34" charset="-122"/>
                <a:cs typeface="Raleway" pitchFamily="34" charset="-120"/>
              </a:rPr>
              <a:t>Sprijin pentru înțelegere</a:t>
            </a:r>
            <a:endParaRPr lang="en-US" sz="800" dirty="0"/>
          </a:p>
        </p:txBody>
      </p:sp>
      <p:sp>
        <p:nvSpPr>
          <p:cNvPr id="15" name="Text 8"/>
          <p:cNvSpPr/>
          <p:nvPr/>
        </p:nvSpPr>
        <p:spPr>
          <a:xfrm>
            <a:off x="8987790" y="4153495"/>
            <a:ext cx="5120640" cy="135612"/>
          </a:xfrm>
          <a:prstGeom prst="rect">
            <a:avLst/>
          </a:prstGeom>
          <a:noFill/>
          <a:ln/>
        </p:spPr>
        <p:txBody>
          <a:bodyPr wrap="none" lIns="0" tIns="0" rIns="0" bIns="0" rtlCol="0" anchor="t"/>
          <a:lstStyle/>
          <a:p>
            <a:pPr marL="0" indent="0" algn="l">
              <a:lnSpc>
                <a:spcPts val="1050"/>
              </a:lnSpc>
              <a:buNone/>
            </a:pPr>
            <a:r>
              <a:rPr lang="en-US" sz="650" dirty="0">
                <a:solidFill>
                  <a:srgbClr val="3C3939"/>
                </a:solidFill>
                <a:latin typeface="Roboto" pitchFamily="34" charset="0"/>
                <a:ea typeface="Roboto" pitchFamily="34" charset="-122"/>
                <a:cs typeface="Roboto" pitchFamily="34" charset="-120"/>
              </a:rPr>
              <a:t>Activarea cunoștințelor anterioare și ghidarea procesării</a:t>
            </a:r>
            <a:endParaRPr lang="en-US" sz="650" dirty="0"/>
          </a:p>
        </p:txBody>
      </p:sp>
      <p:pic>
        <p:nvPicPr>
          <p:cNvPr id="16" name="Image 5" descr="preencoded.png"/>
          <p:cNvPicPr>
            <a:picLocks noChangeAspect="1"/>
          </p:cNvPicPr>
          <p:nvPr/>
        </p:nvPicPr>
        <p:blipFill>
          <a:blip r:embed="rId9"/>
          <a:stretch>
            <a:fillRect/>
          </a:stretch>
        </p:blipFill>
        <p:spPr>
          <a:xfrm>
            <a:off x="5769769" y="1779746"/>
            <a:ext cx="3090862" cy="3090863"/>
          </a:xfrm>
          <a:prstGeom prst="rect">
            <a:avLst/>
          </a:prstGeom>
        </p:spPr>
      </p:pic>
      <p:pic>
        <p:nvPicPr>
          <p:cNvPr id="17" name="Image 6" descr="preencoded.png"/>
          <p:cNvPicPr>
            <a:picLocks noChangeAspect="1"/>
          </p:cNvPicPr>
          <p:nvPr/>
        </p:nvPicPr>
        <p:blipFill>
          <a:blip r:embed="rId10"/>
          <a:stretch>
            <a:fillRect/>
          </a:stretch>
        </p:blipFill>
        <p:spPr>
          <a:xfrm>
            <a:off x="7623393" y="4261664"/>
            <a:ext cx="126921" cy="158591"/>
          </a:xfrm>
          <a:prstGeom prst="rect">
            <a:avLst/>
          </a:prstGeom>
        </p:spPr>
      </p:pic>
      <p:sp>
        <p:nvSpPr>
          <p:cNvPr id="18" name="Text 9"/>
          <p:cNvSpPr/>
          <p:nvPr/>
        </p:nvSpPr>
        <p:spPr>
          <a:xfrm>
            <a:off x="521970" y="4997768"/>
            <a:ext cx="1272421" cy="159068"/>
          </a:xfrm>
          <a:prstGeom prst="rect">
            <a:avLst/>
          </a:prstGeom>
          <a:noFill/>
          <a:ln/>
        </p:spPr>
        <p:txBody>
          <a:bodyPr wrap="none" lIns="0" tIns="0" rIns="0" bIns="0" rtlCol="0" anchor="t"/>
          <a:lstStyle/>
          <a:p>
            <a:pPr marL="0" indent="0" algn="l">
              <a:lnSpc>
                <a:spcPts val="1250"/>
              </a:lnSpc>
              <a:buNone/>
            </a:pPr>
            <a:r>
              <a:rPr lang="en-US" sz="1000" dirty="0">
                <a:solidFill>
                  <a:srgbClr val="1B1B27"/>
                </a:solidFill>
                <a:latin typeface="Raleway" pitchFamily="34" charset="0"/>
                <a:ea typeface="Raleway" pitchFamily="34" charset="-122"/>
                <a:cs typeface="Raleway" pitchFamily="34" charset="-120"/>
              </a:rPr>
              <a:t>Fundamentul științific</a:t>
            </a:r>
            <a:endParaRPr lang="en-US" sz="1000" dirty="0"/>
          </a:p>
        </p:txBody>
      </p:sp>
      <p:sp>
        <p:nvSpPr>
          <p:cNvPr id="19" name="Text 10"/>
          <p:cNvSpPr/>
          <p:nvPr/>
        </p:nvSpPr>
        <p:spPr>
          <a:xfrm>
            <a:off x="521970" y="5283994"/>
            <a:ext cx="13586460" cy="135612"/>
          </a:xfrm>
          <a:prstGeom prst="rect">
            <a:avLst/>
          </a:prstGeom>
          <a:noFill/>
          <a:ln/>
        </p:spPr>
        <p:txBody>
          <a:bodyPr wrap="none" lIns="0" tIns="0" rIns="0" bIns="0" rtlCol="0" anchor="t"/>
          <a:lstStyle/>
          <a:p>
            <a:pPr marL="0" indent="0" algn="l">
              <a:lnSpc>
                <a:spcPts val="1050"/>
              </a:lnSpc>
              <a:buNone/>
            </a:pPr>
            <a:r>
              <a:rPr lang="en-US" sz="650" dirty="0">
                <a:solidFill>
                  <a:srgbClr val="3C3939"/>
                </a:solidFill>
                <a:latin typeface="Roboto" pitchFamily="34" charset="0"/>
                <a:ea typeface="Roboto" pitchFamily="34" charset="-122"/>
                <a:cs typeface="Roboto" pitchFamily="34" charset="-120"/>
              </a:rPr>
              <a:t>Dacă informația este transmisă într-un </a:t>
            </a:r>
            <a:r>
              <a:rPr lang="en-US" sz="650" b="1" dirty="0">
                <a:solidFill>
                  <a:srgbClr val="3C3939"/>
                </a:solidFill>
                <a:latin typeface="Roboto" pitchFamily="34" charset="0"/>
                <a:ea typeface="Roboto" pitchFamily="34" charset="-122"/>
                <a:cs typeface="Roboto" pitchFamily="34" charset="-120"/>
              </a:rPr>
              <a:t>singur mod</a:t>
            </a:r>
            <a:r>
              <a:rPr lang="en-US" sz="650" dirty="0">
                <a:solidFill>
                  <a:srgbClr val="3C3939"/>
                </a:solidFill>
                <a:latin typeface="Roboto" pitchFamily="34" charset="0"/>
                <a:ea typeface="Roboto" pitchFamily="34" charset="-122"/>
                <a:cs typeface="Roboto" pitchFamily="34" charset="-120"/>
              </a:rPr>
              <a:t> (de exemplu, doar prin text scris sau doar prin explicație verbală), </a:t>
            </a:r>
            <a:r>
              <a:rPr lang="en-US" sz="650" b="1" dirty="0">
                <a:solidFill>
                  <a:srgbClr val="3C3939"/>
                </a:solidFill>
                <a:latin typeface="Roboto" pitchFamily="34" charset="0"/>
                <a:ea typeface="Roboto" pitchFamily="34" charset="-122"/>
                <a:cs typeface="Roboto" pitchFamily="34" charset="-120"/>
              </a:rPr>
              <a:t>doar o parte dintre elevi o pot accesa eficient</a:t>
            </a:r>
            <a:r>
              <a:rPr lang="en-US" sz="650" dirty="0">
                <a:solidFill>
                  <a:srgbClr val="3C3939"/>
                </a:solidFill>
                <a:latin typeface="Roboto" pitchFamily="34" charset="0"/>
                <a:ea typeface="Roboto" pitchFamily="34" charset="-122"/>
                <a:cs typeface="Roboto" pitchFamily="34" charset="-120"/>
              </a:rPr>
              <a:t>. Creierele noastre procesează informația prin căi neuronale diferite.</a:t>
            </a:r>
            <a:endParaRPr lang="en-US" sz="650" dirty="0"/>
          </a:p>
        </p:txBody>
      </p:sp>
      <p:sp>
        <p:nvSpPr>
          <p:cNvPr id="20" name="Shape 11"/>
          <p:cNvSpPr/>
          <p:nvPr/>
        </p:nvSpPr>
        <p:spPr>
          <a:xfrm>
            <a:off x="521970" y="5514975"/>
            <a:ext cx="4472226" cy="842963"/>
          </a:xfrm>
          <a:prstGeom prst="roundRect">
            <a:avLst>
              <a:gd name="adj" fmla="val 4227"/>
            </a:avLst>
          </a:prstGeom>
          <a:solidFill>
            <a:srgbClr val="E1E1EA"/>
          </a:solidFill>
          <a:ln w="7620">
            <a:solidFill>
              <a:srgbClr val="1B1B27"/>
            </a:solidFill>
            <a:prstDash val="solid"/>
          </a:ln>
        </p:spPr>
      </p:sp>
      <p:sp>
        <p:nvSpPr>
          <p:cNvPr id="21" name="Shape 12"/>
          <p:cNvSpPr/>
          <p:nvPr/>
        </p:nvSpPr>
        <p:spPr>
          <a:xfrm>
            <a:off x="614363" y="5607368"/>
            <a:ext cx="254437" cy="254437"/>
          </a:xfrm>
          <a:prstGeom prst="roundRect">
            <a:avLst>
              <a:gd name="adj" fmla="val 35934576"/>
            </a:avLst>
          </a:prstGeom>
          <a:solidFill>
            <a:srgbClr val="1B1B27"/>
          </a:solidFill>
          <a:ln/>
        </p:spPr>
      </p:sp>
      <p:pic>
        <p:nvPicPr>
          <p:cNvPr id="22" name="Image 7" descr="preencoded.png"/>
          <p:cNvPicPr>
            <a:picLocks noChangeAspect="1"/>
          </p:cNvPicPr>
          <p:nvPr/>
        </p:nvPicPr>
        <p:blipFill>
          <a:blip r:embed="rId11"/>
          <a:stretch>
            <a:fillRect/>
          </a:stretch>
        </p:blipFill>
        <p:spPr>
          <a:xfrm>
            <a:off x="684371" y="5662970"/>
            <a:ext cx="114419" cy="143113"/>
          </a:xfrm>
          <a:prstGeom prst="rect">
            <a:avLst/>
          </a:prstGeom>
        </p:spPr>
      </p:pic>
      <p:sp>
        <p:nvSpPr>
          <p:cNvPr id="23" name="Text 13"/>
          <p:cNvSpPr/>
          <p:nvPr/>
        </p:nvSpPr>
        <p:spPr>
          <a:xfrm>
            <a:off x="614363" y="5946577"/>
            <a:ext cx="1060252" cy="132517"/>
          </a:xfrm>
          <a:prstGeom prst="rect">
            <a:avLst/>
          </a:prstGeom>
          <a:noFill/>
          <a:ln/>
        </p:spPr>
        <p:txBody>
          <a:bodyPr wrap="none" lIns="0" tIns="0" rIns="0" bIns="0" rtlCol="0" anchor="t"/>
          <a:lstStyle/>
          <a:p>
            <a:pPr marL="0" indent="0" algn="l">
              <a:lnSpc>
                <a:spcPts val="1000"/>
              </a:lnSpc>
              <a:buNone/>
            </a:pPr>
            <a:r>
              <a:rPr lang="en-US" sz="800" dirty="0">
                <a:solidFill>
                  <a:srgbClr val="3C3939"/>
                </a:solidFill>
                <a:latin typeface="Raleway" pitchFamily="34" charset="0"/>
                <a:ea typeface="Raleway" pitchFamily="34" charset="-122"/>
                <a:cs typeface="Raleway" pitchFamily="34" charset="-120"/>
              </a:rPr>
              <a:t>Acces universal</a:t>
            </a:r>
            <a:endParaRPr lang="en-US" sz="800" dirty="0"/>
          </a:p>
        </p:txBody>
      </p:sp>
      <p:sp>
        <p:nvSpPr>
          <p:cNvPr id="24" name="Text 14"/>
          <p:cNvSpPr/>
          <p:nvPr/>
        </p:nvSpPr>
        <p:spPr>
          <a:xfrm>
            <a:off x="614363" y="6129933"/>
            <a:ext cx="4287441" cy="135612"/>
          </a:xfrm>
          <a:prstGeom prst="rect">
            <a:avLst/>
          </a:prstGeom>
          <a:noFill/>
          <a:ln/>
        </p:spPr>
        <p:txBody>
          <a:bodyPr wrap="none" lIns="0" tIns="0" rIns="0" bIns="0" rtlCol="0" anchor="t"/>
          <a:lstStyle/>
          <a:p>
            <a:pPr marL="0" indent="0" algn="l">
              <a:lnSpc>
                <a:spcPts val="1050"/>
              </a:lnSpc>
              <a:buNone/>
            </a:pPr>
            <a:r>
              <a:rPr lang="en-US" sz="650" dirty="0">
                <a:solidFill>
                  <a:srgbClr val="3C3939"/>
                </a:solidFill>
                <a:latin typeface="Roboto" pitchFamily="34" charset="0"/>
                <a:ea typeface="Roboto" pitchFamily="34" charset="-122"/>
                <a:cs typeface="Roboto" pitchFamily="34" charset="-120"/>
              </a:rPr>
              <a:t>Prin prezentări variate - text, imagine, sunet, video - mai mulți elevi pot accesa și înțelege conținutul</a:t>
            </a:r>
            <a:endParaRPr lang="en-US" sz="650" dirty="0"/>
          </a:p>
        </p:txBody>
      </p:sp>
      <p:sp>
        <p:nvSpPr>
          <p:cNvPr id="25" name="Shape 15"/>
          <p:cNvSpPr/>
          <p:nvPr/>
        </p:nvSpPr>
        <p:spPr>
          <a:xfrm>
            <a:off x="5078968" y="5514975"/>
            <a:ext cx="4472345" cy="842963"/>
          </a:xfrm>
          <a:prstGeom prst="roundRect">
            <a:avLst>
              <a:gd name="adj" fmla="val 4227"/>
            </a:avLst>
          </a:prstGeom>
          <a:solidFill>
            <a:srgbClr val="E1E1EA"/>
          </a:solidFill>
          <a:ln w="7620">
            <a:solidFill>
              <a:srgbClr val="1B1B27"/>
            </a:solidFill>
            <a:prstDash val="solid"/>
          </a:ln>
        </p:spPr>
      </p:sp>
      <p:sp>
        <p:nvSpPr>
          <p:cNvPr id="26" name="Shape 16"/>
          <p:cNvSpPr/>
          <p:nvPr/>
        </p:nvSpPr>
        <p:spPr>
          <a:xfrm>
            <a:off x="5171361" y="5607368"/>
            <a:ext cx="254437" cy="254437"/>
          </a:xfrm>
          <a:prstGeom prst="roundRect">
            <a:avLst>
              <a:gd name="adj" fmla="val 35934576"/>
            </a:avLst>
          </a:prstGeom>
          <a:solidFill>
            <a:srgbClr val="1B1B27"/>
          </a:solidFill>
          <a:ln/>
        </p:spPr>
      </p:sp>
      <p:pic>
        <p:nvPicPr>
          <p:cNvPr id="27" name="Image 8" descr="preencoded.png"/>
          <p:cNvPicPr>
            <a:picLocks noChangeAspect="1"/>
          </p:cNvPicPr>
          <p:nvPr/>
        </p:nvPicPr>
        <p:blipFill>
          <a:blip r:embed="rId12"/>
          <a:stretch>
            <a:fillRect/>
          </a:stretch>
        </p:blipFill>
        <p:spPr>
          <a:xfrm>
            <a:off x="5241369" y="5662970"/>
            <a:ext cx="114419" cy="143113"/>
          </a:xfrm>
          <a:prstGeom prst="rect">
            <a:avLst/>
          </a:prstGeom>
        </p:spPr>
      </p:pic>
      <p:sp>
        <p:nvSpPr>
          <p:cNvPr id="28" name="Text 17"/>
          <p:cNvSpPr/>
          <p:nvPr/>
        </p:nvSpPr>
        <p:spPr>
          <a:xfrm>
            <a:off x="5171361" y="5946577"/>
            <a:ext cx="1060252" cy="132517"/>
          </a:xfrm>
          <a:prstGeom prst="rect">
            <a:avLst/>
          </a:prstGeom>
          <a:noFill/>
          <a:ln/>
        </p:spPr>
        <p:txBody>
          <a:bodyPr wrap="none" lIns="0" tIns="0" rIns="0" bIns="0" rtlCol="0" anchor="t"/>
          <a:lstStyle/>
          <a:p>
            <a:pPr marL="0" indent="0" algn="l">
              <a:lnSpc>
                <a:spcPts val="1000"/>
              </a:lnSpc>
              <a:buNone/>
            </a:pPr>
            <a:r>
              <a:rPr lang="en-US" sz="800" dirty="0">
                <a:solidFill>
                  <a:srgbClr val="3C3939"/>
                </a:solidFill>
                <a:latin typeface="Raleway" pitchFamily="34" charset="0"/>
                <a:ea typeface="Raleway" pitchFamily="34" charset="-122"/>
                <a:cs typeface="Raleway" pitchFamily="34" charset="-120"/>
              </a:rPr>
              <a:t>Consolidare</a:t>
            </a:r>
            <a:endParaRPr lang="en-US" sz="800" dirty="0"/>
          </a:p>
        </p:txBody>
      </p:sp>
      <p:sp>
        <p:nvSpPr>
          <p:cNvPr id="29" name="Text 18"/>
          <p:cNvSpPr/>
          <p:nvPr/>
        </p:nvSpPr>
        <p:spPr>
          <a:xfrm>
            <a:off x="5171361" y="6129933"/>
            <a:ext cx="4287560" cy="135612"/>
          </a:xfrm>
          <a:prstGeom prst="rect">
            <a:avLst/>
          </a:prstGeom>
          <a:noFill/>
          <a:ln/>
        </p:spPr>
        <p:txBody>
          <a:bodyPr wrap="none" lIns="0" tIns="0" rIns="0" bIns="0" rtlCol="0" anchor="t"/>
          <a:lstStyle/>
          <a:p>
            <a:pPr marL="0" indent="0" algn="l">
              <a:lnSpc>
                <a:spcPts val="1050"/>
              </a:lnSpc>
              <a:buNone/>
            </a:pPr>
            <a:r>
              <a:rPr lang="en-US" sz="650" dirty="0">
                <a:solidFill>
                  <a:srgbClr val="3C3939"/>
                </a:solidFill>
                <a:latin typeface="Roboto" pitchFamily="34" charset="0"/>
                <a:ea typeface="Roboto" pitchFamily="34" charset="-122"/>
                <a:cs typeface="Roboto" pitchFamily="34" charset="-120"/>
              </a:rPr>
              <a:t>Informația prezentată în multiple moduri este mai bine înțeleasă și reținută pe termen lung</a:t>
            </a:r>
            <a:endParaRPr lang="en-US" sz="650" dirty="0"/>
          </a:p>
        </p:txBody>
      </p:sp>
      <p:sp>
        <p:nvSpPr>
          <p:cNvPr id="30" name="Shape 19"/>
          <p:cNvSpPr/>
          <p:nvPr/>
        </p:nvSpPr>
        <p:spPr>
          <a:xfrm>
            <a:off x="9636085" y="5514975"/>
            <a:ext cx="4472345" cy="842963"/>
          </a:xfrm>
          <a:prstGeom prst="roundRect">
            <a:avLst>
              <a:gd name="adj" fmla="val 4227"/>
            </a:avLst>
          </a:prstGeom>
          <a:solidFill>
            <a:srgbClr val="E1E1EA"/>
          </a:solidFill>
          <a:ln w="7620">
            <a:solidFill>
              <a:srgbClr val="1B1B27"/>
            </a:solidFill>
            <a:prstDash val="solid"/>
          </a:ln>
        </p:spPr>
      </p:sp>
      <p:sp>
        <p:nvSpPr>
          <p:cNvPr id="31" name="Shape 20"/>
          <p:cNvSpPr/>
          <p:nvPr/>
        </p:nvSpPr>
        <p:spPr>
          <a:xfrm>
            <a:off x="9728478" y="5607368"/>
            <a:ext cx="254437" cy="254437"/>
          </a:xfrm>
          <a:prstGeom prst="roundRect">
            <a:avLst>
              <a:gd name="adj" fmla="val 35934576"/>
            </a:avLst>
          </a:prstGeom>
          <a:solidFill>
            <a:srgbClr val="1B1B27"/>
          </a:solidFill>
          <a:ln/>
        </p:spPr>
      </p:sp>
      <p:pic>
        <p:nvPicPr>
          <p:cNvPr id="32" name="Image 9" descr="preencoded.png"/>
          <p:cNvPicPr>
            <a:picLocks noChangeAspect="1"/>
          </p:cNvPicPr>
          <p:nvPr/>
        </p:nvPicPr>
        <p:blipFill>
          <a:blip r:embed="rId13"/>
          <a:stretch>
            <a:fillRect/>
          </a:stretch>
        </p:blipFill>
        <p:spPr>
          <a:xfrm>
            <a:off x="9798487" y="5662970"/>
            <a:ext cx="114419" cy="143113"/>
          </a:xfrm>
          <a:prstGeom prst="rect">
            <a:avLst/>
          </a:prstGeom>
        </p:spPr>
      </p:pic>
      <p:sp>
        <p:nvSpPr>
          <p:cNvPr id="33" name="Text 21"/>
          <p:cNvSpPr/>
          <p:nvPr/>
        </p:nvSpPr>
        <p:spPr>
          <a:xfrm>
            <a:off x="9728478" y="5946577"/>
            <a:ext cx="1060252" cy="132517"/>
          </a:xfrm>
          <a:prstGeom prst="rect">
            <a:avLst/>
          </a:prstGeom>
          <a:noFill/>
          <a:ln/>
        </p:spPr>
        <p:txBody>
          <a:bodyPr wrap="none" lIns="0" tIns="0" rIns="0" bIns="0" rtlCol="0" anchor="t"/>
          <a:lstStyle/>
          <a:p>
            <a:pPr marL="0" indent="0" algn="l">
              <a:lnSpc>
                <a:spcPts val="1000"/>
              </a:lnSpc>
              <a:buNone/>
            </a:pPr>
            <a:r>
              <a:rPr lang="en-US" sz="800" dirty="0">
                <a:solidFill>
                  <a:srgbClr val="3C3939"/>
                </a:solidFill>
                <a:latin typeface="Raleway" pitchFamily="34" charset="0"/>
                <a:ea typeface="Raleway" pitchFamily="34" charset="-122"/>
                <a:cs typeface="Raleway" pitchFamily="34" charset="-120"/>
              </a:rPr>
              <a:t>Autonomie</a:t>
            </a:r>
            <a:endParaRPr lang="en-US" sz="800" dirty="0"/>
          </a:p>
        </p:txBody>
      </p:sp>
      <p:sp>
        <p:nvSpPr>
          <p:cNvPr id="34" name="Text 22"/>
          <p:cNvSpPr/>
          <p:nvPr/>
        </p:nvSpPr>
        <p:spPr>
          <a:xfrm>
            <a:off x="9728478" y="6129933"/>
            <a:ext cx="4287560" cy="135612"/>
          </a:xfrm>
          <a:prstGeom prst="rect">
            <a:avLst/>
          </a:prstGeom>
          <a:noFill/>
          <a:ln/>
        </p:spPr>
        <p:txBody>
          <a:bodyPr wrap="none" lIns="0" tIns="0" rIns="0" bIns="0" rtlCol="0" anchor="t"/>
          <a:lstStyle/>
          <a:p>
            <a:pPr marL="0" indent="0" algn="l">
              <a:lnSpc>
                <a:spcPts val="1050"/>
              </a:lnSpc>
              <a:buNone/>
            </a:pPr>
            <a:r>
              <a:rPr lang="en-US" sz="650" dirty="0">
                <a:solidFill>
                  <a:srgbClr val="3C3939"/>
                </a:solidFill>
                <a:latin typeface="Roboto" pitchFamily="34" charset="0"/>
                <a:ea typeface="Roboto" pitchFamily="34" charset="-122"/>
                <a:cs typeface="Roboto" pitchFamily="34" charset="-120"/>
              </a:rPr>
              <a:t>Elevii devin învățăcei autonomi, capabili să aleagă strategia potrivită stilului lor propriu</a:t>
            </a:r>
            <a:endParaRPr lang="en-US" sz="650" dirty="0"/>
          </a:p>
        </p:txBody>
      </p:sp>
      <p:sp>
        <p:nvSpPr>
          <p:cNvPr id="35" name="Text 23"/>
          <p:cNvSpPr/>
          <p:nvPr/>
        </p:nvSpPr>
        <p:spPr>
          <a:xfrm>
            <a:off x="521970" y="6485096"/>
            <a:ext cx="2056686" cy="132517"/>
          </a:xfrm>
          <a:prstGeom prst="rect">
            <a:avLst/>
          </a:prstGeom>
          <a:noFill/>
          <a:ln/>
        </p:spPr>
        <p:txBody>
          <a:bodyPr wrap="none" lIns="0" tIns="0" rIns="0" bIns="0" rtlCol="0" anchor="t"/>
          <a:lstStyle/>
          <a:p>
            <a:pPr marL="0" indent="0" algn="l">
              <a:lnSpc>
                <a:spcPts val="1000"/>
              </a:lnSpc>
              <a:buNone/>
            </a:pPr>
            <a:r>
              <a:rPr lang="en-US" sz="800" dirty="0">
                <a:solidFill>
                  <a:srgbClr val="1B1B27"/>
                </a:solidFill>
                <a:latin typeface="Raleway" pitchFamily="34" charset="0"/>
                <a:ea typeface="Raleway" pitchFamily="34" charset="-122"/>
                <a:cs typeface="Raleway" pitchFamily="34" charset="-120"/>
              </a:rPr>
              <a:t>Exemple practice de reprezentări multiple</a:t>
            </a:r>
            <a:endParaRPr lang="en-US" sz="800" dirty="0"/>
          </a:p>
        </p:txBody>
      </p:sp>
      <p:sp>
        <p:nvSpPr>
          <p:cNvPr id="36" name="Shape 24"/>
          <p:cNvSpPr/>
          <p:nvPr/>
        </p:nvSpPr>
        <p:spPr>
          <a:xfrm>
            <a:off x="521970" y="6744772"/>
            <a:ext cx="13586460" cy="1025366"/>
          </a:xfrm>
          <a:prstGeom prst="roundRect">
            <a:avLst>
              <a:gd name="adj" fmla="val 3475"/>
            </a:avLst>
          </a:prstGeom>
          <a:noFill/>
          <a:ln w="7620">
            <a:solidFill>
              <a:srgbClr val="000000">
                <a:alpha val="8000"/>
              </a:srgbClr>
            </a:solidFill>
            <a:prstDash val="solid"/>
          </a:ln>
        </p:spPr>
      </p:sp>
      <p:sp>
        <p:nvSpPr>
          <p:cNvPr id="37" name="Shape 25"/>
          <p:cNvSpPr/>
          <p:nvPr/>
        </p:nvSpPr>
        <p:spPr>
          <a:xfrm>
            <a:off x="529590" y="6752392"/>
            <a:ext cx="13571220" cy="252532"/>
          </a:xfrm>
          <a:prstGeom prst="rect">
            <a:avLst/>
          </a:prstGeom>
          <a:solidFill>
            <a:srgbClr val="FFFFFF">
              <a:alpha val="4000"/>
            </a:srgbClr>
          </a:solidFill>
          <a:ln/>
        </p:spPr>
      </p:sp>
      <p:sp>
        <p:nvSpPr>
          <p:cNvPr id="38" name="Text 26"/>
          <p:cNvSpPr/>
          <p:nvPr/>
        </p:nvSpPr>
        <p:spPr>
          <a:xfrm>
            <a:off x="614482" y="6810851"/>
            <a:ext cx="3897987" cy="135612"/>
          </a:xfrm>
          <a:prstGeom prst="rect">
            <a:avLst/>
          </a:prstGeom>
          <a:noFill/>
          <a:ln/>
        </p:spPr>
        <p:txBody>
          <a:bodyPr wrap="none" lIns="0" tIns="0" rIns="0" bIns="0" rtlCol="0" anchor="t"/>
          <a:lstStyle/>
          <a:p>
            <a:pPr marL="0" indent="0" algn="l">
              <a:lnSpc>
                <a:spcPts val="1050"/>
              </a:lnSpc>
              <a:buNone/>
            </a:pPr>
            <a:r>
              <a:rPr lang="en-US" sz="650" b="1" dirty="0">
                <a:solidFill>
                  <a:srgbClr val="3C3939"/>
                </a:solidFill>
                <a:latin typeface="Roboto" pitchFamily="34" charset="0"/>
                <a:ea typeface="Roboto" pitchFamily="34" charset="-122"/>
                <a:cs typeface="Roboto" pitchFamily="34" charset="-120"/>
              </a:rPr>
              <a:t>Concept</a:t>
            </a:r>
            <a:endParaRPr lang="en-US" sz="650" dirty="0"/>
          </a:p>
        </p:txBody>
      </p:sp>
      <p:sp>
        <p:nvSpPr>
          <p:cNvPr id="39" name="Text 27"/>
          <p:cNvSpPr/>
          <p:nvPr/>
        </p:nvSpPr>
        <p:spPr>
          <a:xfrm>
            <a:off x="4689634" y="6810851"/>
            <a:ext cx="9326404" cy="135612"/>
          </a:xfrm>
          <a:prstGeom prst="rect">
            <a:avLst/>
          </a:prstGeom>
          <a:noFill/>
          <a:ln/>
        </p:spPr>
        <p:txBody>
          <a:bodyPr wrap="none" lIns="0" tIns="0" rIns="0" bIns="0" rtlCol="0" anchor="t"/>
          <a:lstStyle/>
          <a:p>
            <a:pPr marL="0" indent="0" algn="l">
              <a:lnSpc>
                <a:spcPts val="1050"/>
              </a:lnSpc>
              <a:buNone/>
            </a:pPr>
            <a:r>
              <a:rPr lang="en-US" sz="650" b="1" dirty="0">
                <a:solidFill>
                  <a:srgbClr val="3C3939"/>
                </a:solidFill>
                <a:latin typeface="Roboto" pitchFamily="34" charset="0"/>
                <a:ea typeface="Roboto" pitchFamily="34" charset="-122"/>
                <a:cs typeface="Roboto" pitchFamily="34" charset="-120"/>
              </a:rPr>
              <a:t>Reprezentări multiple</a:t>
            </a:r>
            <a:endParaRPr lang="en-US" sz="650" dirty="0"/>
          </a:p>
        </p:txBody>
      </p:sp>
      <p:sp>
        <p:nvSpPr>
          <p:cNvPr id="40" name="Shape 28"/>
          <p:cNvSpPr/>
          <p:nvPr/>
        </p:nvSpPr>
        <p:spPr>
          <a:xfrm>
            <a:off x="529590" y="7004923"/>
            <a:ext cx="13571220" cy="252532"/>
          </a:xfrm>
          <a:prstGeom prst="rect">
            <a:avLst/>
          </a:prstGeom>
          <a:solidFill>
            <a:srgbClr val="000000">
              <a:alpha val="4000"/>
            </a:srgbClr>
          </a:solidFill>
          <a:ln/>
        </p:spPr>
      </p:sp>
      <p:sp>
        <p:nvSpPr>
          <p:cNvPr id="41" name="Text 29"/>
          <p:cNvSpPr/>
          <p:nvPr/>
        </p:nvSpPr>
        <p:spPr>
          <a:xfrm>
            <a:off x="614482" y="7063383"/>
            <a:ext cx="3897987" cy="135612"/>
          </a:xfrm>
          <a:prstGeom prst="rect">
            <a:avLst/>
          </a:prstGeom>
          <a:noFill/>
          <a:ln/>
        </p:spPr>
        <p:txBody>
          <a:bodyPr wrap="none" lIns="0" tIns="0" rIns="0" bIns="0" rtlCol="0" anchor="t"/>
          <a:lstStyle/>
          <a:p>
            <a:pPr marL="0" indent="0" algn="l">
              <a:lnSpc>
                <a:spcPts val="1050"/>
              </a:lnSpc>
              <a:buNone/>
            </a:pPr>
            <a:r>
              <a:rPr lang="en-US" sz="650" dirty="0">
                <a:solidFill>
                  <a:srgbClr val="3C3939"/>
                </a:solidFill>
                <a:latin typeface="Roboto" pitchFamily="34" charset="0"/>
                <a:ea typeface="Roboto" pitchFamily="34" charset="-122"/>
                <a:cs typeface="Roboto" pitchFamily="34" charset="-120"/>
              </a:rPr>
              <a:t>Ciclul apei</a:t>
            </a:r>
            <a:endParaRPr lang="en-US" sz="650" dirty="0"/>
          </a:p>
        </p:txBody>
      </p:sp>
      <p:sp>
        <p:nvSpPr>
          <p:cNvPr id="42" name="Text 30"/>
          <p:cNvSpPr/>
          <p:nvPr/>
        </p:nvSpPr>
        <p:spPr>
          <a:xfrm>
            <a:off x="4689634" y="7063383"/>
            <a:ext cx="9326404" cy="135612"/>
          </a:xfrm>
          <a:prstGeom prst="rect">
            <a:avLst/>
          </a:prstGeom>
          <a:noFill/>
          <a:ln/>
        </p:spPr>
        <p:txBody>
          <a:bodyPr wrap="none" lIns="0" tIns="0" rIns="0" bIns="0" rtlCol="0" anchor="t"/>
          <a:lstStyle/>
          <a:p>
            <a:pPr marL="0" indent="0" algn="l">
              <a:lnSpc>
                <a:spcPts val="1050"/>
              </a:lnSpc>
              <a:buNone/>
            </a:pPr>
            <a:r>
              <a:rPr lang="en-US" sz="650" dirty="0">
                <a:solidFill>
                  <a:srgbClr val="3C3939"/>
                </a:solidFill>
                <a:latin typeface="Roboto" pitchFamily="34" charset="0"/>
                <a:ea typeface="Roboto" pitchFamily="34" charset="-122"/>
                <a:cs typeface="Roboto" pitchFamily="34" charset="-120"/>
              </a:rPr>
              <a:t>Diagramă vizuală, animație video, model fizic, explicație narativă, experiment practic</a:t>
            </a:r>
            <a:endParaRPr lang="en-US" sz="650" dirty="0"/>
          </a:p>
        </p:txBody>
      </p:sp>
      <p:sp>
        <p:nvSpPr>
          <p:cNvPr id="43" name="Shape 31"/>
          <p:cNvSpPr/>
          <p:nvPr/>
        </p:nvSpPr>
        <p:spPr>
          <a:xfrm>
            <a:off x="529590" y="7257455"/>
            <a:ext cx="13571220" cy="252532"/>
          </a:xfrm>
          <a:prstGeom prst="rect">
            <a:avLst/>
          </a:prstGeom>
          <a:solidFill>
            <a:srgbClr val="FFFFFF">
              <a:alpha val="4000"/>
            </a:srgbClr>
          </a:solidFill>
          <a:ln/>
        </p:spPr>
      </p:sp>
      <p:sp>
        <p:nvSpPr>
          <p:cNvPr id="44" name="Text 32"/>
          <p:cNvSpPr/>
          <p:nvPr/>
        </p:nvSpPr>
        <p:spPr>
          <a:xfrm>
            <a:off x="614482" y="7315914"/>
            <a:ext cx="3897987" cy="135612"/>
          </a:xfrm>
          <a:prstGeom prst="rect">
            <a:avLst/>
          </a:prstGeom>
          <a:noFill/>
          <a:ln/>
        </p:spPr>
        <p:txBody>
          <a:bodyPr wrap="none" lIns="0" tIns="0" rIns="0" bIns="0" rtlCol="0" anchor="t"/>
          <a:lstStyle/>
          <a:p>
            <a:pPr marL="0" indent="0" algn="l">
              <a:lnSpc>
                <a:spcPts val="1050"/>
              </a:lnSpc>
              <a:buNone/>
            </a:pPr>
            <a:r>
              <a:rPr lang="en-US" sz="650" dirty="0">
                <a:solidFill>
                  <a:srgbClr val="3C3939"/>
                </a:solidFill>
                <a:latin typeface="Roboto" pitchFamily="34" charset="0"/>
                <a:ea typeface="Roboto" pitchFamily="34" charset="-122"/>
                <a:cs typeface="Roboto" pitchFamily="34" charset="-120"/>
              </a:rPr>
              <a:t>Fracții matematice</a:t>
            </a:r>
            <a:endParaRPr lang="en-US" sz="650" dirty="0"/>
          </a:p>
        </p:txBody>
      </p:sp>
      <p:sp>
        <p:nvSpPr>
          <p:cNvPr id="45" name="Text 33"/>
          <p:cNvSpPr/>
          <p:nvPr/>
        </p:nvSpPr>
        <p:spPr>
          <a:xfrm>
            <a:off x="4689634" y="7315914"/>
            <a:ext cx="9326404" cy="135612"/>
          </a:xfrm>
          <a:prstGeom prst="rect">
            <a:avLst/>
          </a:prstGeom>
          <a:noFill/>
          <a:ln/>
        </p:spPr>
        <p:txBody>
          <a:bodyPr wrap="none" lIns="0" tIns="0" rIns="0" bIns="0" rtlCol="0" anchor="t"/>
          <a:lstStyle/>
          <a:p>
            <a:pPr marL="0" indent="0" algn="l">
              <a:lnSpc>
                <a:spcPts val="1050"/>
              </a:lnSpc>
              <a:buNone/>
            </a:pPr>
            <a:r>
              <a:rPr lang="en-US" sz="650" dirty="0">
                <a:solidFill>
                  <a:srgbClr val="3C3939"/>
                </a:solidFill>
                <a:latin typeface="Roboto" pitchFamily="34" charset="0"/>
                <a:ea typeface="Roboto" pitchFamily="34" charset="-122"/>
                <a:cs typeface="Roboto" pitchFamily="34" charset="-120"/>
              </a:rPr>
              <a:t>Numere, reprezentări grafice, manipulabile fizice, exemple din viața reală, aplicații interactive</a:t>
            </a:r>
            <a:endParaRPr lang="en-US" sz="650" dirty="0"/>
          </a:p>
        </p:txBody>
      </p:sp>
      <p:sp>
        <p:nvSpPr>
          <p:cNvPr id="46" name="Shape 34"/>
          <p:cNvSpPr/>
          <p:nvPr/>
        </p:nvSpPr>
        <p:spPr>
          <a:xfrm>
            <a:off x="529590" y="7509986"/>
            <a:ext cx="13571220" cy="252532"/>
          </a:xfrm>
          <a:prstGeom prst="rect">
            <a:avLst/>
          </a:prstGeom>
          <a:solidFill>
            <a:srgbClr val="000000">
              <a:alpha val="4000"/>
            </a:srgbClr>
          </a:solidFill>
          <a:ln/>
        </p:spPr>
      </p:sp>
      <p:sp>
        <p:nvSpPr>
          <p:cNvPr id="47" name="Text 35"/>
          <p:cNvSpPr/>
          <p:nvPr/>
        </p:nvSpPr>
        <p:spPr>
          <a:xfrm>
            <a:off x="614482" y="7568446"/>
            <a:ext cx="3897987" cy="135612"/>
          </a:xfrm>
          <a:prstGeom prst="rect">
            <a:avLst/>
          </a:prstGeom>
          <a:noFill/>
          <a:ln/>
        </p:spPr>
        <p:txBody>
          <a:bodyPr wrap="none" lIns="0" tIns="0" rIns="0" bIns="0" rtlCol="0" anchor="t"/>
          <a:lstStyle/>
          <a:p>
            <a:pPr marL="0" indent="0" algn="l">
              <a:lnSpc>
                <a:spcPts val="1050"/>
              </a:lnSpc>
              <a:buNone/>
            </a:pPr>
            <a:r>
              <a:rPr lang="en-US" sz="650" dirty="0">
                <a:solidFill>
                  <a:srgbClr val="3C3939"/>
                </a:solidFill>
                <a:latin typeface="Roboto" pitchFamily="34" charset="0"/>
                <a:ea typeface="Roboto" pitchFamily="34" charset="-122"/>
                <a:cs typeface="Roboto" pitchFamily="34" charset="-120"/>
              </a:rPr>
              <a:t>Eveniment istoric</a:t>
            </a:r>
            <a:endParaRPr lang="en-US" sz="650" dirty="0"/>
          </a:p>
        </p:txBody>
      </p:sp>
      <p:sp>
        <p:nvSpPr>
          <p:cNvPr id="48" name="Text 36"/>
          <p:cNvSpPr/>
          <p:nvPr/>
        </p:nvSpPr>
        <p:spPr>
          <a:xfrm>
            <a:off x="4689634" y="7568446"/>
            <a:ext cx="9326404" cy="135612"/>
          </a:xfrm>
          <a:prstGeom prst="rect">
            <a:avLst/>
          </a:prstGeom>
          <a:noFill/>
          <a:ln/>
        </p:spPr>
        <p:txBody>
          <a:bodyPr wrap="none" lIns="0" tIns="0" rIns="0" bIns="0" rtlCol="0" anchor="t"/>
          <a:lstStyle/>
          <a:p>
            <a:pPr marL="0" indent="0" algn="l">
              <a:lnSpc>
                <a:spcPts val="1050"/>
              </a:lnSpc>
              <a:buNone/>
            </a:pPr>
            <a:r>
              <a:rPr lang="en-US" sz="650" dirty="0">
                <a:solidFill>
                  <a:srgbClr val="3C3939"/>
                </a:solidFill>
                <a:latin typeface="Roboto" pitchFamily="34" charset="0"/>
                <a:ea typeface="Roboto" pitchFamily="34" charset="-122"/>
                <a:cs typeface="Roboto" pitchFamily="34" charset="-120"/>
              </a:rPr>
              <a:t>Text scris, hartă interactivă, cronologie vizuală, film documentar, reconstituire dramatică</a:t>
            </a:r>
            <a:endParaRPr lang="en-US" sz="650" dirty="0"/>
          </a:p>
        </p:txBody>
      </p:sp>
      <p:pic>
        <p:nvPicPr>
          <p:cNvPr id="49" name="Image 10" descr="preencoded.png"/>
          <p:cNvPicPr>
            <a:picLocks noChangeAspect="1"/>
          </p:cNvPicPr>
          <p:nvPr/>
        </p:nvPicPr>
        <p:blipFill>
          <a:blip r:embed="rId14"/>
          <a:stretch>
            <a:fillRect/>
          </a:stretch>
        </p:blipFill>
        <p:spPr>
          <a:xfrm>
            <a:off x="4462806" y="7889698"/>
            <a:ext cx="4061103" cy="46493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86514" y="471964"/>
            <a:ext cx="5397222" cy="558522"/>
          </a:xfrm>
          <a:prstGeom prst="rect">
            <a:avLst/>
          </a:prstGeom>
        </p:spPr>
      </p:pic>
      <p:sp>
        <p:nvSpPr>
          <p:cNvPr id="3" name="Text 0"/>
          <p:cNvSpPr/>
          <p:nvPr/>
        </p:nvSpPr>
        <p:spPr>
          <a:xfrm>
            <a:off x="686514" y="1197769"/>
            <a:ext cx="5329357" cy="348615"/>
          </a:xfrm>
          <a:prstGeom prst="rect">
            <a:avLst/>
          </a:prstGeom>
          <a:noFill/>
          <a:ln/>
        </p:spPr>
        <p:txBody>
          <a:bodyPr wrap="none" lIns="0" tIns="0" rIns="0" bIns="0" rtlCol="0" anchor="t"/>
          <a:lstStyle/>
          <a:p>
            <a:pPr marL="0" indent="0" algn="l">
              <a:lnSpc>
                <a:spcPts val="2700"/>
              </a:lnSpc>
              <a:buNone/>
            </a:pPr>
            <a:r>
              <a:rPr lang="en-US" sz="2150" dirty="0">
                <a:solidFill>
                  <a:srgbClr val="1B1B27"/>
                </a:solidFill>
                <a:latin typeface="Raleway" pitchFamily="34" charset="0"/>
                <a:ea typeface="Raleway" pitchFamily="34" charset="-122"/>
                <a:cs typeface="Raleway" pitchFamily="34" charset="-120"/>
              </a:rPr>
              <a:t>Principiile Designului Universal în Învățare</a:t>
            </a:r>
            <a:endParaRPr lang="en-US" sz="2150" dirty="0"/>
          </a:p>
        </p:txBody>
      </p:sp>
      <p:sp>
        <p:nvSpPr>
          <p:cNvPr id="4" name="Text 1"/>
          <p:cNvSpPr/>
          <p:nvPr/>
        </p:nvSpPr>
        <p:spPr>
          <a:xfrm>
            <a:off x="686514" y="1590913"/>
            <a:ext cx="4928830" cy="278844"/>
          </a:xfrm>
          <a:prstGeom prst="rect">
            <a:avLst/>
          </a:prstGeom>
          <a:noFill/>
          <a:ln/>
        </p:spPr>
        <p:txBody>
          <a:bodyPr wrap="none" lIns="0" tIns="0" rIns="0" bIns="0" rtlCol="0" anchor="t"/>
          <a:lstStyle/>
          <a:p>
            <a:pPr marL="0" indent="0" algn="l">
              <a:lnSpc>
                <a:spcPts val="2150"/>
              </a:lnSpc>
              <a:buNone/>
            </a:pPr>
            <a:r>
              <a:rPr lang="en-US" sz="1750" dirty="0">
                <a:solidFill>
                  <a:srgbClr val="1B1B27"/>
                </a:solidFill>
                <a:latin typeface="Raleway" pitchFamily="34" charset="0"/>
                <a:ea typeface="Raleway" pitchFamily="34" charset="-122"/>
                <a:cs typeface="Raleway" pitchFamily="34" charset="-120"/>
              </a:rPr>
              <a:t>III. </a:t>
            </a:r>
            <a:r>
              <a:rPr lang="en-US" sz="1750" dirty="0">
                <a:solidFill>
                  <a:srgbClr val="1B1B27"/>
                </a:solidFill>
                <a:latin typeface="Raleway" pitchFamily="34" charset="0"/>
                <a:ea typeface="Raleway" pitchFamily="34" charset="-122"/>
                <a:cs typeface="Raleway" pitchFamily="34" charset="-120"/>
                <a:hlinkClick r:id="rId4"/>
              </a:rPr>
              <a:t>Sprijinirea învățării strategice – „Cum învățăm</a:t>
            </a:r>
            <a:r>
              <a:rPr lang="en-US" sz="1750" dirty="0">
                <a:solidFill>
                  <a:srgbClr val="1B1B27"/>
                </a:solidFill>
                <a:latin typeface="Raleway" pitchFamily="34" charset="0"/>
                <a:ea typeface="Raleway" pitchFamily="34" charset="-122"/>
                <a:cs typeface="Raleway" pitchFamily="34" charset="-120"/>
              </a:rPr>
              <a:t>"</a:t>
            </a:r>
            <a:endParaRPr lang="en-US" sz="1750" dirty="0"/>
          </a:p>
        </p:txBody>
      </p:sp>
      <p:sp>
        <p:nvSpPr>
          <p:cNvPr id="5" name="Text 2"/>
          <p:cNvSpPr/>
          <p:nvPr/>
        </p:nvSpPr>
        <p:spPr>
          <a:xfrm>
            <a:off x="701754" y="1912978"/>
            <a:ext cx="13257371" cy="492085"/>
          </a:xfrm>
          <a:prstGeom prst="rect">
            <a:avLst/>
          </a:prstGeom>
          <a:noFill/>
          <a:ln/>
        </p:spPr>
        <p:txBody>
          <a:bodyPr wrap="square" lIns="0" tIns="0" rIns="0" bIns="0" rtlCol="0" anchor="t"/>
          <a:lstStyle/>
          <a:p>
            <a:pPr marL="0" indent="0" algn="l">
              <a:lnSpc>
                <a:spcPts val="1400"/>
              </a:lnSpc>
              <a:buNone/>
            </a:pPr>
            <a:r>
              <a:rPr lang="en-US" sz="1200" dirty="0">
                <a:solidFill>
                  <a:srgbClr val="3C3939"/>
                </a:solidFill>
                <a:latin typeface="Roboto" pitchFamily="34" charset="0"/>
                <a:ea typeface="Roboto" pitchFamily="34" charset="-122"/>
                <a:cs typeface="Roboto" pitchFamily="34" charset="-120"/>
              </a:rPr>
              <a:t>Al treilea principiu fundamental al CDU se concentrează pe oferirea unor modalități diverse prin care elevii pot demonstra ceea ce au învățat și pot interacționa cu materialul educațional. Acest principiu recunoaște că elevii diferă în modul în care își pot exprima cunoștințele și abilitățile</a:t>
            </a:r>
            <a:r>
              <a:rPr lang="en-US" sz="850" dirty="0">
                <a:solidFill>
                  <a:srgbClr val="3C3939"/>
                </a:solidFill>
                <a:latin typeface="Roboto" pitchFamily="34" charset="0"/>
                <a:ea typeface="Roboto" pitchFamily="34" charset="-122"/>
                <a:cs typeface="Roboto" pitchFamily="34" charset="-120"/>
              </a:rPr>
              <a:t>.</a:t>
            </a:r>
            <a:endParaRPr lang="en-US" sz="850" dirty="0"/>
          </a:p>
        </p:txBody>
      </p:sp>
      <p:sp>
        <p:nvSpPr>
          <p:cNvPr id="6" name="Shape 3"/>
          <p:cNvSpPr/>
          <p:nvPr/>
        </p:nvSpPr>
        <p:spPr>
          <a:xfrm>
            <a:off x="607337" y="2566213"/>
            <a:ext cx="4177308" cy="111562"/>
          </a:xfrm>
          <a:prstGeom prst="roundRect">
            <a:avLst>
              <a:gd name="adj" fmla="val 42004"/>
            </a:avLst>
          </a:prstGeom>
          <a:solidFill>
            <a:srgbClr val="E1E1EA"/>
          </a:solidFill>
          <a:ln w="7620">
            <a:solidFill>
              <a:srgbClr val="C7C7D0"/>
            </a:solidFill>
            <a:prstDash val="solid"/>
          </a:ln>
        </p:spPr>
      </p:sp>
      <p:sp>
        <p:nvSpPr>
          <p:cNvPr id="7" name="Shape 4"/>
          <p:cNvSpPr/>
          <p:nvPr/>
        </p:nvSpPr>
        <p:spPr>
          <a:xfrm>
            <a:off x="615753" y="2649855"/>
            <a:ext cx="334685" cy="334685"/>
          </a:xfrm>
          <a:prstGeom prst="roundRect">
            <a:avLst>
              <a:gd name="adj" fmla="val 136606"/>
            </a:avLst>
          </a:prstGeom>
          <a:solidFill>
            <a:srgbClr val="E1E1EA"/>
          </a:solidFill>
          <a:ln w="7620">
            <a:solidFill>
              <a:srgbClr val="C7C7D0"/>
            </a:solidFill>
            <a:prstDash val="solid"/>
          </a:ln>
        </p:spPr>
      </p:sp>
      <p:pic>
        <p:nvPicPr>
          <p:cNvPr id="8" name="Image 1" descr="preencoded.png"/>
          <p:cNvPicPr>
            <a:picLocks noChangeAspect="1"/>
          </p:cNvPicPr>
          <p:nvPr/>
        </p:nvPicPr>
        <p:blipFill>
          <a:blip r:embed="rId5"/>
          <a:stretch>
            <a:fillRect/>
          </a:stretch>
        </p:blipFill>
        <p:spPr>
          <a:xfrm>
            <a:off x="742356" y="2724624"/>
            <a:ext cx="167283" cy="209193"/>
          </a:xfrm>
          <a:prstGeom prst="rect">
            <a:avLst/>
          </a:prstGeom>
        </p:spPr>
      </p:pic>
      <p:sp>
        <p:nvSpPr>
          <p:cNvPr id="9" name="Text 5"/>
          <p:cNvSpPr/>
          <p:nvPr/>
        </p:nvSpPr>
        <p:spPr>
          <a:xfrm>
            <a:off x="798076" y="3300412"/>
            <a:ext cx="1394579" cy="174188"/>
          </a:xfrm>
          <a:prstGeom prst="rect">
            <a:avLst/>
          </a:prstGeom>
          <a:noFill/>
          <a:ln/>
        </p:spPr>
        <p:txBody>
          <a:bodyPr wrap="none" lIns="0" tIns="0" rIns="0" bIns="0" rtlCol="0" anchor="t"/>
          <a:lstStyle/>
          <a:p>
            <a:pPr marL="0" indent="0" algn="l">
              <a:lnSpc>
                <a:spcPts val="1350"/>
              </a:lnSpc>
              <a:buNone/>
            </a:pPr>
            <a:r>
              <a:rPr lang="en-US" sz="1050" dirty="0">
                <a:solidFill>
                  <a:srgbClr val="3C3939"/>
                </a:solidFill>
                <a:latin typeface="Raleway" pitchFamily="34" charset="0"/>
                <a:ea typeface="Raleway" pitchFamily="34" charset="-122"/>
                <a:cs typeface="Raleway" pitchFamily="34" charset="-120"/>
              </a:rPr>
              <a:t>Acțiune fizică</a:t>
            </a:r>
            <a:endParaRPr lang="en-US" sz="1050" dirty="0"/>
          </a:p>
        </p:txBody>
      </p:sp>
      <p:sp>
        <p:nvSpPr>
          <p:cNvPr id="10" name="Text 6"/>
          <p:cNvSpPr/>
          <p:nvPr/>
        </p:nvSpPr>
        <p:spPr>
          <a:xfrm>
            <a:off x="798076" y="3541514"/>
            <a:ext cx="4121587" cy="356949"/>
          </a:xfrm>
          <a:prstGeom prst="rect">
            <a:avLst/>
          </a:prstGeom>
          <a:noFill/>
          <a:ln/>
        </p:spPr>
        <p:txBody>
          <a:bodyPr wrap="square" lIns="0" tIns="0" rIns="0" bIns="0" rtlCol="0" anchor="t"/>
          <a:lstStyle/>
          <a:p>
            <a:pPr marL="0" indent="0" algn="l">
              <a:lnSpc>
                <a:spcPts val="1400"/>
              </a:lnSpc>
              <a:buNone/>
            </a:pPr>
            <a:r>
              <a:rPr lang="en-US" sz="1100" dirty="0">
                <a:solidFill>
                  <a:srgbClr val="3C3939"/>
                </a:solidFill>
                <a:latin typeface="Roboto" pitchFamily="34" charset="0"/>
                <a:ea typeface="Roboto" pitchFamily="34" charset="-122"/>
                <a:cs typeface="Roboto" pitchFamily="34" charset="-120"/>
              </a:rPr>
              <a:t>Oferirea de opțiuni pentru interacțiunea fizică cu materialele și instrumentele de învățare</a:t>
            </a:r>
            <a:endParaRPr lang="en-US" sz="1100" dirty="0"/>
          </a:p>
        </p:txBody>
      </p:sp>
      <p:sp>
        <p:nvSpPr>
          <p:cNvPr id="11" name="Shape 7"/>
          <p:cNvSpPr/>
          <p:nvPr/>
        </p:nvSpPr>
        <p:spPr>
          <a:xfrm>
            <a:off x="5198626" y="2615505"/>
            <a:ext cx="4177308" cy="111562"/>
          </a:xfrm>
          <a:prstGeom prst="roundRect">
            <a:avLst>
              <a:gd name="adj" fmla="val 42004"/>
            </a:avLst>
          </a:prstGeom>
          <a:solidFill>
            <a:srgbClr val="E1E1EA"/>
          </a:solidFill>
          <a:ln w="7620">
            <a:solidFill>
              <a:srgbClr val="C7C7D0"/>
            </a:solidFill>
            <a:prstDash val="solid"/>
          </a:ln>
        </p:spPr>
      </p:sp>
      <p:sp>
        <p:nvSpPr>
          <p:cNvPr id="12" name="Shape 8"/>
          <p:cNvSpPr/>
          <p:nvPr/>
        </p:nvSpPr>
        <p:spPr>
          <a:xfrm>
            <a:off x="5142786" y="2686705"/>
            <a:ext cx="334685" cy="334685"/>
          </a:xfrm>
          <a:prstGeom prst="roundRect">
            <a:avLst>
              <a:gd name="adj" fmla="val 136606"/>
            </a:avLst>
          </a:prstGeom>
          <a:solidFill>
            <a:srgbClr val="E1E1EA"/>
          </a:solidFill>
          <a:ln w="7620">
            <a:solidFill>
              <a:srgbClr val="C7C7D0"/>
            </a:solidFill>
            <a:prstDash val="solid"/>
          </a:ln>
        </p:spPr>
      </p:sp>
      <p:pic>
        <p:nvPicPr>
          <p:cNvPr id="13" name="Image 2" descr="preencoded.png"/>
          <p:cNvPicPr>
            <a:picLocks noChangeAspect="1"/>
          </p:cNvPicPr>
          <p:nvPr/>
        </p:nvPicPr>
        <p:blipFill>
          <a:blip r:embed="rId6"/>
          <a:stretch>
            <a:fillRect/>
          </a:stretch>
        </p:blipFill>
        <p:spPr>
          <a:xfrm>
            <a:off x="5226487" y="2749451"/>
            <a:ext cx="167283" cy="209193"/>
          </a:xfrm>
          <a:prstGeom prst="rect">
            <a:avLst/>
          </a:prstGeom>
        </p:spPr>
      </p:pic>
      <p:sp>
        <p:nvSpPr>
          <p:cNvPr id="14" name="Text 9"/>
          <p:cNvSpPr/>
          <p:nvPr/>
        </p:nvSpPr>
        <p:spPr>
          <a:xfrm>
            <a:off x="5254347" y="3133011"/>
            <a:ext cx="1584603" cy="174188"/>
          </a:xfrm>
          <a:prstGeom prst="rect">
            <a:avLst/>
          </a:prstGeom>
          <a:noFill/>
          <a:ln/>
        </p:spPr>
        <p:txBody>
          <a:bodyPr wrap="none" lIns="0" tIns="0" rIns="0" bIns="0" rtlCol="0" anchor="t"/>
          <a:lstStyle/>
          <a:p>
            <a:pPr marL="0" indent="0" algn="l">
              <a:lnSpc>
                <a:spcPts val="1350"/>
              </a:lnSpc>
              <a:buNone/>
            </a:pPr>
            <a:r>
              <a:rPr lang="en-US" sz="1050" dirty="0">
                <a:solidFill>
                  <a:srgbClr val="3C3939"/>
                </a:solidFill>
                <a:latin typeface="Raleway" pitchFamily="34" charset="0"/>
                <a:ea typeface="Raleway" pitchFamily="34" charset="-122"/>
                <a:cs typeface="Raleway" pitchFamily="34" charset="-120"/>
              </a:rPr>
              <a:t>Exprimare și comunicare</a:t>
            </a:r>
            <a:endParaRPr lang="en-US" sz="1050" dirty="0"/>
          </a:p>
        </p:txBody>
      </p:sp>
      <p:sp>
        <p:nvSpPr>
          <p:cNvPr id="15" name="Text 10"/>
          <p:cNvSpPr/>
          <p:nvPr/>
        </p:nvSpPr>
        <p:spPr>
          <a:xfrm>
            <a:off x="5254347" y="3374112"/>
            <a:ext cx="4121587" cy="178475"/>
          </a:xfrm>
          <a:prstGeom prst="rect">
            <a:avLst/>
          </a:prstGeom>
          <a:noFill/>
          <a:ln/>
        </p:spPr>
        <p:txBody>
          <a:bodyPr wrap="none" lIns="0" tIns="0" rIns="0" bIns="0" rtlCol="0" anchor="t"/>
          <a:lstStyle/>
          <a:p>
            <a:pPr marL="0" indent="0" algn="l">
              <a:lnSpc>
                <a:spcPts val="1400"/>
              </a:lnSpc>
              <a:buNone/>
            </a:pPr>
            <a:r>
              <a:rPr lang="en-US" sz="1100" dirty="0">
                <a:solidFill>
                  <a:srgbClr val="3C3939"/>
                </a:solidFill>
                <a:latin typeface="Roboto" pitchFamily="34" charset="0"/>
                <a:ea typeface="Roboto" pitchFamily="34" charset="-122"/>
                <a:cs typeface="Roboto" pitchFamily="34" charset="-120"/>
              </a:rPr>
              <a:t>Multiple modalități prin care elevii pot articula ceea ce știu și pot face</a:t>
            </a:r>
            <a:endParaRPr lang="en-US" sz="1100" dirty="0"/>
          </a:p>
        </p:txBody>
      </p:sp>
      <p:sp>
        <p:nvSpPr>
          <p:cNvPr id="16" name="Shape 11"/>
          <p:cNvSpPr/>
          <p:nvPr/>
        </p:nvSpPr>
        <p:spPr>
          <a:xfrm>
            <a:off x="9814692" y="2665333"/>
            <a:ext cx="4177427" cy="111562"/>
          </a:xfrm>
          <a:prstGeom prst="roundRect">
            <a:avLst>
              <a:gd name="adj" fmla="val 42004"/>
            </a:avLst>
          </a:prstGeom>
          <a:solidFill>
            <a:srgbClr val="E1E1EA"/>
          </a:solidFill>
          <a:ln w="7620">
            <a:solidFill>
              <a:srgbClr val="C7C7D0"/>
            </a:solidFill>
            <a:prstDash val="solid"/>
          </a:ln>
        </p:spPr>
      </p:sp>
      <p:sp>
        <p:nvSpPr>
          <p:cNvPr id="17" name="Shape 12"/>
          <p:cNvSpPr/>
          <p:nvPr/>
        </p:nvSpPr>
        <p:spPr>
          <a:xfrm>
            <a:off x="9599057" y="2519422"/>
            <a:ext cx="334685" cy="334685"/>
          </a:xfrm>
          <a:prstGeom prst="roundRect">
            <a:avLst>
              <a:gd name="adj" fmla="val 136606"/>
            </a:avLst>
          </a:prstGeom>
          <a:solidFill>
            <a:srgbClr val="E1E1EA"/>
          </a:solidFill>
          <a:ln w="7620">
            <a:solidFill>
              <a:srgbClr val="C7C7D0"/>
            </a:solidFill>
            <a:prstDash val="solid"/>
          </a:ln>
        </p:spPr>
      </p:sp>
      <p:pic>
        <p:nvPicPr>
          <p:cNvPr id="18" name="Image 3" descr="preencoded.png"/>
          <p:cNvPicPr>
            <a:picLocks noChangeAspect="1"/>
          </p:cNvPicPr>
          <p:nvPr/>
        </p:nvPicPr>
        <p:blipFill>
          <a:blip r:embed="rId7"/>
          <a:stretch>
            <a:fillRect/>
          </a:stretch>
        </p:blipFill>
        <p:spPr>
          <a:xfrm>
            <a:off x="9682758" y="2582168"/>
            <a:ext cx="167283" cy="209193"/>
          </a:xfrm>
          <a:prstGeom prst="rect">
            <a:avLst/>
          </a:prstGeom>
        </p:spPr>
      </p:pic>
      <p:sp>
        <p:nvSpPr>
          <p:cNvPr id="19" name="Text 13"/>
          <p:cNvSpPr/>
          <p:nvPr/>
        </p:nvSpPr>
        <p:spPr>
          <a:xfrm>
            <a:off x="9710618" y="2965728"/>
            <a:ext cx="1394579" cy="174188"/>
          </a:xfrm>
          <a:prstGeom prst="rect">
            <a:avLst/>
          </a:prstGeom>
          <a:noFill/>
          <a:ln/>
        </p:spPr>
        <p:txBody>
          <a:bodyPr wrap="none" lIns="0" tIns="0" rIns="0" bIns="0" rtlCol="0" anchor="t"/>
          <a:lstStyle/>
          <a:p>
            <a:pPr marL="0" indent="0" algn="l">
              <a:lnSpc>
                <a:spcPts val="1350"/>
              </a:lnSpc>
              <a:buNone/>
            </a:pPr>
            <a:r>
              <a:rPr lang="en-US" sz="1050" dirty="0">
                <a:solidFill>
                  <a:srgbClr val="3C3939"/>
                </a:solidFill>
                <a:latin typeface="Raleway" pitchFamily="34" charset="0"/>
                <a:ea typeface="Raleway" pitchFamily="34" charset="-122"/>
                <a:cs typeface="Raleway" pitchFamily="34" charset="-120"/>
              </a:rPr>
              <a:t>Funcții executive</a:t>
            </a:r>
            <a:endParaRPr lang="en-US" sz="1050" dirty="0"/>
          </a:p>
        </p:txBody>
      </p:sp>
      <p:sp>
        <p:nvSpPr>
          <p:cNvPr id="20" name="Text 14"/>
          <p:cNvSpPr/>
          <p:nvPr/>
        </p:nvSpPr>
        <p:spPr>
          <a:xfrm>
            <a:off x="9766399" y="3184030"/>
            <a:ext cx="4121706" cy="178475"/>
          </a:xfrm>
          <a:prstGeom prst="rect">
            <a:avLst/>
          </a:prstGeom>
          <a:noFill/>
          <a:ln/>
        </p:spPr>
        <p:txBody>
          <a:bodyPr wrap="none" lIns="0" tIns="0" rIns="0" bIns="0" rtlCol="0" anchor="t"/>
          <a:lstStyle/>
          <a:p>
            <a:pPr marL="0" indent="0" algn="l">
              <a:lnSpc>
                <a:spcPts val="1400"/>
              </a:lnSpc>
              <a:buNone/>
            </a:pPr>
            <a:r>
              <a:rPr lang="en-US" sz="1100" dirty="0">
                <a:solidFill>
                  <a:srgbClr val="3C3939"/>
                </a:solidFill>
                <a:latin typeface="Roboto" pitchFamily="34" charset="0"/>
                <a:ea typeface="Roboto" pitchFamily="34" charset="-122"/>
                <a:cs typeface="Roboto" pitchFamily="34" charset="-120"/>
              </a:rPr>
              <a:t>Sprijin pentru planificare, organizare, monitorizare și ajustare strategică</a:t>
            </a:r>
            <a:endParaRPr lang="en-US" sz="1100" dirty="0"/>
          </a:p>
        </p:txBody>
      </p:sp>
      <p:sp>
        <p:nvSpPr>
          <p:cNvPr id="21" name="Text 15"/>
          <p:cNvSpPr/>
          <p:nvPr/>
        </p:nvSpPr>
        <p:spPr>
          <a:xfrm>
            <a:off x="686514" y="4177308"/>
            <a:ext cx="3348276" cy="209193"/>
          </a:xfrm>
          <a:prstGeom prst="rect">
            <a:avLst/>
          </a:prstGeom>
          <a:noFill/>
          <a:ln/>
        </p:spPr>
        <p:txBody>
          <a:bodyPr wrap="none" lIns="0" tIns="0" rIns="0" bIns="0" rtlCol="0" anchor="t"/>
          <a:lstStyle/>
          <a:p>
            <a:pPr marL="0" indent="0" algn="l">
              <a:lnSpc>
                <a:spcPts val="1600"/>
              </a:lnSpc>
              <a:buNone/>
            </a:pPr>
            <a:r>
              <a:rPr lang="en-US" sz="1300" dirty="0">
                <a:solidFill>
                  <a:srgbClr val="1B1B27"/>
                </a:solidFill>
                <a:latin typeface="Raleway" pitchFamily="34" charset="0"/>
                <a:ea typeface="Raleway" pitchFamily="34" charset="-122"/>
                <a:cs typeface="Raleway" pitchFamily="34" charset="-120"/>
              </a:rPr>
              <a:t>Dincolo de formele tradiționale de evaluare</a:t>
            </a:r>
            <a:endParaRPr lang="en-US" sz="1300" dirty="0"/>
          </a:p>
        </p:txBody>
      </p:sp>
      <p:sp>
        <p:nvSpPr>
          <p:cNvPr id="22" name="Text 16"/>
          <p:cNvSpPr/>
          <p:nvPr/>
        </p:nvSpPr>
        <p:spPr>
          <a:xfrm>
            <a:off x="686514" y="4553783"/>
            <a:ext cx="13257371" cy="178475"/>
          </a:xfrm>
          <a:prstGeom prst="rect">
            <a:avLst/>
          </a:prstGeom>
          <a:noFill/>
          <a:ln/>
        </p:spPr>
        <p:txBody>
          <a:bodyPr wrap="non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Pe lângă formele tradiționale (teste scrise, răspunsuri orale), CDU recomandă oferirea de alternative care valorifică punctele forte ale fiecărui elev.</a:t>
            </a:r>
            <a:endParaRPr lang="en-US" sz="850" dirty="0"/>
          </a:p>
        </p:txBody>
      </p:sp>
      <p:pic>
        <p:nvPicPr>
          <p:cNvPr id="23" name="Image 4" descr="preencoded.png"/>
          <p:cNvPicPr>
            <a:picLocks noChangeAspect="1"/>
          </p:cNvPicPr>
          <p:nvPr/>
        </p:nvPicPr>
        <p:blipFill>
          <a:blip r:embed="rId8"/>
          <a:stretch>
            <a:fillRect/>
          </a:stretch>
        </p:blipFill>
        <p:spPr>
          <a:xfrm>
            <a:off x="686514" y="4857750"/>
            <a:ext cx="1172766" cy="724733"/>
          </a:xfrm>
          <a:prstGeom prst="rect">
            <a:avLst/>
          </a:prstGeom>
        </p:spPr>
      </p:pic>
      <p:sp>
        <p:nvSpPr>
          <p:cNvPr id="24" name="Text 17"/>
          <p:cNvSpPr/>
          <p:nvPr/>
        </p:nvSpPr>
        <p:spPr>
          <a:xfrm>
            <a:off x="1998702" y="4857750"/>
            <a:ext cx="1394579" cy="174188"/>
          </a:xfrm>
          <a:prstGeom prst="rect">
            <a:avLst/>
          </a:prstGeom>
          <a:noFill/>
          <a:ln/>
        </p:spPr>
        <p:txBody>
          <a:bodyPr wrap="none" lIns="0" tIns="0" rIns="0" bIns="0" rtlCol="0" anchor="t"/>
          <a:lstStyle/>
          <a:p>
            <a:pPr marL="0" indent="0" algn="l">
              <a:lnSpc>
                <a:spcPts val="1350"/>
              </a:lnSpc>
              <a:buNone/>
            </a:pPr>
            <a:r>
              <a:rPr lang="en-US" sz="1050" dirty="0">
                <a:solidFill>
                  <a:srgbClr val="3C3939"/>
                </a:solidFill>
                <a:latin typeface="Raleway" pitchFamily="34" charset="0"/>
                <a:ea typeface="Raleway" pitchFamily="34" charset="-122"/>
                <a:cs typeface="Raleway" pitchFamily="34" charset="-120"/>
              </a:rPr>
              <a:t>Exprimare scrisă</a:t>
            </a:r>
            <a:endParaRPr lang="en-US" sz="1050" dirty="0"/>
          </a:p>
        </p:txBody>
      </p:sp>
      <p:sp>
        <p:nvSpPr>
          <p:cNvPr id="25" name="Text 18"/>
          <p:cNvSpPr/>
          <p:nvPr/>
        </p:nvSpPr>
        <p:spPr>
          <a:xfrm>
            <a:off x="1998702" y="5098852"/>
            <a:ext cx="1897499" cy="356949"/>
          </a:xfrm>
          <a:prstGeom prst="rect">
            <a:avLst/>
          </a:prstGeom>
          <a:noFill/>
          <a:ln/>
        </p:spPr>
        <p:txBody>
          <a:bodyPr wrap="squar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Eseuri, rapoarte, jurnale reflexive - cu sau fără tehnologie asistivă</a:t>
            </a:r>
            <a:endParaRPr lang="en-US" sz="850" dirty="0"/>
          </a:p>
        </p:txBody>
      </p:sp>
      <p:pic>
        <p:nvPicPr>
          <p:cNvPr id="26" name="Image 5" descr="preencoded.png"/>
          <p:cNvPicPr>
            <a:picLocks noChangeAspect="1"/>
          </p:cNvPicPr>
          <p:nvPr/>
        </p:nvPicPr>
        <p:blipFill>
          <a:blip r:embed="rId9"/>
          <a:stretch>
            <a:fillRect/>
          </a:stretch>
        </p:blipFill>
        <p:spPr>
          <a:xfrm>
            <a:off x="4035623" y="4857750"/>
            <a:ext cx="1172766" cy="724733"/>
          </a:xfrm>
          <a:prstGeom prst="rect">
            <a:avLst/>
          </a:prstGeom>
        </p:spPr>
      </p:pic>
      <p:sp>
        <p:nvSpPr>
          <p:cNvPr id="27" name="Text 19"/>
          <p:cNvSpPr/>
          <p:nvPr/>
        </p:nvSpPr>
        <p:spPr>
          <a:xfrm>
            <a:off x="5347811" y="4857750"/>
            <a:ext cx="1394579" cy="174188"/>
          </a:xfrm>
          <a:prstGeom prst="rect">
            <a:avLst/>
          </a:prstGeom>
          <a:noFill/>
          <a:ln/>
        </p:spPr>
        <p:txBody>
          <a:bodyPr wrap="none" lIns="0" tIns="0" rIns="0" bIns="0" rtlCol="0" anchor="t"/>
          <a:lstStyle/>
          <a:p>
            <a:pPr marL="0" indent="0" algn="l">
              <a:lnSpc>
                <a:spcPts val="1350"/>
              </a:lnSpc>
              <a:buNone/>
            </a:pPr>
            <a:r>
              <a:rPr lang="en-US" sz="1050" dirty="0">
                <a:solidFill>
                  <a:srgbClr val="3C3939"/>
                </a:solidFill>
                <a:latin typeface="Raleway" pitchFamily="34" charset="0"/>
                <a:ea typeface="Raleway" pitchFamily="34" charset="-122"/>
                <a:cs typeface="Raleway" pitchFamily="34" charset="-120"/>
              </a:rPr>
              <a:t>Prezentări orale</a:t>
            </a:r>
            <a:endParaRPr lang="en-US" sz="1050" dirty="0"/>
          </a:p>
        </p:txBody>
      </p:sp>
      <p:sp>
        <p:nvSpPr>
          <p:cNvPr id="28" name="Text 20"/>
          <p:cNvSpPr/>
          <p:nvPr/>
        </p:nvSpPr>
        <p:spPr>
          <a:xfrm>
            <a:off x="5347811" y="5098852"/>
            <a:ext cx="1897618" cy="356949"/>
          </a:xfrm>
          <a:prstGeom prst="rect">
            <a:avLst/>
          </a:prstGeom>
          <a:noFill/>
          <a:ln/>
        </p:spPr>
        <p:txBody>
          <a:bodyPr wrap="squar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Discursuri, dezbateri, explicații verbale ale conceptelor învățate</a:t>
            </a:r>
            <a:endParaRPr lang="en-US" sz="850" dirty="0"/>
          </a:p>
        </p:txBody>
      </p:sp>
      <p:pic>
        <p:nvPicPr>
          <p:cNvPr id="29" name="Image 6" descr="preencoded.png"/>
          <p:cNvPicPr>
            <a:picLocks noChangeAspect="1"/>
          </p:cNvPicPr>
          <p:nvPr/>
        </p:nvPicPr>
        <p:blipFill>
          <a:blip r:embed="rId10"/>
          <a:stretch>
            <a:fillRect/>
          </a:stretch>
        </p:blipFill>
        <p:spPr>
          <a:xfrm>
            <a:off x="7384852" y="4857750"/>
            <a:ext cx="1172766" cy="724733"/>
          </a:xfrm>
          <a:prstGeom prst="rect">
            <a:avLst/>
          </a:prstGeom>
        </p:spPr>
      </p:pic>
      <p:sp>
        <p:nvSpPr>
          <p:cNvPr id="30" name="Text 21"/>
          <p:cNvSpPr/>
          <p:nvPr/>
        </p:nvSpPr>
        <p:spPr>
          <a:xfrm>
            <a:off x="8697039" y="4857750"/>
            <a:ext cx="1394579" cy="174188"/>
          </a:xfrm>
          <a:prstGeom prst="rect">
            <a:avLst/>
          </a:prstGeom>
          <a:noFill/>
          <a:ln/>
        </p:spPr>
        <p:txBody>
          <a:bodyPr wrap="none" lIns="0" tIns="0" rIns="0" bIns="0" rtlCol="0" anchor="t"/>
          <a:lstStyle/>
          <a:p>
            <a:pPr marL="0" indent="0" algn="l">
              <a:lnSpc>
                <a:spcPts val="1350"/>
              </a:lnSpc>
              <a:buNone/>
            </a:pPr>
            <a:r>
              <a:rPr lang="en-US" sz="1050" dirty="0">
                <a:solidFill>
                  <a:srgbClr val="3C3939"/>
                </a:solidFill>
                <a:latin typeface="Raleway" pitchFamily="34" charset="0"/>
                <a:ea typeface="Raleway" pitchFamily="34" charset="-122"/>
                <a:cs typeface="Raleway" pitchFamily="34" charset="-120"/>
              </a:rPr>
              <a:t>Proiecte artistice</a:t>
            </a:r>
            <a:endParaRPr lang="en-US" sz="1050" dirty="0"/>
          </a:p>
        </p:txBody>
      </p:sp>
      <p:sp>
        <p:nvSpPr>
          <p:cNvPr id="31" name="Text 22"/>
          <p:cNvSpPr/>
          <p:nvPr/>
        </p:nvSpPr>
        <p:spPr>
          <a:xfrm>
            <a:off x="8697039" y="5098852"/>
            <a:ext cx="1897618" cy="356949"/>
          </a:xfrm>
          <a:prstGeom prst="rect">
            <a:avLst/>
          </a:prstGeom>
          <a:noFill/>
          <a:ln/>
        </p:spPr>
        <p:txBody>
          <a:bodyPr wrap="squar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Desene, picturi, colaje, instalații care demonstrează înțelegerea</a:t>
            </a:r>
            <a:endParaRPr lang="en-US" sz="850" dirty="0"/>
          </a:p>
        </p:txBody>
      </p:sp>
      <p:pic>
        <p:nvPicPr>
          <p:cNvPr id="32" name="Image 7" descr="preencoded.png"/>
          <p:cNvPicPr>
            <a:picLocks noChangeAspect="1"/>
          </p:cNvPicPr>
          <p:nvPr/>
        </p:nvPicPr>
        <p:blipFill>
          <a:blip r:embed="rId11"/>
          <a:stretch>
            <a:fillRect/>
          </a:stretch>
        </p:blipFill>
        <p:spPr>
          <a:xfrm>
            <a:off x="10734080" y="4857750"/>
            <a:ext cx="1172766" cy="724733"/>
          </a:xfrm>
          <a:prstGeom prst="rect">
            <a:avLst/>
          </a:prstGeom>
        </p:spPr>
      </p:pic>
      <p:sp>
        <p:nvSpPr>
          <p:cNvPr id="33" name="Text 23"/>
          <p:cNvSpPr/>
          <p:nvPr/>
        </p:nvSpPr>
        <p:spPr>
          <a:xfrm>
            <a:off x="12046268" y="4857750"/>
            <a:ext cx="1394579" cy="174188"/>
          </a:xfrm>
          <a:prstGeom prst="rect">
            <a:avLst/>
          </a:prstGeom>
          <a:noFill/>
          <a:ln/>
        </p:spPr>
        <p:txBody>
          <a:bodyPr wrap="none" lIns="0" tIns="0" rIns="0" bIns="0" rtlCol="0" anchor="t"/>
          <a:lstStyle/>
          <a:p>
            <a:pPr marL="0" indent="0" algn="l">
              <a:lnSpc>
                <a:spcPts val="1350"/>
              </a:lnSpc>
              <a:buNone/>
            </a:pPr>
            <a:r>
              <a:rPr lang="en-US" sz="1050" dirty="0">
                <a:solidFill>
                  <a:srgbClr val="3C3939"/>
                </a:solidFill>
                <a:latin typeface="Raleway" pitchFamily="34" charset="0"/>
                <a:ea typeface="Raleway" pitchFamily="34" charset="-122"/>
                <a:cs typeface="Raleway" pitchFamily="34" charset="-120"/>
              </a:rPr>
              <a:t>Demonstrații practice</a:t>
            </a:r>
            <a:endParaRPr lang="en-US" sz="1050" dirty="0"/>
          </a:p>
        </p:txBody>
      </p:sp>
      <p:sp>
        <p:nvSpPr>
          <p:cNvPr id="34" name="Text 24"/>
          <p:cNvSpPr/>
          <p:nvPr/>
        </p:nvSpPr>
        <p:spPr>
          <a:xfrm>
            <a:off x="12046268" y="5098852"/>
            <a:ext cx="1897618" cy="356949"/>
          </a:xfrm>
          <a:prstGeom prst="rect">
            <a:avLst/>
          </a:prstGeom>
          <a:noFill/>
          <a:ln/>
        </p:spPr>
        <p:txBody>
          <a:bodyPr wrap="squar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Experimente, construcții, modele fizice care ilustrează conceptele</a:t>
            </a:r>
            <a:endParaRPr lang="en-US" sz="850" dirty="0"/>
          </a:p>
        </p:txBody>
      </p:sp>
      <p:pic>
        <p:nvPicPr>
          <p:cNvPr id="35" name="Image 8" descr="preencoded.png"/>
          <p:cNvPicPr>
            <a:picLocks noChangeAspect="1"/>
          </p:cNvPicPr>
          <p:nvPr/>
        </p:nvPicPr>
        <p:blipFill>
          <a:blip r:embed="rId12"/>
          <a:stretch>
            <a:fillRect/>
          </a:stretch>
        </p:blipFill>
        <p:spPr>
          <a:xfrm>
            <a:off x="686514" y="5805607"/>
            <a:ext cx="1172766" cy="724733"/>
          </a:xfrm>
          <a:prstGeom prst="rect">
            <a:avLst/>
          </a:prstGeom>
        </p:spPr>
      </p:pic>
      <p:sp>
        <p:nvSpPr>
          <p:cNvPr id="36" name="Text 25"/>
          <p:cNvSpPr/>
          <p:nvPr/>
        </p:nvSpPr>
        <p:spPr>
          <a:xfrm>
            <a:off x="1998702" y="5805607"/>
            <a:ext cx="1394579" cy="174188"/>
          </a:xfrm>
          <a:prstGeom prst="rect">
            <a:avLst/>
          </a:prstGeom>
          <a:noFill/>
          <a:ln/>
        </p:spPr>
        <p:txBody>
          <a:bodyPr wrap="none" lIns="0" tIns="0" rIns="0" bIns="0" rtlCol="0" anchor="t"/>
          <a:lstStyle/>
          <a:p>
            <a:pPr marL="0" indent="0" algn="l">
              <a:lnSpc>
                <a:spcPts val="1350"/>
              </a:lnSpc>
              <a:buNone/>
            </a:pPr>
            <a:r>
              <a:rPr lang="en-US" sz="1050" dirty="0">
                <a:solidFill>
                  <a:srgbClr val="3C3939"/>
                </a:solidFill>
                <a:latin typeface="Raleway" pitchFamily="34" charset="0"/>
                <a:ea typeface="Raleway" pitchFamily="34" charset="-122"/>
                <a:cs typeface="Raleway" pitchFamily="34" charset="-120"/>
              </a:rPr>
              <a:t>Creații multimedia</a:t>
            </a:r>
            <a:endParaRPr lang="en-US" sz="1050" dirty="0"/>
          </a:p>
        </p:txBody>
      </p:sp>
      <p:sp>
        <p:nvSpPr>
          <p:cNvPr id="37" name="Text 26"/>
          <p:cNvSpPr/>
          <p:nvPr/>
        </p:nvSpPr>
        <p:spPr>
          <a:xfrm>
            <a:off x="1998702" y="6046708"/>
            <a:ext cx="1897499" cy="356949"/>
          </a:xfrm>
          <a:prstGeom prst="rect">
            <a:avLst/>
          </a:prstGeom>
          <a:noFill/>
          <a:ln/>
        </p:spPr>
        <p:txBody>
          <a:bodyPr wrap="squar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Videoclipuri, prezentări digitale, podcasturi, aplicații interactive</a:t>
            </a:r>
            <a:endParaRPr lang="en-US" sz="850" dirty="0"/>
          </a:p>
        </p:txBody>
      </p:sp>
      <p:pic>
        <p:nvPicPr>
          <p:cNvPr id="38" name="Image 9" descr="preencoded.png"/>
          <p:cNvPicPr>
            <a:picLocks noChangeAspect="1"/>
          </p:cNvPicPr>
          <p:nvPr/>
        </p:nvPicPr>
        <p:blipFill>
          <a:blip r:embed="rId13"/>
          <a:stretch>
            <a:fillRect/>
          </a:stretch>
        </p:blipFill>
        <p:spPr>
          <a:xfrm>
            <a:off x="4035623" y="5805607"/>
            <a:ext cx="1172766" cy="724733"/>
          </a:xfrm>
          <a:prstGeom prst="rect">
            <a:avLst/>
          </a:prstGeom>
        </p:spPr>
      </p:pic>
      <p:sp>
        <p:nvSpPr>
          <p:cNvPr id="39" name="Text 27"/>
          <p:cNvSpPr/>
          <p:nvPr/>
        </p:nvSpPr>
        <p:spPr>
          <a:xfrm>
            <a:off x="5347811" y="5805607"/>
            <a:ext cx="1394579" cy="174188"/>
          </a:xfrm>
          <a:prstGeom prst="rect">
            <a:avLst/>
          </a:prstGeom>
          <a:noFill/>
          <a:ln/>
        </p:spPr>
        <p:txBody>
          <a:bodyPr wrap="none" lIns="0" tIns="0" rIns="0" bIns="0" rtlCol="0" anchor="t"/>
          <a:lstStyle/>
          <a:p>
            <a:pPr marL="0" indent="0" algn="l">
              <a:lnSpc>
                <a:spcPts val="1350"/>
              </a:lnSpc>
              <a:buNone/>
            </a:pPr>
            <a:r>
              <a:rPr lang="en-US" sz="1050" dirty="0">
                <a:solidFill>
                  <a:srgbClr val="3C3939"/>
                </a:solidFill>
                <a:latin typeface="Raleway" pitchFamily="34" charset="0"/>
                <a:ea typeface="Raleway" pitchFamily="34" charset="-122"/>
                <a:cs typeface="Raleway" pitchFamily="34" charset="-120"/>
              </a:rPr>
              <a:t>Performance</a:t>
            </a:r>
            <a:endParaRPr lang="en-US" sz="1050" dirty="0"/>
          </a:p>
        </p:txBody>
      </p:sp>
      <p:sp>
        <p:nvSpPr>
          <p:cNvPr id="40" name="Text 28"/>
          <p:cNvSpPr/>
          <p:nvPr/>
        </p:nvSpPr>
        <p:spPr>
          <a:xfrm>
            <a:off x="5347811" y="6046708"/>
            <a:ext cx="1897618" cy="356949"/>
          </a:xfrm>
          <a:prstGeom prst="rect">
            <a:avLst/>
          </a:prstGeom>
          <a:noFill/>
          <a:ln/>
        </p:spPr>
        <p:txBody>
          <a:bodyPr wrap="squar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Dramatizări, demonstrații practice, simulări ale situațiilor reale</a:t>
            </a:r>
            <a:endParaRPr lang="en-US" sz="850" dirty="0"/>
          </a:p>
        </p:txBody>
      </p:sp>
      <p:sp>
        <p:nvSpPr>
          <p:cNvPr id="41" name="Text 29"/>
          <p:cNvSpPr/>
          <p:nvPr/>
        </p:nvSpPr>
        <p:spPr>
          <a:xfrm>
            <a:off x="853797" y="6781324"/>
            <a:ext cx="13090088" cy="540010"/>
          </a:xfrm>
          <a:prstGeom prst="rect">
            <a:avLst/>
          </a:prstGeom>
          <a:noFill/>
          <a:ln/>
        </p:spPr>
        <p:txBody>
          <a:bodyPr wrap="none" lIns="0" tIns="0" rIns="0" bIns="0" rtlCol="0" anchor="t"/>
          <a:lstStyle/>
          <a:p>
            <a:pPr marL="0" indent="0" algn="l">
              <a:lnSpc>
                <a:spcPts val="1400"/>
              </a:lnSpc>
              <a:buNone/>
            </a:pPr>
            <a:r>
              <a:rPr lang="en-US" sz="1200" dirty="0">
                <a:solidFill>
                  <a:srgbClr val="3C3939"/>
                </a:solidFill>
                <a:latin typeface="Roboto" pitchFamily="34" charset="0"/>
                <a:ea typeface="Roboto" pitchFamily="34" charset="-122"/>
                <a:cs typeface="Roboto" pitchFamily="34" charset="-120"/>
              </a:rPr>
              <a:t>Prin oferirea acestor opțiuni diverse, </a:t>
            </a:r>
            <a:r>
              <a:rPr lang="en-US" sz="1200" b="1" dirty="0">
                <a:solidFill>
                  <a:srgbClr val="3C3939"/>
                </a:solidFill>
                <a:latin typeface="Roboto" pitchFamily="34" charset="0"/>
                <a:ea typeface="Roboto" pitchFamily="34" charset="-122"/>
                <a:cs typeface="Roboto" pitchFamily="34" charset="-120"/>
              </a:rPr>
              <a:t>fiecare elev poate demonstra ceea ce știe într-un mod accesibil și autentic</a:t>
            </a:r>
            <a:r>
              <a:rPr lang="en-US" sz="1200" dirty="0">
                <a:solidFill>
                  <a:srgbClr val="3C3939"/>
                </a:solidFill>
                <a:latin typeface="Roboto" pitchFamily="34" charset="0"/>
                <a:ea typeface="Roboto" pitchFamily="34" charset="-122"/>
                <a:cs typeface="Roboto" pitchFamily="34" charset="-120"/>
              </a:rPr>
              <a:t>, fără ca barierele de exprimare să mascheze adevărata lor înțelegere a conținutului.</a:t>
            </a:r>
            <a:endParaRPr lang="en-US" sz="1200" dirty="0"/>
          </a:p>
        </p:txBody>
      </p:sp>
      <p:sp>
        <p:nvSpPr>
          <p:cNvPr id="42" name="Shape 30"/>
          <p:cNvSpPr/>
          <p:nvPr/>
        </p:nvSpPr>
        <p:spPr>
          <a:xfrm>
            <a:off x="686514" y="6655832"/>
            <a:ext cx="15240" cy="429458"/>
          </a:xfrm>
          <a:prstGeom prst="rect">
            <a:avLst/>
          </a:prstGeom>
          <a:solidFill>
            <a:srgbClr val="1B1B27"/>
          </a:solidFill>
          <a:ln/>
        </p:spPr>
      </p:sp>
      <p:pic>
        <p:nvPicPr>
          <p:cNvPr id="43" name="Image 10" descr="preencoded.png"/>
          <p:cNvPicPr>
            <a:picLocks noChangeAspect="1"/>
          </p:cNvPicPr>
          <p:nvPr/>
        </p:nvPicPr>
        <p:blipFill>
          <a:blip r:embed="rId14"/>
          <a:stretch>
            <a:fillRect/>
          </a:stretch>
        </p:blipFill>
        <p:spPr>
          <a:xfrm>
            <a:off x="3752444" y="7448017"/>
            <a:ext cx="5341501" cy="6115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137925" y="135374"/>
            <a:ext cx="3688318" cy="381714"/>
          </a:xfrm>
          <a:prstGeom prst="rect">
            <a:avLst/>
          </a:prstGeom>
        </p:spPr>
      </p:pic>
      <p:pic>
        <p:nvPicPr>
          <p:cNvPr id="5" name="Image 1" descr="preencoded.png"/>
          <p:cNvPicPr>
            <a:picLocks noChangeAspect="1"/>
          </p:cNvPicPr>
          <p:nvPr/>
        </p:nvPicPr>
        <p:blipFill>
          <a:blip r:embed="rId4"/>
          <a:stretch>
            <a:fillRect/>
          </a:stretch>
        </p:blipFill>
        <p:spPr>
          <a:xfrm>
            <a:off x="3580244" y="746701"/>
            <a:ext cx="6803679" cy="3087172"/>
          </a:xfrm>
          <a:prstGeom prst="rect">
            <a:avLst/>
          </a:prstGeom>
        </p:spPr>
      </p:pic>
      <p:sp>
        <p:nvSpPr>
          <p:cNvPr id="7" name="Text 3"/>
          <p:cNvSpPr/>
          <p:nvPr/>
        </p:nvSpPr>
        <p:spPr>
          <a:xfrm>
            <a:off x="364034" y="4107952"/>
            <a:ext cx="13692187" cy="777717"/>
          </a:xfrm>
          <a:prstGeom prst="rect">
            <a:avLst/>
          </a:prstGeom>
          <a:noFill/>
          <a:ln/>
        </p:spPr>
        <p:txBody>
          <a:bodyPr wrap="none" lIns="0" tIns="0" rIns="0" bIns="0" rtlCol="0" anchor="t"/>
          <a:lstStyle/>
          <a:p>
            <a:pPr marL="0" indent="0" algn="ctr">
              <a:lnSpc>
                <a:spcPts val="950"/>
              </a:lnSpc>
              <a:buNone/>
            </a:pPr>
            <a:r>
              <a:rPr lang="en-US" dirty="0">
                <a:solidFill>
                  <a:srgbClr val="3C3939"/>
                </a:solidFill>
                <a:latin typeface="Roboto" pitchFamily="34" charset="0"/>
                <a:ea typeface="Roboto" pitchFamily="34" charset="-122"/>
                <a:cs typeface="Roboto" pitchFamily="34" charset="-120"/>
              </a:rPr>
              <a:t>Este esențial să înțelegem că aceste trei principii nu funcționează izolat - ele se susțin și se amplifică reciproc:</a:t>
            </a:r>
            <a:endParaRPr lang="en-US" dirty="0"/>
          </a:p>
        </p:txBody>
      </p:sp>
      <p:pic>
        <p:nvPicPr>
          <p:cNvPr id="12" name="Image 3" descr="preencoded.png"/>
          <p:cNvPicPr>
            <a:picLocks noChangeAspect="1"/>
          </p:cNvPicPr>
          <p:nvPr/>
        </p:nvPicPr>
        <p:blipFill>
          <a:blip r:embed="rId5"/>
          <a:stretch>
            <a:fillRect/>
          </a:stretch>
        </p:blipFill>
        <p:spPr>
          <a:xfrm>
            <a:off x="6073021" y="5518666"/>
            <a:ext cx="85725" cy="107156"/>
          </a:xfrm>
          <a:prstGeom prst="rect">
            <a:avLst/>
          </a:prstGeom>
        </p:spPr>
      </p:pic>
      <p:pic>
        <p:nvPicPr>
          <p:cNvPr id="17" name="Image 5" descr="preencoded.png"/>
          <p:cNvPicPr>
            <a:picLocks noChangeAspect="1"/>
          </p:cNvPicPr>
          <p:nvPr/>
        </p:nvPicPr>
        <p:blipFill>
          <a:blip r:embed="rId6"/>
          <a:stretch>
            <a:fillRect/>
          </a:stretch>
        </p:blipFill>
        <p:spPr>
          <a:xfrm>
            <a:off x="7871936" y="4479965"/>
            <a:ext cx="85725" cy="107156"/>
          </a:xfrm>
          <a:prstGeom prst="rect">
            <a:avLst/>
          </a:prstGeom>
        </p:spPr>
      </p:pic>
      <p:sp>
        <p:nvSpPr>
          <p:cNvPr id="21" name="Shape 12"/>
          <p:cNvSpPr/>
          <p:nvPr/>
        </p:nvSpPr>
        <p:spPr>
          <a:xfrm>
            <a:off x="7819549" y="6515576"/>
            <a:ext cx="190500" cy="190500"/>
          </a:xfrm>
          <a:prstGeom prst="roundRect">
            <a:avLst>
              <a:gd name="adj" fmla="val 4795200"/>
            </a:avLst>
          </a:prstGeom>
          <a:solidFill>
            <a:srgbClr val="E1E1EA"/>
          </a:solidFill>
          <a:ln w="7620">
            <a:solidFill>
              <a:srgbClr val="C7C7D0"/>
            </a:solidFill>
            <a:prstDash val="solid"/>
          </a:ln>
        </p:spPr>
      </p:sp>
      <p:sp>
        <p:nvSpPr>
          <p:cNvPr id="24" name="Text 14"/>
          <p:cNvSpPr/>
          <p:nvPr/>
        </p:nvSpPr>
        <p:spPr>
          <a:xfrm>
            <a:off x="469106" y="4427703"/>
            <a:ext cx="6753106" cy="712016"/>
          </a:xfrm>
          <a:prstGeom prst="rect">
            <a:avLst/>
          </a:prstGeom>
          <a:noFill/>
          <a:ln/>
        </p:spPr>
        <p:txBody>
          <a:bodyPr wrap="none" lIns="0" tIns="0" rIns="0" bIns="0" rtlCol="0" anchor="t"/>
          <a:lstStyle/>
          <a:p>
            <a:pPr marL="0" indent="0" algn="l">
              <a:lnSpc>
                <a:spcPts val="950"/>
              </a:lnSpc>
              <a:buNone/>
            </a:pPr>
            <a:r>
              <a:rPr lang="en-US" sz="1600" dirty="0">
                <a:solidFill>
                  <a:srgbClr val="3C3939"/>
                </a:solidFill>
                <a:latin typeface="Roboto" pitchFamily="34" charset="0"/>
                <a:ea typeface="Roboto" pitchFamily="34" charset="-122"/>
                <a:cs typeface="Roboto" pitchFamily="34" charset="-120"/>
              </a:rPr>
              <a:t>Când aplicăm toate cele trei principii simultan</a:t>
            </a:r>
            <a:r>
              <a:rPr lang="en-US" sz="1400" dirty="0">
                <a:solidFill>
                  <a:srgbClr val="3C3939"/>
                </a:solidFill>
                <a:latin typeface="Roboto" pitchFamily="34" charset="0"/>
                <a:ea typeface="Roboto" pitchFamily="34" charset="-122"/>
                <a:cs typeface="Roboto" pitchFamily="34" charset="-120"/>
              </a:rPr>
              <a:t>:</a:t>
            </a:r>
            <a:endParaRPr lang="en-US" sz="1400" dirty="0"/>
          </a:p>
        </p:txBody>
      </p:sp>
      <p:sp>
        <p:nvSpPr>
          <p:cNvPr id="25" name="Text 15"/>
          <p:cNvSpPr/>
          <p:nvPr/>
        </p:nvSpPr>
        <p:spPr>
          <a:xfrm>
            <a:off x="469106" y="4837277"/>
            <a:ext cx="6981625" cy="423915"/>
          </a:xfrm>
          <a:prstGeom prst="rect">
            <a:avLst/>
          </a:prstGeom>
          <a:noFill/>
          <a:ln/>
        </p:spPr>
        <p:txBody>
          <a:bodyPr wrap="none" lIns="0" tIns="0" rIns="0" bIns="0" rtlCol="0" anchor="t"/>
          <a:lstStyle/>
          <a:p>
            <a:pPr marL="342900" indent="-342900" algn="l">
              <a:lnSpc>
                <a:spcPts val="950"/>
              </a:lnSpc>
              <a:buSzPct val="100000"/>
              <a:buChar char="•"/>
            </a:pPr>
            <a:r>
              <a:rPr lang="en-US" sz="1600" dirty="0">
                <a:solidFill>
                  <a:srgbClr val="3C3939"/>
                </a:solidFill>
                <a:latin typeface="Roboto" pitchFamily="34" charset="0"/>
                <a:ea typeface="Roboto" pitchFamily="34" charset="-122"/>
                <a:cs typeface="Roboto" pitchFamily="34" charset="-120"/>
              </a:rPr>
              <a:t>Elevii sunt </a:t>
            </a:r>
            <a:r>
              <a:rPr lang="en-US" sz="1600" b="1" dirty="0">
                <a:solidFill>
                  <a:srgbClr val="3C3939"/>
                </a:solidFill>
                <a:latin typeface="Roboto" pitchFamily="34" charset="0"/>
                <a:ea typeface="Roboto" pitchFamily="34" charset="-122"/>
                <a:cs typeface="Roboto" pitchFamily="34" charset="-120"/>
              </a:rPr>
              <a:t>motivați</a:t>
            </a:r>
            <a:r>
              <a:rPr lang="en-US" sz="1600" dirty="0">
                <a:solidFill>
                  <a:srgbClr val="3C3939"/>
                </a:solidFill>
                <a:latin typeface="Roboto" pitchFamily="34" charset="0"/>
                <a:ea typeface="Roboto" pitchFamily="34" charset="-122"/>
                <a:cs typeface="Roboto" pitchFamily="34" charset="-120"/>
              </a:rPr>
              <a:t> să învețe</a:t>
            </a:r>
            <a:endParaRPr lang="en-US" sz="1600" dirty="0"/>
          </a:p>
        </p:txBody>
      </p:sp>
      <p:sp>
        <p:nvSpPr>
          <p:cNvPr id="26" name="Text 16"/>
          <p:cNvSpPr/>
          <p:nvPr/>
        </p:nvSpPr>
        <p:spPr>
          <a:xfrm>
            <a:off x="469106" y="5364838"/>
            <a:ext cx="6753106" cy="2271593"/>
          </a:xfrm>
          <a:prstGeom prst="rect">
            <a:avLst/>
          </a:prstGeom>
          <a:noFill/>
          <a:ln/>
        </p:spPr>
        <p:txBody>
          <a:bodyPr wrap="none" lIns="0" tIns="0" rIns="0" bIns="0" rtlCol="0" anchor="t"/>
          <a:lstStyle/>
          <a:p>
            <a:pPr marL="342900" indent="-342900" algn="l">
              <a:lnSpc>
                <a:spcPts val="950"/>
              </a:lnSpc>
              <a:buSzPct val="100000"/>
              <a:buChar char="•"/>
            </a:pPr>
            <a:r>
              <a:rPr lang="en-US" sz="1600" dirty="0">
                <a:solidFill>
                  <a:srgbClr val="3C3939"/>
                </a:solidFill>
                <a:latin typeface="Roboto" pitchFamily="34" charset="0"/>
                <a:ea typeface="Roboto" pitchFamily="34" charset="-122"/>
                <a:cs typeface="Roboto" pitchFamily="34" charset="-120"/>
              </a:rPr>
              <a:t>Au </a:t>
            </a:r>
            <a:r>
              <a:rPr lang="en-US" sz="1600" b="1" dirty="0">
                <a:solidFill>
                  <a:srgbClr val="3C3939"/>
                </a:solidFill>
                <a:latin typeface="Roboto" pitchFamily="34" charset="0"/>
                <a:ea typeface="Roboto" pitchFamily="34" charset="-122"/>
                <a:cs typeface="Roboto" pitchFamily="34" charset="-120"/>
              </a:rPr>
              <a:t>acces</a:t>
            </a:r>
            <a:r>
              <a:rPr lang="en-US" sz="1600" dirty="0">
                <a:solidFill>
                  <a:srgbClr val="3C3939"/>
                </a:solidFill>
                <a:latin typeface="Roboto" pitchFamily="34" charset="0"/>
                <a:ea typeface="Roboto" pitchFamily="34" charset="-122"/>
                <a:cs typeface="Roboto" pitchFamily="34" charset="-120"/>
              </a:rPr>
              <a:t> la informație în moduri multiple</a:t>
            </a:r>
            <a:endParaRPr lang="en-US" sz="1600" dirty="0"/>
          </a:p>
        </p:txBody>
      </p:sp>
      <p:sp>
        <p:nvSpPr>
          <p:cNvPr id="27" name="Text 17"/>
          <p:cNvSpPr/>
          <p:nvPr/>
        </p:nvSpPr>
        <p:spPr>
          <a:xfrm>
            <a:off x="469106" y="5826769"/>
            <a:ext cx="6753106" cy="498251"/>
          </a:xfrm>
          <a:prstGeom prst="rect">
            <a:avLst/>
          </a:prstGeom>
          <a:noFill/>
          <a:ln/>
        </p:spPr>
        <p:txBody>
          <a:bodyPr wrap="none" lIns="0" tIns="0" rIns="0" bIns="0" rtlCol="0" anchor="t"/>
          <a:lstStyle/>
          <a:p>
            <a:pPr marL="342900" indent="-342900" algn="l">
              <a:lnSpc>
                <a:spcPts val="950"/>
              </a:lnSpc>
              <a:buSzPct val="100000"/>
              <a:buChar char="•"/>
            </a:pPr>
            <a:r>
              <a:rPr lang="en-US" sz="1600" dirty="0">
                <a:solidFill>
                  <a:srgbClr val="3C3939"/>
                </a:solidFill>
                <a:latin typeface="Roboto" pitchFamily="34" charset="0"/>
                <a:ea typeface="Roboto" pitchFamily="34" charset="-122"/>
                <a:cs typeface="Roboto" pitchFamily="34" charset="-120"/>
              </a:rPr>
              <a:t>Pot </a:t>
            </a:r>
            <a:r>
              <a:rPr lang="en-US" sz="1600" b="1" dirty="0">
                <a:solidFill>
                  <a:srgbClr val="3C3939"/>
                </a:solidFill>
                <a:latin typeface="Roboto" pitchFamily="34" charset="0"/>
                <a:ea typeface="Roboto" pitchFamily="34" charset="-122"/>
                <a:cs typeface="Roboto" pitchFamily="34" charset="-120"/>
              </a:rPr>
              <a:t>demonstra</a:t>
            </a:r>
            <a:r>
              <a:rPr lang="en-US" sz="1600" dirty="0">
                <a:solidFill>
                  <a:srgbClr val="3C3939"/>
                </a:solidFill>
                <a:latin typeface="Roboto" pitchFamily="34" charset="0"/>
                <a:ea typeface="Roboto" pitchFamily="34" charset="-122"/>
                <a:cs typeface="Roboto" pitchFamily="34" charset="-120"/>
              </a:rPr>
              <a:t> învățarea în moduri variate</a:t>
            </a:r>
            <a:endParaRPr lang="en-US" sz="1600" dirty="0"/>
          </a:p>
        </p:txBody>
      </p:sp>
      <p:sp>
        <p:nvSpPr>
          <p:cNvPr id="28" name="Text 18"/>
          <p:cNvSpPr/>
          <p:nvPr/>
        </p:nvSpPr>
        <p:spPr>
          <a:xfrm>
            <a:off x="364034" y="6325020"/>
            <a:ext cx="6753106" cy="681388"/>
          </a:xfrm>
          <a:prstGeom prst="rect">
            <a:avLst/>
          </a:prstGeom>
          <a:noFill/>
          <a:ln/>
        </p:spPr>
        <p:txBody>
          <a:bodyPr wrap="none" lIns="0" tIns="0" rIns="0" bIns="0" rtlCol="0" anchor="t"/>
          <a:lstStyle/>
          <a:p>
            <a:pPr marL="342900" indent="-342900" algn="l">
              <a:lnSpc>
                <a:spcPts val="950"/>
              </a:lnSpc>
              <a:buSzPct val="100000"/>
              <a:buChar char="•"/>
            </a:pPr>
            <a:r>
              <a:rPr lang="en-US" sz="1600" dirty="0">
                <a:solidFill>
                  <a:srgbClr val="3C3939"/>
                </a:solidFill>
                <a:latin typeface="Roboto" pitchFamily="34" charset="0"/>
                <a:ea typeface="Roboto" pitchFamily="34" charset="-122"/>
                <a:cs typeface="Roboto" pitchFamily="34" charset="-120"/>
              </a:rPr>
              <a:t>Devin </a:t>
            </a:r>
            <a:r>
              <a:rPr lang="en-US" sz="1600" b="1" dirty="0">
                <a:solidFill>
                  <a:srgbClr val="3C3939"/>
                </a:solidFill>
                <a:latin typeface="Roboto" pitchFamily="34" charset="0"/>
                <a:ea typeface="Roboto" pitchFamily="34" charset="-122"/>
                <a:cs typeface="Roboto" pitchFamily="34" charset="-120"/>
              </a:rPr>
              <a:t>învățăcei experți</a:t>
            </a:r>
            <a:r>
              <a:rPr lang="en-US" sz="1600" dirty="0">
                <a:solidFill>
                  <a:srgbClr val="3C3939"/>
                </a:solidFill>
                <a:latin typeface="Roboto" pitchFamily="34" charset="0"/>
                <a:ea typeface="Roboto" pitchFamily="34" charset="-122"/>
                <a:cs typeface="Roboto" pitchFamily="34" charset="-120"/>
              </a:rPr>
              <a:t> - strategici, pricepuți și motivați</a:t>
            </a:r>
            <a:endParaRPr lang="en-US" sz="1600" dirty="0"/>
          </a:p>
        </p:txBody>
      </p:sp>
      <p:sp>
        <p:nvSpPr>
          <p:cNvPr id="29" name="Text 19"/>
          <p:cNvSpPr/>
          <p:nvPr/>
        </p:nvSpPr>
        <p:spPr>
          <a:xfrm>
            <a:off x="7998626" y="4535004"/>
            <a:ext cx="952976" cy="256637"/>
          </a:xfrm>
          <a:prstGeom prst="rect">
            <a:avLst/>
          </a:prstGeom>
          <a:noFill/>
          <a:ln/>
        </p:spPr>
        <p:txBody>
          <a:bodyPr wrap="none" lIns="0" tIns="0" rIns="0" bIns="0" rtlCol="0" anchor="t"/>
          <a:lstStyle/>
          <a:p>
            <a:pPr marL="0" indent="0" algn="l">
              <a:lnSpc>
                <a:spcPts val="900"/>
              </a:lnSpc>
              <a:buNone/>
            </a:pPr>
            <a:r>
              <a:rPr lang="en-US" sz="750" dirty="0">
                <a:solidFill>
                  <a:srgbClr val="1B1B27"/>
                </a:solidFill>
                <a:latin typeface="Raleway" pitchFamily="34" charset="0"/>
                <a:ea typeface="Raleway" pitchFamily="34" charset="-122"/>
                <a:cs typeface="Raleway" pitchFamily="34" charset="-120"/>
              </a:rPr>
              <a:t>Scopul final</a:t>
            </a:r>
            <a:endParaRPr lang="en-US" sz="750" dirty="0"/>
          </a:p>
        </p:txBody>
      </p:sp>
      <p:sp>
        <p:nvSpPr>
          <p:cNvPr id="30" name="Text 20"/>
          <p:cNvSpPr/>
          <p:nvPr/>
        </p:nvSpPr>
        <p:spPr>
          <a:xfrm>
            <a:off x="7415808" y="4959135"/>
            <a:ext cx="6753106" cy="666688"/>
          </a:xfrm>
          <a:prstGeom prst="rect">
            <a:avLst/>
          </a:prstGeom>
          <a:noFill/>
          <a:ln/>
        </p:spPr>
        <p:txBody>
          <a:bodyPr wrap="none" lIns="0" tIns="0" rIns="0" bIns="0" rtlCol="0" anchor="t"/>
          <a:lstStyle/>
          <a:p>
            <a:pPr marL="0" indent="0" algn="l">
              <a:lnSpc>
                <a:spcPts val="950"/>
              </a:lnSpc>
              <a:buNone/>
            </a:pPr>
            <a:r>
              <a:rPr lang="en-US" sz="1600" dirty="0">
                <a:solidFill>
                  <a:srgbClr val="3C3939"/>
                </a:solidFill>
                <a:latin typeface="Roboto" pitchFamily="34" charset="0"/>
                <a:ea typeface="Roboto" pitchFamily="34" charset="-122"/>
                <a:cs typeface="Roboto" pitchFamily="34" charset="-120"/>
              </a:rPr>
              <a:t>Obiectivul ultim al CDU nu este doar accesul la </a:t>
            </a:r>
            <a:r>
              <a:rPr lang="en-US" sz="1600" dirty="0" err="1">
                <a:solidFill>
                  <a:srgbClr val="3C3939"/>
                </a:solidFill>
                <a:latin typeface="Roboto" pitchFamily="34" charset="0"/>
                <a:ea typeface="Roboto" pitchFamily="34" charset="-122"/>
                <a:cs typeface="Roboto" pitchFamily="34" charset="-120"/>
              </a:rPr>
              <a:t>educație</a:t>
            </a:r>
            <a:r>
              <a:rPr lang="en-US" sz="1600" dirty="0">
                <a:solidFill>
                  <a:srgbClr val="3C3939"/>
                </a:solidFill>
                <a:latin typeface="Roboto" pitchFamily="34" charset="0"/>
                <a:ea typeface="Roboto" pitchFamily="34" charset="-122"/>
                <a:cs typeface="Roboto" pitchFamily="34" charset="-120"/>
              </a:rPr>
              <a:t>,</a:t>
            </a:r>
            <a:endParaRPr lang="ro-RO" sz="1600" dirty="0">
              <a:solidFill>
                <a:srgbClr val="3C3939"/>
              </a:solidFill>
              <a:latin typeface="Roboto" pitchFamily="34" charset="0"/>
              <a:ea typeface="Roboto" pitchFamily="34" charset="-122"/>
              <a:cs typeface="Roboto" pitchFamily="34" charset="-120"/>
            </a:endParaRPr>
          </a:p>
          <a:p>
            <a:pPr marL="0" indent="0" algn="l">
              <a:lnSpc>
                <a:spcPts val="950"/>
              </a:lnSpc>
              <a:buNone/>
            </a:pPr>
            <a:endParaRPr lang="ro-RO" sz="1600" dirty="0">
              <a:solidFill>
                <a:srgbClr val="3C3939"/>
              </a:solidFill>
              <a:latin typeface="Roboto" pitchFamily="34" charset="0"/>
              <a:ea typeface="Roboto" pitchFamily="34" charset="-122"/>
              <a:cs typeface="Roboto" pitchFamily="34" charset="-120"/>
            </a:endParaRPr>
          </a:p>
          <a:p>
            <a:pPr marL="0" indent="0" algn="l">
              <a:lnSpc>
                <a:spcPts val="950"/>
              </a:lnSpc>
              <a:buNone/>
            </a:pPr>
            <a:r>
              <a:rPr lang="en-US" sz="1600" dirty="0">
                <a:solidFill>
                  <a:srgbClr val="3C3939"/>
                </a:solidFill>
                <a:latin typeface="Roboto" pitchFamily="34" charset="0"/>
                <a:ea typeface="Roboto" pitchFamily="34" charset="-122"/>
                <a:cs typeface="Roboto" pitchFamily="34" charset="-120"/>
              </a:rPr>
              <a:t> ci dezvoltarea de </a:t>
            </a:r>
            <a:r>
              <a:rPr lang="en-US" sz="1600" b="1" dirty="0">
                <a:solidFill>
                  <a:srgbClr val="3C3939"/>
                </a:solidFill>
                <a:latin typeface="Roboto" pitchFamily="34" charset="0"/>
                <a:ea typeface="Roboto" pitchFamily="34" charset="-122"/>
                <a:cs typeface="Roboto" pitchFamily="34" charset="-120"/>
              </a:rPr>
              <a:t>învățăcei experți</a:t>
            </a:r>
            <a:r>
              <a:rPr lang="en-US" sz="1600" dirty="0">
                <a:solidFill>
                  <a:srgbClr val="3C3939"/>
                </a:solidFill>
                <a:latin typeface="Roboto" pitchFamily="34" charset="0"/>
                <a:ea typeface="Roboto" pitchFamily="34" charset="-122"/>
                <a:cs typeface="Roboto" pitchFamily="34" charset="-120"/>
              </a:rPr>
              <a:t> care sunt:</a:t>
            </a:r>
            <a:endParaRPr lang="en-US" sz="1600" dirty="0"/>
          </a:p>
        </p:txBody>
      </p:sp>
      <p:sp>
        <p:nvSpPr>
          <p:cNvPr id="31" name="Text 21"/>
          <p:cNvSpPr/>
          <p:nvPr/>
        </p:nvSpPr>
        <p:spPr>
          <a:xfrm>
            <a:off x="7415808" y="5614994"/>
            <a:ext cx="6753106" cy="535951"/>
          </a:xfrm>
          <a:prstGeom prst="rect">
            <a:avLst/>
          </a:prstGeom>
          <a:noFill/>
          <a:ln/>
        </p:spPr>
        <p:txBody>
          <a:bodyPr wrap="none" lIns="0" tIns="0" rIns="0" bIns="0" rtlCol="0" anchor="t"/>
          <a:lstStyle/>
          <a:p>
            <a:pPr marL="342900" indent="-342900" algn="l">
              <a:lnSpc>
                <a:spcPts val="950"/>
              </a:lnSpc>
              <a:buSzPct val="100000"/>
              <a:buChar char="•"/>
            </a:pPr>
            <a:r>
              <a:rPr lang="en-US" sz="1400" b="1" dirty="0">
                <a:solidFill>
                  <a:srgbClr val="3C3939"/>
                </a:solidFill>
                <a:latin typeface="Roboto" pitchFamily="34" charset="0"/>
                <a:ea typeface="Roboto" pitchFamily="34" charset="-122"/>
                <a:cs typeface="Roboto" pitchFamily="34" charset="-120"/>
              </a:rPr>
              <a:t>Ingeniosi și pricepuți</a:t>
            </a:r>
            <a:r>
              <a:rPr lang="en-US" sz="1400" dirty="0">
                <a:solidFill>
                  <a:srgbClr val="3C3939"/>
                </a:solidFill>
                <a:latin typeface="Roboto" pitchFamily="34" charset="0"/>
                <a:ea typeface="Roboto" pitchFamily="34" charset="-122"/>
                <a:cs typeface="Roboto" pitchFamily="34" charset="-120"/>
              </a:rPr>
              <a:t> - știu cum să învețe</a:t>
            </a:r>
            <a:endParaRPr lang="en-US" sz="1400" dirty="0"/>
          </a:p>
        </p:txBody>
      </p:sp>
      <p:sp>
        <p:nvSpPr>
          <p:cNvPr id="32" name="Text 22"/>
          <p:cNvSpPr/>
          <p:nvPr/>
        </p:nvSpPr>
        <p:spPr>
          <a:xfrm>
            <a:off x="7415808" y="6325020"/>
            <a:ext cx="6753106" cy="179727"/>
          </a:xfrm>
          <a:prstGeom prst="rect">
            <a:avLst/>
          </a:prstGeom>
          <a:noFill/>
          <a:ln/>
        </p:spPr>
        <p:txBody>
          <a:bodyPr wrap="none" lIns="0" tIns="0" rIns="0" bIns="0" rtlCol="0" anchor="t"/>
          <a:lstStyle/>
          <a:p>
            <a:pPr marL="342900" indent="-342900" algn="l">
              <a:lnSpc>
                <a:spcPts val="950"/>
              </a:lnSpc>
              <a:buSzPct val="100000"/>
              <a:buChar char="•"/>
            </a:pPr>
            <a:r>
              <a:rPr lang="en-US" sz="1600" b="1" dirty="0">
                <a:solidFill>
                  <a:srgbClr val="3C3939"/>
                </a:solidFill>
                <a:latin typeface="Roboto" pitchFamily="34" charset="0"/>
                <a:ea typeface="Roboto" pitchFamily="34" charset="-122"/>
                <a:cs typeface="Roboto" pitchFamily="34" charset="-120"/>
              </a:rPr>
              <a:t>Orientați spre scop</a:t>
            </a:r>
            <a:r>
              <a:rPr lang="en-US" sz="1600" dirty="0">
                <a:solidFill>
                  <a:srgbClr val="3C3939"/>
                </a:solidFill>
                <a:latin typeface="Roboto" pitchFamily="34" charset="0"/>
                <a:ea typeface="Roboto" pitchFamily="34" charset="-122"/>
                <a:cs typeface="Roboto" pitchFamily="34" charset="-120"/>
              </a:rPr>
              <a:t> - sunt motivați să învețe</a:t>
            </a:r>
            <a:endParaRPr lang="en-US" sz="1600" dirty="0"/>
          </a:p>
        </p:txBody>
      </p:sp>
      <p:sp>
        <p:nvSpPr>
          <p:cNvPr id="33" name="Text 23"/>
          <p:cNvSpPr/>
          <p:nvPr/>
        </p:nvSpPr>
        <p:spPr>
          <a:xfrm>
            <a:off x="7408188" y="6945448"/>
            <a:ext cx="6753106" cy="121920"/>
          </a:xfrm>
          <a:prstGeom prst="rect">
            <a:avLst/>
          </a:prstGeom>
          <a:noFill/>
          <a:ln/>
        </p:spPr>
        <p:txBody>
          <a:bodyPr wrap="none" lIns="0" tIns="0" rIns="0" bIns="0" rtlCol="0" anchor="t"/>
          <a:lstStyle/>
          <a:p>
            <a:pPr marL="342900" indent="-342900" algn="l">
              <a:lnSpc>
                <a:spcPts val="950"/>
              </a:lnSpc>
              <a:buSzPct val="100000"/>
              <a:buChar char="•"/>
            </a:pPr>
            <a:r>
              <a:rPr lang="en-US" sz="1600" b="1" dirty="0">
                <a:solidFill>
                  <a:srgbClr val="3C3939"/>
                </a:solidFill>
                <a:latin typeface="Roboto" pitchFamily="34" charset="0"/>
                <a:ea typeface="Roboto" pitchFamily="34" charset="-122"/>
                <a:cs typeface="Roboto" pitchFamily="34" charset="-120"/>
              </a:rPr>
              <a:t>Strategici</a:t>
            </a:r>
            <a:r>
              <a:rPr lang="en-US" sz="1600" dirty="0">
                <a:solidFill>
                  <a:srgbClr val="3C3939"/>
                </a:solidFill>
                <a:latin typeface="Roboto" pitchFamily="34" charset="0"/>
                <a:ea typeface="Roboto" pitchFamily="34" charset="-122"/>
                <a:cs typeface="Roboto" pitchFamily="34" charset="-120"/>
              </a:rPr>
              <a:t> - își cunosc punctele forte și slabe</a:t>
            </a:r>
            <a:endParaRPr lang="en-US" sz="1600" dirty="0"/>
          </a:p>
        </p:txBody>
      </p:sp>
      <p:pic>
        <p:nvPicPr>
          <p:cNvPr id="34" name="Image 8" descr="preencoded.png"/>
          <p:cNvPicPr>
            <a:picLocks noChangeAspect="1"/>
          </p:cNvPicPr>
          <p:nvPr/>
        </p:nvPicPr>
        <p:blipFill>
          <a:blip r:embed="rId7"/>
          <a:stretch>
            <a:fillRect/>
          </a:stretch>
        </p:blipFill>
        <p:spPr>
          <a:xfrm>
            <a:off x="4351917" y="7591956"/>
            <a:ext cx="6032006" cy="41790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999759" y="161150"/>
            <a:ext cx="4299606" cy="415647"/>
          </a:xfrm>
          <a:prstGeom prst="rect">
            <a:avLst/>
          </a:prstGeom>
        </p:spPr>
      </p:pic>
      <p:pic>
        <p:nvPicPr>
          <p:cNvPr id="4" name="Image 1" descr="preencoded.png"/>
          <p:cNvPicPr>
            <a:picLocks noChangeAspect="1"/>
          </p:cNvPicPr>
          <p:nvPr/>
        </p:nvPicPr>
        <p:blipFill>
          <a:blip r:embed="rId4"/>
          <a:stretch>
            <a:fillRect/>
          </a:stretch>
        </p:blipFill>
        <p:spPr>
          <a:xfrm>
            <a:off x="593884" y="742278"/>
            <a:ext cx="13111357" cy="6906409"/>
          </a:xfrm>
          <a:prstGeom prst="rect">
            <a:avLst/>
          </a:prstGeom>
        </p:spPr>
      </p:pic>
      <p:sp>
        <p:nvSpPr>
          <p:cNvPr id="8" name="Text 4"/>
          <p:cNvSpPr/>
          <p:nvPr/>
        </p:nvSpPr>
        <p:spPr>
          <a:xfrm>
            <a:off x="601504" y="5693926"/>
            <a:ext cx="1037749" cy="129778"/>
          </a:xfrm>
          <a:prstGeom prst="rect">
            <a:avLst/>
          </a:prstGeom>
          <a:noFill/>
          <a:ln/>
        </p:spPr>
        <p:txBody>
          <a:bodyPr wrap="none" lIns="0" tIns="0" rIns="0" bIns="0" rtlCol="0" anchor="t"/>
          <a:lstStyle/>
          <a:p>
            <a:pPr marL="0" indent="0" algn="l">
              <a:lnSpc>
                <a:spcPts val="1000"/>
              </a:lnSpc>
              <a:buNone/>
            </a:pPr>
            <a:r>
              <a:rPr lang="en-US" sz="800" dirty="0">
                <a:solidFill>
                  <a:srgbClr val="FFFFFF"/>
                </a:solidFill>
                <a:latin typeface="Raleway" pitchFamily="34" charset="0"/>
                <a:ea typeface="Raleway" pitchFamily="34" charset="-122"/>
                <a:cs typeface="Raleway" pitchFamily="34" charset="-120"/>
              </a:rPr>
              <a:t>Viziunea noastră</a:t>
            </a:r>
            <a:endParaRPr lang="en-US" sz="800" dirty="0"/>
          </a:p>
        </p:txBody>
      </p:sp>
      <p:sp>
        <p:nvSpPr>
          <p:cNvPr id="12" name="Text 8"/>
          <p:cNvSpPr/>
          <p:nvPr/>
        </p:nvSpPr>
        <p:spPr>
          <a:xfrm>
            <a:off x="5132546" y="5693926"/>
            <a:ext cx="1037749" cy="129778"/>
          </a:xfrm>
          <a:prstGeom prst="rect">
            <a:avLst/>
          </a:prstGeom>
          <a:noFill/>
          <a:ln/>
        </p:spPr>
        <p:txBody>
          <a:bodyPr wrap="none" lIns="0" tIns="0" rIns="0" bIns="0" rtlCol="0" anchor="t"/>
          <a:lstStyle/>
          <a:p>
            <a:pPr marL="0" indent="0" algn="l">
              <a:lnSpc>
                <a:spcPts val="1000"/>
              </a:lnSpc>
              <a:buNone/>
            </a:pPr>
            <a:r>
              <a:rPr lang="en-US" sz="800" dirty="0">
                <a:solidFill>
                  <a:srgbClr val="FFFFFF"/>
                </a:solidFill>
                <a:latin typeface="Raleway" pitchFamily="34" charset="0"/>
                <a:ea typeface="Raleway" pitchFamily="34" charset="-122"/>
                <a:cs typeface="Raleway" pitchFamily="34" charset="-120"/>
              </a:rPr>
              <a:t>Angajamentul nostru</a:t>
            </a:r>
            <a:endParaRPr lang="en-US" sz="800" dirty="0"/>
          </a:p>
        </p:txBody>
      </p:sp>
      <p:sp>
        <p:nvSpPr>
          <p:cNvPr id="15" name="Shape 11"/>
          <p:cNvSpPr/>
          <p:nvPr/>
        </p:nvSpPr>
        <p:spPr>
          <a:xfrm>
            <a:off x="9580721" y="5610939"/>
            <a:ext cx="7620" cy="478274"/>
          </a:xfrm>
          <a:prstGeom prst="roundRect">
            <a:avLst>
              <a:gd name="adj" fmla="val 457637"/>
            </a:avLst>
          </a:prstGeom>
          <a:solidFill>
            <a:srgbClr val="343440"/>
          </a:solidFill>
          <a:ln/>
        </p:spPr>
      </p:sp>
      <p:sp>
        <p:nvSpPr>
          <p:cNvPr id="17" name="Text 13"/>
          <p:cNvSpPr/>
          <p:nvPr/>
        </p:nvSpPr>
        <p:spPr>
          <a:xfrm>
            <a:off x="9663708" y="5873472"/>
            <a:ext cx="4365188" cy="132755"/>
          </a:xfrm>
          <a:prstGeom prst="rect">
            <a:avLst/>
          </a:prstGeom>
          <a:noFill/>
          <a:ln/>
        </p:spPr>
        <p:txBody>
          <a:bodyPr wrap="none" lIns="0" tIns="0" rIns="0" bIns="0" rtlCol="0" anchor="t"/>
          <a:lstStyle/>
          <a:p>
            <a:pPr marL="0" indent="0" algn="l">
              <a:lnSpc>
                <a:spcPts val="1000"/>
              </a:lnSpc>
              <a:buNone/>
            </a:pPr>
            <a:r>
              <a:rPr lang="en-US" sz="650" dirty="0">
                <a:solidFill>
                  <a:srgbClr val="FFFFFF"/>
                </a:solidFill>
                <a:latin typeface="Roboto" pitchFamily="34" charset="0"/>
                <a:ea typeface="Roboto" pitchFamily="34" charset="-122"/>
                <a:cs typeface="Roboto" pitchFamily="34" charset="-120"/>
              </a:rPr>
              <a:t>Un model replicabil de bune practici care va inspira și ghida alte școli din România</a:t>
            </a:r>
            <a:endParaRPr lang="en-US" sz="650" dirty="0"/>
          </a:p>
        </p:txBody>
      </p:sp>
      <p:sp>
        <p:nvSpPr>
          <p:cNvPr id="19" name="Shape 15"/>
          <p:cNvSpPr/>
          <p:nvPr/>
        </p:nvSpPr>
        <p:spPr>
          <a:xfrm>
            <a:off x="510897" y="6190178"/>
            <a:ext cx="7620" cy="404693"/>
          </a:xfrm>
          <a:prstGeom prst="rect">
            <a:avLst/>
          </a:prstGeom>
          <a:solidFill>
            <a:srgbClr val="1B1B27"/>
          </a:solidFill>
          <a:ln/>
        </p:spPr>
      </p:sp>
      <p:pic>
        <p:nvPicPr>
          <p:cNvPr id="23" name="Image 2" descr="preencoded.png"/>
          <p:cNvPicPr>
            <a:picLocks noChangeAspect="1"/>
          </p:cNvPicPr>
          <p:nvPr/>
        </p:nvPicPr>
        <p:blipFill>
          <a:blip r:embed="rId5"/>
          <a:stretch>
            <a:fillRect/>
          </a:stretch>
        </p:blipFill>
        <p:spPr>
          <a:xfrm>
            <a:off x="4695621" y="7648687"/>
            <a:ext cx="6180359" cy="51479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977265"/>
            <a:ext cx="7556421" cy="1116330"/>
          </a:xfrm>
          <a:prstGeom prst="rect">
            <a:avLst/>
          </a:prstGeom>
          <a:noFill/>
          <a:ln/>
        </p:spPr>
        <p:txBody>
          <a:bodyPr wrap="square" lIns="0" tIns="0" rIns="0" bIns="0" rtlCol="0" anchor="t"/>
          <a:lstStyle/>
          <a:p>
            <a:pPr marL="0" indent="0" algn="l">
              <a:lnSpc>
                <a:spcPts val="4350"/>
              </a:lnSpc>
              <a:buNone/>
            </a:pPr>
            <a:r>
              <a:rPr lang="en-US" sz="3500" dirty="0">
                <a:solidFill>
                  <a:srgbClr val="1B1B27"/>
                </a:solidFill>
                <a:latin typeface="Raleway" pitchFamily="34" charset="0"/>
                <a:ea typeface="Raleway" pitchFamily="34" charset="-122"/>
                <a:cs typeface="Raleway" pitchFamily="34" charset="-120"/>
              </a:rPr>
              <a:t>De ce sunt importante aceste principii?</a:t>
            </a:r>
            <a:endParaRPr lang="en-US" sz="3500" dirty="0"/>
          </a:p>
        </p:txBody>
      </p:sp>
      <p:sp>
        <p:nvSpPr>
          <p:cNvPr id="4" name="Text 1"/>
          <p:cNvSpPr/>
          <p:nvPr/>
        </p:nvSpPr>
        <p:spPr>
          <a:xfrm>
            <a:off x="6280190" y="2522220"/>
            <a:ext cx="4359473" cy="2000250"/>
          </a:xfrm>
          <a:prstGeom prst="rect">
            <a:avLst/>
          </a:prstGeom>
          <a:noFill/>
          <a:ln/>
        </p:spPr>
        <p:txBody>
          <a:bodyPr wrap="square" lIns="0" tIns="0" rIns="0" bIns="0" rtlCol="0" anchor="t"/>
          <a:lstStyle/>
          <a:p>
            <a:pPr marL="0" indent="0" algn="l">
              <a:lnSpc>
                <a:spcPts val="2250"/>
              </a:lnSpc>
              <a:buNone/>
            </a:pPr>
            <a:r>
              <a:rPr lang="en-US" sz="1400" dirty="0">
                <a:solidFill>
                  <a:srgbClr val="3C3939"/>
                </a:solidFill>
                <a:latin typeface="Roboto" pitchFamily="34" charset="0"/>
                <a:ea typeface="Roboto" pitchFamily="34" charset="-122"/>
                <a:cs typeface="Roboto" pitchFamily="34" charset="-120"/>
              </a:rPr>
              <a:t>Principiile Designului Universal în Învățare nu sunt simple teorii pedagogice – ele reprezintă o schimbare fundamentală în modul în care concepem procesul educațional. Prin implementarea acestor principii, recunoaștem că </a:t>
            </a:r>
            <a:r>
              <a:rPr lang="en-US" sz="1400" dirty="0">
                <a:solidFill>
                  <a:srgbClr val="FFFFFF"/>
                </a:solidFill>
                <a:highlight>
                  <a:srgbClr val="1B1B27"/>
                </a:highlight>
                <a:latin typeface="Roboto" pitchFamily="34" charset="0"/>
                <a:ea typeface="Roboto" pitchFamily="34" charset="-122"/>
                <a:cs typeface="Roboto" pitchFamily="34" charset="-120"/>
              </a:rPr>
              <a:t>diversitatea nu este o barieră, ci o oportunitate</a:t>
            </a:r>
            <a:r>
              <a:rPr lang="en-US" sz="1400" dirty="0">
                <a:solidFill>
                  <a:srgbClr val="3C3939"/>
                </a:solidFill>
                <a:latin typeface="Roboto" pitchFamily="34" charset="0"/>
                <a:ea typeface="Roboto" pitchFamily="34" charset="-122"/>
                <a:cs typeface="Roboto" pitchFamily="34" charset="-120"/>
              </a:rPr>
              <a:t> de îmbogățire a experienței educaționale pentru toți elevii.</a:t>
            </a:r>
            <a:endParaRPr lang="en-US" sz="1400" dirty="0"/>
          </a:p>
        </p:txBody>
      </p:sp>
      <p:sp>
        <p:nvSpPr>
          <p:cNvPr id="5" name="Text 2"/>
          <p:cNvSpPr/>
          <p:nvPr/>
        </p:nvSpPr>
        <p:spPr>
          <a:xfrm>
            <a:off x="6280190" y="4683204"/>
            <a:ext cx="4359473" cy="1428750"/>
          </a:xfrm>
          <a:prstGeom prst="rect">
            <a:avLst/>
          </a:prstGeom>
          <a:noFill/>
          <a:ln/>
        </p:spPr>
        <p:txBody>
          <a:bodyPr wrap="square" lIns="0" tIns="0" rIns="0" bIns="0" rtlCol="0" anchor="t"/>
          <a:lstStyle/>
          <a:p>
            <a:pPr marL="0" indent="0" algn="l">
              <a:lnSpc>
                <a:spcPts val="2250"/>
              </a:lnSpc>
              <a:buNone/>
            </a:pPr>
            <a:r>
              <a:rPr lang="en-US" sz="1400" dirty="0">
                <a:solidFill>
                  <a:srgbClr val="3C3939"/>
                </a:solidFill>
                <a:latin typeface="Roboto" pitchFamily="34" charset="0"/>
                <a:ea typeface="Roboto" pitchFamily="34" charset="-122"/>
                <a:cs typeface="Roboto" pitchFamily="34" charset="-120"/>
              </a:rPr>
              <a:t>Aceste principii asigură că niciun elev nu este exclus sau dezavantajat din cauza modalităților tradiționale de predare. Ele creează un mediu în care fiecare copil poate accesa, înțelege și demonstra cunoștințele în moduri care se potrivesc stilului său unic de învățare.</a:t>
            </a:r>
            <a:endParaRPr lang="en-US" sz="1400" dirty="0"/>
          </a:p>
        </p:txBody>
      </p:sp>
      <p:pic>
        <p:nvPicPr>
          <p:cNvPr id="6" name="Image 1" descr="preencoded.png"/>
          <p:cNvPicPr>
            <a:picLocks noChangeAspect="1"/>
          </p:cNvPicPr>
          <p:nvPr/>
        </p:nvPicPr>
        <p:blipFill>
          <a:blip r:embed="rId4"/>
          <a:stretch>
            <a:fillRect/>
          </a:stretch>
        </p:blipFill>
        <p:spPr>
          <a:xfrm>
            <a:off x="11083052" y="2562344"/>
            <a:ext cx="2484953" cy="1863685"/>
          </a:xfrm>
          <a:prstGeom prst="rect">
            <a:avLst/>
          </a:prstGeom>
        </p:spPr>
      </p:pic>
      <p:pic>
        <p:nvPicPr>
          <p:cNvPr id="7" name="Image 2" descr="preencoded.png"/>
          <p:cNvPicPr>
            <a:picLocks noChangeAspect="1"/>
          </p:cNvPicPr>
          <p:nvPr/>
        </p:nvPicPr>
        <p:blipFill>
          <a:blip r:embed="rId5"/>
          <a:stretch>
            <a:fillRect/>
          </a:stretch>
        </p:blipFill>
        <p:spPr>
          <a:xfrm>
            <a:off x="4160933" y="7011430"/>
            <a:ext cx="6800731" cy="778669"/>
          </a:xfrm>
          <a:prstGeom prst="rect">
            <a:avLst/>
          </a:prstGeom>
        </p:spPr>
      </p:pic>
      <p:pic>
        <p:nvPicPr>
          <p:cNvPr id="8" name="Image 0" descr="preencoded.png">
            <a:extLst>
              <a:ext uri="{FF2B5EF4-FFF2-40B4-BE49-F238E27FC236}">
                <a16:creationId xmlns:a16="http://schemas.microsoft.com/office/drawing/2014/main" id="{9A34760C-C427-48E9-8104-53A4982B5BBB}"/>
              </a:ext>
            </a:extLst>
          </p:cNvPr>
          <p:cNvPicPr>
            <a:picLocks noChangeAspect="1"/>
          </p:cNvPicPr>
          <p:nvPr/>
        </p:nvPicPr>
        <p:blipFill>
          <a:blip r:embed="rId6"/>
          <a:stretch>
            <a:fillRect/>
          </a:stretch>
        </p:blipFill>
        <p:spPr>
          <a:xfrm>
            <a:off x="4335332" y="310157"/>
            <a:ext cx="5028863" cy="45279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957697" y="231458"/>
            <a:ext cx="7680960" cy="794861"/>
          </a:xfrm>
          <a:prstGeom prst="rect">
            <a:avLst/>
          </a:prstGeom>
        </p:spPr>
      </p:pic>
      <p:sp>
        <p:nvSpPr>
          <p:cNvPr id="3" name="Text 0"/>
          <p:cNvSpPr/>
          <p:nvPr/>
        </p:nvSpPr>
        <p:spPr>
          <a:xfrm>
            <a:off x="793790" y="1960483"/>
            <a:ext cx="5931575" cy="496133"/>
          </a:xfrm>
          <a:prstGeom prst="rect">
            <a:avLst/>
          </a:prstGeom>
          <a:noFill/>
          <a:ln/>
        </p:spPr>
        <p:txBody>
          <a:bodyPr wrap="none" lIns="0" tIns="0" rIns="0" bIns="0" rtlCol="0" anchor="t"/>
          <a:lstStyle/>
          <a:p>
            <a:pPr marL="0" indent="0" algn="l">
              <a:lnSpc>
                <a:spcPts val="3900"/>
              </a:lnSpc>
              <a:buNone/>
            </a:pPr>
            <a:r>
              <a:rPr lang="en-US" sz="3100" dirty="0">
                <a:solidFill>
                  <a:srgbClr val="1B1B27"/>
                </a:solidFill>
                <a:latin typeface="Raleway" pitchFamily="34" charset="0"/>
                <a:ea typeface="Raleway" pitchFamily="34" charset="-122"/>
                <a:cs typeface="Raleway" pitchFamily="34" charset="-120"/>
                <a:hlinkClick r:id="rId4"/>
              </a:rPr>
              <a:t>Principiul I: Sprijinirea Afectivității</a:t>
            </a:r>
            <a:endParaRPr lang="en-US" sz="3100" dirty="0"/>
          </a:p>
        </p:txBody>
      </p:sp>
      <p:sp>
        <p:nvSpPr>
          <p:cNvPr id="4" name="Text 1"/>
          <p:cNvSpPr/>
          <p:nvPr/>
        </p:nvSpPr>
        <p:spPr>
          <a:xfrm>
            <a:off x="793790" y="2520077"/>
            <a:ext cx="1984653" cy="248007"/>
          </a:xfrm>
          <a:prstGeom prst="rect">
            <a:avLst/>
          </a:prstGeom>
          <a:noFill/>
          <a:ln/>
        </p:spPr>
        <p:txBody>
          <a:bodyPr wrap="none" lIns="0" tIns="0" rIns="0" bIns="0" rtlCol="0" anchor="t"/>
          <a:lstStyle/>
          <a:p>
            <a:pPr marL="0" indent="0" algn="l">
              <a:lnSpc>
                <a:spcPts val="1950"/>
              </a:lnSpc>
              <a:buNone/>
            </a:pPr>
            <a:r>
              <a:rPr lang="en-US" sz="1550" dirty="0">
                <a:solidFill>
                  <a:srgbClr val="1B1B27"/>
                </a:solidFill>
                <a:latin typeface="Raleway" pitchFamily="34" charset="0"/>
                <a:ea typeface="Raleway" pitchFamily="34" charset="-122"/>
                <a:cs typeface="Raleway" pitchFamily="34" charset="-120"/>
              </a:rPr>
              <a:t>De ce învățăm?</a:t>
            </a:r>
            <a:endParaRPr lang="en-US" sz="1550" dirty="0"/>
          </a:p>
        </p:txBody>
      </p:sp>
      <p:sp>
        <p:nvSpPr>
          <p:cNvPr id="5" name="Text 2"/>
          <p:cNvSpPr/>
          <p:nvPr/>
        </p:nvSpPr>
        <p:spPr>
          <a:xfrm>
            <a:off x="793790" y="3006209"/>
            <a:ext cx="13042821" cy="762238"/>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Primul principiu al Designului Universal în Învățare se concentrează pe dimensiunea emoțională și motivațională a învățării. Elevii nu sunt o masă uniformă – fiecare vine cu propriile interese, experiențe și stiluri de implicare. Unii preferă activitățile individuale care le permit reflecție profundă, în timp ce alții înfloresc în medii colaborative. Unii sunt motivați de sarcini creative și deschise, alții de structuri clare și exerciții bine definite.</a:t>
            </a:r>
            <a:endParaRPr lang="en-US" sz="1250" dirty="0"/>
          </a:p>
        </p:txBody>
      </p:sp>
      <p:sp>
        <p:nvSpPr>
          <p:cNvPr id="6" name="Text 3"/>
          <p:cNvSpPr/>
          <p:nvPr/>
        </p:nvSpPr>
        <p:spPr>
          <a:xfrm>
            <a:off x="793790" y="4105751"/>
            <a:ext cx="2629376" cy="297656"/>
          </a:xfrm>
          <a:prstGeom prst="rect">
            <a:avLst/>
          </a:prstGeom>
          <a:noFill/>
          <a:ln/>
        </p:spPr>
        <p:txBody>
          <a:bodyPr wrap="none" lIns="0" tIns="0" rIns="0" bIns="0" rtlCol="0" anchor="t"/>
          <a:lstStyle/>
          <a:p>
            <a:pPr marL="0" indent="0" algn="l">
              <a:lnSpc>
                <a:spcPts val="2300"/>
              </a:lnSpc>
              <a:buNone/>
            </a:pPr>
            <a:r>
              <a:rPr lang="en-US" sz="1850" dirty="0">
                <a:solidFill>
                  <a:srgbClr val="1B1B27"/>
                </a:solidFill>
                <a:latin typeface="Raleway" pitchFamily="34" charset="0"/>
                <a:ea typeface="Raleway" pitchFamily="34" charset="-122"/>
                <a:cs typeface="Raleway" pitchFamily="34" charset="-120"/>
              </a:rPr>
              <a:t>Obiectivele Profesorului</a:t>
            </a:r>
            <a:endParaRPr lang="en-US" sz="1850" dirty="0"/>
          </a:p>
        </p:txBody>
      </p:sp>
      <p:sp>
        <p:nvSpPr>
          <p:cNvPr id="7" name="Text 4"/>
          <p:cNvSpPr/>
          <p:nvPr/>
        </p:nvSpPr>
        <p:spPr>
          <a:xfrm>
            <a:off x="793790" y="4562118"/>
            <a:ext cx="6327815" cy="508159"/>
          </a:xfrm>
          <a:prstGeom prst="rect">
            <a:avLst/>
          </a:prstGeom>
          <a:noFill/>
          <a:ln/>
        </p:spPr>
        <p:txBody>
          <a:bodyPr wrap="square" lIns="0" tIns="0" rIns="0" bIns="0" rtlCol="0" anchor="t"/>
          <a:lstStyle/>
          <a:p>
            <a:pPr marL="342900" indent="-342900" algn="l">
              <a:lnSpc>
                <a:spcPts val="2000"/>
              </a:lnSpc>
              <a:buSzPct val="100000"/>
              <a:buChar char="•"/>
            </a:pPr>
            <a:r>
              <a:rPr lang="en-US" sz="1250" b="1" dirty="0">
                <a:solidFill>
                  <a:srgbClr val="3C3939"/>
                </a:solidFill>
                <a:latin typeface="Roboto" pitchFamily="34" charset="0"/>
                <a:ea typeface="Roboto" pitchFamily="34" charset="-122"/>
                <a:cs typeface="Roboto" pitchFamily="34" charset="-120"/>
              </a:rPr>
              <a:t>Captarea interesului</a:t>
            </a:r>
            <a:r>
              <a:rPr lang="en-US" sz="1250" dirty="0">
                <a:solidFill>
                  <a:srgbClr val="3C3939"/>
                </a:solidFill>
                <a:latin typeface="Roboto" pitchFamily="34" charset="0"/>
                <a:ea typeface="Roboto" pitchFamily="34" charset="-122"/>
                <a:cs typeface="Roboto" pitchFamily="34" charset="-120"/>
              </a:rPr>
              <a:t> – Crearea unor puncte de intrare diverse care rezonează cu diferite profiluri de elevi</a:t>
            </a:r>
            <a:endParaRPr lang="en-US" sz="1250" dirty="0"/>
          </a:p>
        </p:txBody>
      </p:sp>
      <p:sp>
        <p:nvSpPr>
          <p:cNvPr id="8" name="Text 5"/>
          <p:cNvSpPr/>
          <p:nvPr/>
        </p:nvSpPr>
        <p:spPr>
          <a:xfrm>
            <a:off x="793790" y="5125760"/>
            <a:ext cx="6327815" cy="508159"/>
          </a:xfrm>
          <a:prstGeom prst="rect">
            <a:avLst/>
          </a:prstGeom>
          <a:noFill/>
          <a:ln/>
        </p:spPr>
        <p:txBody>
          <a:bodyPr wrap="square" lIns="0" tIns="0" rIns="0" bIns="0" rtlCol="0" anchor="t"/>
          <a:lstStyle/>
          <a:p>
            <a:pPr marL="342900" indent="-342900" algn="l">
              <a:lnSpc>
                <a:spcPts val="2000"/>
              </a:lnSpc>
              <a:buSzPct val="100000"/>
              <a:buChar char="•"/>
            </a:pPr>
            <a:r>
              <a:rPr lang="en-US" sz="1250" b="1" dirty="0">
                <a:solidFill>
                  <a:srgbClr val="3C3939"/>
                </a:solidFill>
                <a:latin typeface="Roboto" pitchFamily="34" charset="0"/>
                <a:ea typeface="Roboto" pitchFamily="34" charset="-122"/>
                <a:cs typeface="Roboto" pitchFamily="34" charset="-120"/>
              </a:rPr>
              <a:t>Susținerea efortului constant</a:t>
            </a:r>
            <a:r>
              <a:rPr lang="en-US" sz="1250" dirty="0">
                <a:solidFill>
                  <a:srgbClr val="3C3939"/>
                </a:solidFill>
                <a:latin typeface="Roboto" pitchFamily="34" charset="0"/>
                <a:ea typeface="Roboto" pitchFamily="34" charset="-122"/>
                <a:cs typeface="Roboto" pitchFamily="34" charset="-120"/>
              </a:rPr>
              <a:t> – Menținerea motivației pe durata întregului proces de învățare</a:t>
            </a:r>
            <a:endParaRPr lang="en-US" sz="1250" dirty="0"/>
          </a:p>
        </p:txBody>
      </p:sp>
      <p:sp>
        <p:nvSpPr>
          <p:cNvPr id="9" name="Text 6"/>
          <p:cNvSpPr/>
          <p:nvPr/>
        </p:nvSpPr>
        <p:spPr>
          <a:xfrm>
            <a:off x="793790" y="5689402"/>
            <a:ext cx="6327815" cy="508159"/>
          </a:xfrm>
          <a:prstGeom prst="rect">
            <a:avLst/>
          </a:prstGeom>
          <a:noFill/>
          <a:ln/>
        </p:spPr>
        <p:txBody>
          <a:bodyPr wrap="square" lIns="0" tIns="0" rIns="0" bIns="0" rtlCol="0" anchor="t"/>
          <a:lstStyle/>
          <a:p>
            <a:pPr marL="342900" indent="-342900" algn="l">
              <a:lnSpc>
                <a:spcPts val="2000"/>
              </a:lnSpc>
              <a:buSzPct val="100000"/>
              <a:buChar char="•"/>
            </a:pPr>
            <a:r>
              <a:rPr lang="en-US" sz="1250" b="1" dirty="0">
                <a:solidFill>
                  <a:srgbClr val="3C3939"/>
                </a:solidFill>
                <a:latin typeface="Roboto" pitchFamily="34" charset="0"/>
                <a:ea typeface="Roboto" pitchFamily="34" charset="-122"/>
                <a:cs typeface="Roboto" pitchFamily="34" charset="-120"/>
              </a:rPr>
              <a:t>Dezvoltarea autodisciplinei</a:t>
            </a:r>
            <a:r>
              <a:rPr lang="en-US" sz="1250" dirty="0">
                <a:solidFill>
                  <a:srgbClr val="3C3939"/>
                </a:solidFill>
                <a:latin typeface="Roboto" pitchFamily="34" charset="0"/>
                <a:ea typeface="Roboto" pitchFamily="34" charset="-122"/>
                <a:cs typeface="Roboto" pitchFamily="34" charset="-120"/>
              </a:rPr>
              <a:t> – Sprijinirea elevilor să-și mențină atenția și să-și gestioneze propriul proces de învățare</a:t>
            </a:r>
            <a:endParaRPr lang="en-US" sz="1250" dirty="0"/>
          </a:p>
        </p:txBody>
      </p:sp>
      <p:sp>
        <p:nvSpPr>
          <p:cNvPr id="10" name="Shape 7"/>
          <p:cNvSpPr/>
          <p:nvPr/>
        </p:nvSpPr>
        <p:spPr>
          <a:xfrm>
            <a:off x="7516416" y="4125635"/>
            <a:ext cx="6327815" cy="1589484"/>
          </a:xfrm>
          <a:prstGeom prst="roundRect">
            <a:avLst>
              <a:gd name="adj" fmla="val 4196"/>
            </a:avLst>
          </a:prstGeom>
          <a:solidFill>
            <a:srgbClr val="D2D2E0"/>
          </a:solidFill>
          <a:ln/>
        </p:spPr>
      </p:sp>
      <p:pic>
        <p:nvPicPr>
          <p:cNvPr id="11" name="Image 1" descr="preencoded.png"/>
          <p:cNvPicPr>
            <a:picLocks noChangeAspect="1"/>
          </p:cNvPicPr>
          <p:nvPr/>
        </p:nvPicPr>
        <p:blipFill>
          <a:blip r:embed="rId5"/>
          <a:stretch>
            <a:fillRect/>
          </a:stretch>
        </p:blipFill>
        <p:spPr>
          <a:xfrm>
            <a:off x="7675126" y="4340900"/>
            <a:ext cx="248007" cy="198358"/>
          </a:xfrm>
          <a:prstGeom prst="rect">
            <a:avLst/>
          </a:prstGeom>
        </p:spPr>
      </p:pic>
      <p:sp>
        <p:nvSpPr>
          <p:cNvPr id="12" name="Text 8"/>
          <p:cNvSpPr/>
          <p:nvPr/>
        </p:nvSpPr>
        <p:spPr>
          <a:xfrm>
            <a:off x="8081843" y="4323993"/>
            <a:ext cx="1984653" cy="248007"/>
          </a:xfrm>
          <a:prstGeom prst="rect">
            <a:avLst/>
          </a:prstGeom>
          <a:noFill/>
          <a:ln/>
        </p:spPr>
        <p:txBody>
          <a:bodyPr wrap="none" lIns="0" tIns="0" rIns="0" bIns="0" rtlCol="0" anchor="t"/>
          <a:lstStyle/>
          <a:p>
            <a:pPr marL="0" indent="0" algn="l">
              <a:lnSpc>
                <a:spcPts val="1950"/>
              </a:lnSpc>
              <a:buNone/>
            </a:pPr>
            <a:r>
              <a:rPr lang="en-US" sz="1550" dirty="0">
                <a:solidFill>
                  <a:srgbClr val="000000"/>
                </a:solidFill>
                <a:latin typeface="Raleway" pitchFamily="34" charset="0"/>
                <a:ea typeface="Raleway" pitchFamily="34" charset="-122"/>
                <a:cs typeface="Raleway" pitchFamily="34" charset="-120"/>
              </a:rPr>
              <a:t>De ce contează?</a:t>
            </a:r>
            <a:endParaRPr lang="en-US" sz="1550" dirty="0"/>
          </a:p>
        </p:txBody>
      </p:sp>
      <p:sp>
        <p:nvSpPr>
          <p:cNvPr id="13" name="Text 9"/>
          <p:cNvSpPr/>
          <p:nvPr/>
        </p:nvSpPr>
        <p:spPr>
          <a:xfrm>
            <a:off x="8081843" y="4730710"/>
            <a:ext cx="5603677" cy="762238"/>
          </a:xfrm>
          <a:prstGeom prst="rect">
            <a:avLst/>
          </a:prstGeom>
          <a:noFill/>
          <a:ln/>
        </p:spPr>
        <p:txBody>
          <a:bodyPr wrap="square" lIns="0" tIns="0" rIns="0" bIns="0" rtlCol="0" anchor="t"/>
          <a:lstStyle/>
          <a:p>
            <a:pPr marL="0" indent="0" algn="l">
              <a:lnSpc>
                <a:spcPts val="2000"/>
              </a:lnSpc>
              <a:buNone/>
            </a:pPr>
            <a:r>
              <a:rPr lang="en-US" sz="1250" dirty="0">
                <a:solidFill>
                  <a:srgbClr val="000000"/>
                </a:solidFill>
                <a:latin typeface="Roboto" pitchFamily="34" charset="0"/>
                <a:ea typeface="Roboto" pitchFamily="34" charset="-122"/>
                <a:cs typeface="Roboto" pitchFamily="34" charset="-120"/>
              </a:rPr>
              <a:t>Cercetările arată că implicarea emoțională este cel mai puternic predictor al succesului academic. Când elevii înțeleg </a:t>
            </a:r>
            <a:r>
              <a:rPr lang="en-US" sz="1250" i="1" dirty="0">
                <a:solidFill>
                  <a:srgbClr val="000000"/>
                </a:solidFill>
                <a:latin typeface="Roboto" pitchFamily="34" charset="0"/>
                <a:ea typeface="Roboto" pitchFamily="34" charset="-122"/>
                <a:cs typeface="Roboto" pitchFamily="34" charset="-120"/>
              </a:rPr>
              <a:t>de ce</a:t>
            </a:r>
            <a:r>
              <a:rPr lang="en-US" sz="1250" dirty="0">
                <a:solidFill>
                  <a:srgbClr val="000000"/>
                </a:solidFill>
                <a:latin typeface="Roboto" pitchFamily="34" charset="0"/>
                <a:ea typeface="Roboto" pitchFamily="34" charset="-122"/>
                <a:cs typeface="Roboto" pitchFamily="34" charset="-120"/>
              </a:rPr>
              <a:t> învață ceva și găsesc sens personal în activități, performanța lor crește semnificativ.</a:t>
            </a:r>
            <a:endParaRPr lang="en-US" sz="1250" dirty="0"/>
          </a:p>
        </p:txBody>
      </p:sp>
      <p:pic>
        <p:nvPicPr>
          <p:cNvPr id="14" name="Image 2" descr="preencoded.png"/>
          <p:cNvPicPr>
            <a:picLocks noChangeAspect="1"/>
          </p:cNvPicPr>
          <p:nvPr/>
        </p:nvPicPr>
        <p:blipFill>
          <a:blip r:embed="rId6"/>
          <a:stretch>
            <a:fillRect/>
          </a:stretch>
        </p:blipFill>
        <p:spPr>
          <a:xfrm>
            <a:off x="2924592" y="7206188"/>
            <a:ext cx="7601545" cy="87034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5056094" y="583883"/>
            <a:ext cx="6615126" cy="491882"/>
          </a:xfrm>
          <a:prstGeom prst="rect">
            <a:avLst/>
          </a:prstGeom>
          <a:noFill/>
          <a:ln/>
        </p:spPr>
        <p:txBody>
          <a:bodyPr wrap="none" lIns="0" tIns="0" rIns="0" bIns="0" rtlCol="0" anchor="t"/>
          <a:lstStyle/>
          <a:p>
            <a:pPr marL="0" indent="0" algn="l">
              <a:lnSpc>
                <a:spcPts val="2950"/>
              </a:lnSpc>
              <a:buNone/>
            </a:pPr>
            <a:r>
              <a:rPr lang="en-US" sz="2350" dirty="0">
                <a:solidFill>
                  <a:srgbClr val="1B1B27"/>
                </a:solidFill>
                <a:latin typeface="Raleway" pitchFamily="34" charset="0"/>
                <a:ea typeface="Raleway" pitchFamily="34" charset="-122"/>
                <a:cs typeface="Raleway" pitchFamily="34" charset="-120"/>
              </a:rPr>
              <a:t>Nivel I: Acces - Cunoașterea Intereselor</a:t>
            </a:r>
            <a:endParaRPr lang="en-US" sz="2350" dirty="0"/>
          </a:p>
        </p:txBody>
      </p:sp>
      <p:sp>
        <p:nvSpPr>
          <p:cNvPr id="4" name="Text 1"/>
          <p:cNvSpPr/>
          <p:nvPr/>
        </p:nvSpPr>
        <p:spPr>
          <a:xfrm>
            <a:off x="1785770" y="1075765"/>
            <a:ext cx="12102990" cy="634323"/>
          </a:xfrm>
          <a:prstGeom prst="rect">
            <a:avLst/>
          </a:prstGeom>
          <a:noFill/>
          <a:ln/>
        </p:spPr>
        <p:txBody>
          <a:bodyPr wrap="square" lIns="0" tIns="0" rIns="0" bIns="0" rtlCol="0" anchor="t"/>
          <a:lstStyle/>
          <a:p>
            <a:pPr marL="0" indent="0" algn="l">
              <a:lnSpc>
                <a:spcPts val="1500"/>
              </a:lnSpc>
              <a:buNone/>
            </a:pPr>
            <a:r>
              <a:rPr lang="en-US" sz="1100" dirty="0">
                <a:solidFill>
                  <a:srgbClr val="3C3939"/>
                </a:solidFill>
                <a:latin typeface="Roboto" pitchFamily="34" charset="0"/>
                <a:ea typeface="Roboto" pitchFamily="34" charset="-122"/>
                <a:cs typeface="Roboto" pitchFamily="34" charset="-120"/>
              </a:rPr>
              <a:t>La nivelul fundamental de acces, obiectivul este să creăm multiple porți de intrare în procesul de învățare. Recunoaștem că fiecare elev aduce în clasă propriile interese, identități culturale și experiențe de viață care modelează </a:t>
            </a:r>
            <a:r>
              <a:rPr lang="en-US" sz="1100" dirty="0" err="1">
                <a:solidFill>
                  <a:srgbClr val="3C3939"/>
                </a:solidFill>
                <a:latin typeface="Roboto" pitchFamily="34" charset="0"/>
                <a:ea typeface="Roboto" pitchFamily="34" charset="-122"/>
                <a:cs typeface="Roboto" pitchFamily="34" charset="-120"/>
              </a:rPr>
              <a:t>modul</a:t>
            </a:r>
            <a:r>
              <a:rPr lang="en-US" sz="1100" dirty="0">
                <a:solidFill>
                  <a:srgbClr val="3C3939"/>
                </a:solidFill>
                <a:latin typeface="Roboto" pitchFamily="34" charset="0"/>
                <a:ea typeface="Roboto" pitchFamily="34" charset="-122"/>
                <a:cs typeface="Roboto" pitchFamily="34" charset="-120"/>
              </a:rPr>
              <a:t> </a:t>
            </a:r>
            <a:r>
              <a:rPr lang="en-US" sz="1100" dirty="0" err="1">
                <a:solidFill>
                  <a:srgbClr val="3C3939"/>
                </a:solidFill>
                <a:latin typeface="Roboto" pitchFamily="34" charset="0"/>
                <a:ea typeface="Roboto" pitchFamily="34" charset="-122"/>
                <a:cs typeface="Roboto" pitchFamily="34" charset="-120"/>
              </a:rPr>
              <a:t>în</a:t>
            </a:r>
            <a:r>
              <a:rPr lang="ro-RO" sz="1100" dirty="0">
                <a:solidFill>
                  <a:srgbClr val="3C3939"/>
                </a:solidFill>
                <a:latin typeface="Roboto" pitchFamily="34" charset="0"/>
                <a:ea typeface="Roboto" pitchFamily="34" charset="-122"/>
                <a:cs typeface="Roboto" pitchFamily="34" charset="-120"/>
              </a:rPr>
              <a:t> </a:t>
            </a:r>
            <a:r>
              <a:rPr lang="en-US" sz="1100" dirty="0">
                <a:solidFill>
                  <a:srgbClr val="3C3939"/>
                </a:solidFill>
                <a:latin typeface="Roboto" pitchFamily="34" charset="0"/>
                <a:ea typeface="Roboto" pitchFamily="34" charset="-122"/>
                <a:cs typeface="Roboto" pitchFamily="34" charset="-120"/>
              </a:rPr>
              <a:t>care se angajează cu materialul educațional.</a:t>
            </a:r>
            <a:endParaRPr lang="en-US" sz="1100" dirty="0"/>
          </a:p>
        </p:txBody>
      </p:sp>
      <p:sp>
        <p:nvSpPr>
          <p:cNvPr id="5" name="Shape 2"/>
          <p:cNvSpPr/>
          <p:nvPr/>
        </p:nvSpPr>
        <p:spPr>
          <a:xfrm>
            <a:off x="6228040" y="1662232"/>
            <a:ext cx="7660719" cy="1229082"/>
          </a:xfrm>
          <a:prstGeom prst="roundRect">
            <a:avLst>
              <a:gd name="adj" fmla="val 4119"/>
            </a:avLst>
          </a:prstGeom>
          <a:solidFill>
            <a:srgbClr val="E1E1EA"/>
          </a:solidFill>
          <a:ln w="7620">
            <a:solidFill>
              <a:srgbClr val="1B1B27"/>
            </a:solidFill>
            <a:prstDash val="solid"/>
          </a:ln>
        </p:spPr>
      </p:sp>
      <p:sp>
        <p:nvSpPr>
          <p:cNvPr id="6" name="Shape 3"/>
          <p:cNvSpPr/>
          <p:nvPr/>
        </p:nvSpPr>
        <p:spPr>
          <a:xfrm>
            <a:off x="6356152" y="1790343"/>
            <a:ext cx="361474" cy="361474"/>
          </a:xfrm>
          <a:prstGeom prst="roundRect">
            <a:avLst>
              <a:gd name="adj" fmla="val 25293896"/>
            </a:avLst>
          </a:prstGeom>
          <a:solidFill>
            <a:srgbClr val="1B1B27"/>
          </a:solidFill>
          <a:ln/>
        </p:spPr>
      </p:sp>
      <p:pic>
        <p:nvPicPr>
          <p:cNvPr id="7" name="Image 1" descr="preencoded.png"/>
          <p:cNvPicPr>
            <a:picLocks noChangeAspect="1"/>
          </p:cNvPicPr>
          <p:nvPr/>
        </p:nvPicPr>
        <p:blipFill>
          <a:blip r:embed="rId4"/>
          <a:stretch>
            <a:fillRect/>
          </a:stretch>
        </p:blipFill>
        <p:spPr>
          <a:xfrm>
            <a:off x="6455569" y="1869400"/>
            <a:ext cx="162639" cy="203359"/>
          </a:xfrm>
          <a:prstGeom prst="rect">
            <a:avLst/>
          </a:prstGeom>
        </p:spPr>
      </p:pic>
      <p:sp>
        <p:nvSpPr>
          <p:cNvPr id="8" name="Text 4"/>
          <p:cNvSpPr/>
          <p:nvPr/>
        </p:nvSpPr>
        <p:spPr>
          <a:xfrm>
            <a:off x="6356152" y="2272308"/>
            <a:ext cx="2852261" cy="225862"/>
          </a:xfrm>
          <a:prstGeom prst="rect">
            <a:avLst/>
          </a:prstGeom>
          <a:noFill/>
          <a:ln/>
        </p:spPr>
        <p:txBody>
          <a:bodyPr wrap="none" lIns="0" tIns="0" rIns="0" bIns="0" rtlCol="0" anchor="t"/>
          <a:lstStyle/>
          <a:p>
            <a:pPr marL="0" indent="0" algn="l">
              <a:lnSpc>
                <a:spcPts val="1750"/>
              </a:lnSpc>
              <a:buNone/>
            </a:pPr>
            <a:r>
              <a:rPr lang="en-US" sz="1400" dirty="0">
                <a:solidFill>
                  <a:srgbClr val="3C3939"/>
                </a:solidFill>
                <a:latin typeface="Raleway" pitchFamily="34" charset="0"/>
                <a:ea typeface="Raleway" pitchFamily="34" charset="-122"/>
                <a:cs typeface="Raleway" pitchFamily="34" charset="-120"/>
              </a:rPr>
              <a:t>Optimizarea Alegerii și Autonomiei</a:t>
            </a:r>
            <a:endParaRPr lang="en-US" sz="1400" dirty="0"/>
          </a:p>
        </p:txBody>
      </p:sp>
      <p:sp>
        <p:nvSpPr>
          <p:cNvPr id="9" name="Text 5"/>
          <p:cNvSpPr/>
          <p:nvPr/>
        </p:nvSpPr>
        <p:spPr>
          <a:xfrm>
            <a:off x="6356152" y="2570440"/>
            <a:ext cx="7404497" cy="192762"/>
          </a:xfrm>
          <a:prstGeom prst="rect">
            <a:avLst/>
          </a:prstGeom>
          <a:noFill/>
          <a:ln/>
        </p:spPr>
        <p:txBody>
          <a:bodyPr wrap="none" lIns="0" tIns="0" rIns="0" bIns="0" rtlCol="0" anchor="t"/>
          <a:lstStyle/>
          <a:p>
            <a:pPr marL="0" indent="0" algn="l">
              <a:lnSpc>
                <a:spcPts val="1500"/>
              </a:lnSpc>
              <a:buNone/>
            </a:pPr>
            <a:r>
              <a:rPr lang="en-US" sz="900" dirty="0">
                <a:solidFill>
                  <a:srgbClr val="3C3939"/>
                </a:solidFill>
                <a:latin typeface="Roboto" pitchFamily="34" charset="0"/>
                <a:ea typeface="Roboto" pitchFamily="34" charset="-122"/>
                <a:cs typeface="Roboto" pitchFamily="34" charset="-120"/>
              </a:rPr>
              <a:t>Elevii au nevoie să simtă control asupra propriei învățări pentru a se angaja profund.</a:t>
            </a:r>
            <a:endParaRPr lang="en-US" sz="900" dirty="0"/>
          </a:p>
        </p:txBody>
      </p:sp>
      <p:sp>
        <p:nvSpPr>
          <p:cNvPr id="10" name="Shape 6"/>
          <p:cNvSpPr/>
          <p:nvPr/>
        </p:nvSpPr>
        <p:spPr>
          <a:xfrm>
            <a:off x="6228040" y="3011805"/>
            <a:ext cx="7660719" cy="1229082"/>
          </a:xfrm>
          <a:prstGeom prst="roundRect">
            <a:avLst>
              <a:gd name="adj" fmla="val 4119"/>
            </a:avLst>
          </a:prstGeom>
          <a:solidFill>
            <a:srgbClr val="E1E1EA"/>
          </a:solidFill>
          <a:ln w="7620">
            <a:solidFill>
              <a:srgbClr val="1B1B27"/>
            </a:solidFill>
            <a:prstDash val="solid"/>
          </a:ln>
        </p:spPr>
      </p:sp>
      <p:sp>
        <p:nvSpPr>
          <p:cNvPr id="11" name="Shape 7"/>
          <p:cNvSpPr/>
          <p:nvPr/>
        </p:nvSpPr>
        <p:spPr>
          <a:xfrm>
            <a:off x="6356152" y="3139916"/>
            <a:ext cx="361474" cy="361474"/>
          </a:xfrm>
          <a:prstGeom prst="roundRect">
            <a:avLst>
              <a:gd name="adj" fmla="val 25293896"/>
            </a:avLst>
          </a:prstGeom>
          <a:solidFill>
            <a:srgbClr val="1B1B27"/>
          </a:solidFill>
          <a:ln/>
        </p:spPr>
      </p:sp>
      <p:pic>
        <p:nvPicPr>
          <p:cNvPr id="12" name="Image 2" descr="preencoded.png"/>
          <p:cNvPicPr>
            <a:picLocks noChangeAspect="1"/>
          </p:cNvPicPr>
          <p:nvPr/>
        </p:nvPicPr>
        <p:blipFill>
          <a:blip r:embed="rId5"/>
          <a:stretch>
            <a:fillRect/>
          </a:stretch>
        </p:blipFill>
        <p:spPr>
          <a:xfrm>
            <a:off x="6455569" y="3218974"/>
            <a:ext cx="162639" cy="203359"/>
          </a:xfrm>
          <a:prstGeom prst="rect">
            <a:avLst/>
          </a:prstGeom>
        </p:spPr>
      </p:pic>
      <p:sp>
        <p:nvSpPr>
          <p:cNvPr id="13" name="Text 8"/>
          <p:cNvSpPr/>
          <p:nvPr/>
        </p:nvSpPr>
        <p:spPr>
          <a:xfrm>
            <a:off x="6356152" y="3621881"/>
            <a:ext cx="2102168" cy="225862"/>
          </a:xfrm>
          <a:prstGeom prst="rect">
            <a:avLst/>
          </a:prstGeom>
          <a:noFill/>
          <a:ln/>
        </p:spPr>
        <p:txBody>
          <a:bodyPr wrap="none" lIns="0" tIns="0" rIns="0" bIns="0" rtlCol="0" anchor="t"/>
          <a:lstStyle/>
          <a:p>
            <a:pPr marL="0" indent="0" algn="l">
              <a:lnSpc>
                <a:spcPts val="1750"/>
              </a:lnSpc>
              <a:buNone/>
            </a:pPr>
            <a:r>
              <a:rPr lang="en-US" sz="1400" dirty="0">
                <a:solidFill>
                  <a:srgbClr val="3C3939"/>
                </a:solidFill>
                <a:latin typeface="Raleway" pitchFamily="34" charset="0"/>
                <a:ea typeface="Raleway" pitchFamily="34" charset="-122"/>
                <a:cs typeface="Raleway" pitchFamily="34" charset="-120"/>
              </a:rPr>
              <a:t>Relevanță și Autenticitate</a:t>
            </a:r>
            <a:endParaRPr lang="en-US" sz="1400" dirty="0"/>
          </a:p>
        </p:txBody>
      </p:sp>
      <p:sp>
        <p:nvSpPr>
          <p:cNvPr id="14" name="Text 9"/>
          <p:cNvSpPr/>
          <p:nvPr/>
        </p:nvSpPr>
        <p:spPr>
          <a:xfrm>
            <a:off x="6356152" y="3920014"/>
            <a:ext cx="7404497" cy="192762"/>
          </a:xfrm>
          <a:prstGeom prst="rect">
            <a:avLst/>
          </a:prstGeom>
          <a:noFill/>
          <a:ln/>
        </p:spPr>
        <p:txBody>
          <a:bodyPr wrap="none" lIns="0" tIns="0" rIns="0" bIns="0" rtlCol="0" anchor="t"/>
          <a:lstStyle/>
          <a:p>
            <a:pPr marL="0" indent="0" algn="l">
              <a:lnSpc>
                <a:spcPts val="1500"/>
              </a:lnSpc>
              <a:buNone/>
            </a:pPr>
            <a:r>
              <a:rPr lang="en-US" sz="900" dirty="0">
                <a:solidFill>
                  <a:srgbClr val="3C3939"/>
                </a:solidFill>
                <a:latin typeface="Roboto" pitchFamily="34" charset="0"/>
                <a:ea typeface="Roboto" pitchFamily="34" charset="-122"/>
                <a:cs typeface="Roboto" pitchFamily="34" charset="-120"/>
              </a:rPr>
              <a:t>Conexiunea cu viața reală și cu experiențele personale amplifică motivația intrinsecă.</a:t>
            </a:r>
            <a:endParaRPr lang="en-US" sz="900" dirty="0"/>
          </a:p>
        </p:txBody>
      </p:sp>
      <p:sp>
        <p:nvSpPr>
          <p:cNvPr id="15" name="Shape 10"/>
          <p:cNvSpPr/>
          <p:nvPr/>
        </p:nvSpPr>
        <p:spPr>
          <a:xfrm>
            <a:off x="6228040" y="4361378"/>
            <a:ext cx="7660719" cy="1229082"/>
          </a:xfrm>
          <a:prstGeom prst="roundRect">
            <a:avLst>
              <a:gd name="adj" fmla="val 4119"/>
            </a:avLst>
          </a:prstGeom>
          <a:solidFill>
            <a:srgbClr val="E1E1EA"/>
          </a:solidFill>
          <a:ln w="7620">
            <a:solidFill>
              <a:srgbClr val="1B1B27"/>
            </a:solidFill>
            <a:prstDash val="solid"/>
          </a:ln>
        </p:spPr>
      </p:sp>
      <p:sp>
        <p:nvSpPr>
          <p:cNvPr id="16" name="Shape 11"/>
          <p:cNvSpPr/>
          <p:nvPr/>
        </p:nvSpPr>
        <p:spPr>
          <a:xfrm>
            <a:off x="6356152" y="4489490"/>
            <a:ext cx="361474" cy="361474"/>
          </a:xfrm>
          <a:prstGeom prst="roundRect">
            <a:avLst>
              <a:gd name="adj" fmla="val 25293896"/>
            </a:avLst>
          </a:prstGeom>
          <a:solidFill>
            <a:srgbClr val="1B1B27"/>
          </a:solidFill>
          <a:ln/>
        </p:spPr>
      </p:sp>
      <p:pic>
        <p:nvPicPr>
          <p:cNvPr id="17" name="Image 3" descr="preencoded.png"/>
          <p:cNvPicPr>
            <a:picLocks noChangeAspect="1"/>
          </p:cNvPicPr>
          <p:nvPr/>
        </p:nvPicPr>
        <p:blipFill>
          <a:blip r:embed="rId6"/>
          <a:stretch>
            <a:fillRect/>
          </a:stretch>
        </p:blipFill>
        <p:spPr>
          <a:xfrm>
            <a:off x="6455569" y="4568547"/>
            <a:ext cx="162639" cy="203359"/>
          </a:xfrm>
          <a:prstGeom prst="rect">
            <a:avLst/>
          </a:prstGeom>
        </p:spPr>
      </p:pic>
      <p:sp>
        <p:nvSpPr>
          <p:cNvPr id="18" name="Text 12"/>
          <p:cNvSpPr/>
          <p:nvPr/>
        </p:nvSpPr>
        <p:spPr>
          <a:xfrm>
            <a:off x="6356152" y="4971455"/>
            <a:ext cx="1807845" cy="225862"/>
          </a:xfrm>
          <a:prstGeom prst="rect">
            <a:avLst/>
          </a:prstGeom>
          <a:noFill/>
          <a:ln/>
        </p:spPr>
        <p:txBody>
          <a:bodyPr wrap="none" lIns="0" tIns="0" rIns="0" bIns="0" rtlCol="0" anchor="t"/>
          <a:lstStyle/>
          <a:p>
            <a:pPr marL="0" indent="0" algn="l">
              <a:lnSpc>
                <a:spcPts val="1750"/>
              </a:lnSpc>
              <a:buNone/>
            </a:pPr>
            <a:r>
              <a:rPr lang="en-US" sz="1400" dirty="0">
                <a:solidFill>
                  <a:srgbClr val="3C3939"/>
                </a:solidFill>
                <a:latin typeface="Raleway" pitchFamily="34" charset="0"/>
                <a:ea typeface="Raleway" pitchFamily="34" charset="-122"/>
                <a:cs typeface="Raleway" pitchFamily="34" charset="-120"/>
              </a:rPr>
              <a:t>Bucurie și Joc</a:t>
            </a:r>
            <a:endParaRPr lang="en-US" sz="1400" dirty="0"/>
          </a:p>
        </p:txBody>
      </p:sp>
      <p:sp>
        <p:nvSpPr>
          <p:cNvPr id="19" name="Text 13"/>
          <p:cNvSpPr/>
          <p:nvPr/>
        </p:nvSpPr>
        <p:spPr>
          <a:xfrm>
            <a:off x="6356152" y="5269587"/>
            <a:ext cx="7404497" cy="192762"/>
          </a:xfrm>
          <a:prstGeom prst="rect">
            <a:avLst/>
          </a:prstGeom>
          <a:noFill/>
          <a:ln/>
        </p:spPr>
        <p:txBody>
          <a:bodyPr wrap="none" lIns="0" tIns="0" rIns="0" bIns="0" rtlCol="0" anchor="t"/>
          <a:lstStyle/>
          <a:p>
            <a:pPr marL="0" indent="0" algn="l">
              <a:lnSpc>
                <a:spcPts val="1500"/>
              </a:lnSpc>
              <a:buNone/>
            </a:pPr>
            <a:r>
              <a:rPr lang="en-US" sz="900" dirty="0">
                <a:solidFill>
                  <a:srgbClr val="3C3939"/>
                </a:solidFill>
                <a:latin typeface="Roboto" pitchFamily="34" charset="0"/>
                <a:ea typeface="Roboto" pitchFamily="34" charset="-122"/>
                <a:cs typeface="Roboto" pitchFamily="34" charset="-120"/>
              </a:rPr>
              <a:t>Învățarea nu trebuie să fie mereu serioasă – elementele ludice stimulează creativitatea.</a:t>
            </a:r>
            <a:endParaRPr lang="en-US" sz="900" dirty="0"/>
          </a:p>
        </p:txBody>
      </p:sp>
      <p:sp>
        <p:nvSpPr>
          <p:cNvPr id="20" name="Shape 14"/>
          <p:cNvSpPr/>
          <p:nvPr/>
        </p:nvSpPr>
        <p:spPr>
          <a:xfrm>
            <a:off x="6228040" y="5710952"/>
            <a:ext cx="7660719" cy="1229082"/>
          </a:xfrm>
          <a:prstGeom prst="roundRect">
            <a:avLst>
              <a:gd name="adj" fmla="val 4119"/>
            </a:avLst>
          </a:prstGeom>
          <a:solidFill>
            <a:srgbClr val="E1E1EA"/>
          </a:solidFill>
          <a:ln w="7620">
            <a:solidFill>
              <a:srgbClr val="1B1B27"/>
            </a:solidFill>
            <a:prstDash val="solid"/>
          </a:ln>
        </p:spPr>
      </p:sp>
      <p:sp>
        <p:nvSpPr>
          <p:cNvPr id="21" name="Shape 15"/>
          <p:cNvSpPr/>
          <p:nvPr/>
        </p:nvSpPr>
        <p:spPr>
          <a:xfrm>
            <a:off x="6356152" y="5839063"/>
            <a:ext cx="361474" cy="361474"/>
          </a:xfrm>
          <a:prstGeom prst="roundRect">
            <a:avLst>
              <a:gd name="adj" fmla="val 25293896"/>
            </a:avLst>
          </a:prstGeom>
          <a:solidFill>
            <a:srgbClr val="1B1B27"/>
          </a:solidFill>
          <a:ln/>
        </p:spPr>
      </p:sp>
      <p:pic>
        <p:nvPicPr>
          <p:cNvPr id="22" name="Image 4" descr="preencoded.png"/>
          <p:cNvPicPr>
            <a:picLocks noChangeAspect="1"/>
          </p:cNvPicPr>
          <p:nvPr/>
        </p:nvPicPr>
        <p:blipFill>
          <a:blip r:embed="rId7"/>
          <a:stretch>
            <a:fillRect/>
          </a:stretch>
        </p:blipFill>
        <p:spPr>
          <a:xfrm>
            <a:off x="6455569" y="5918121"/>
            <a:ext cx="162639" cy="203359"/>
          </a:xfrm>
          <a:prstGeom prst="rect">
            <a:avLst/>
          </a:prstGeom>
        </p:spPr>
      </p:pic>
      <p:sp>
        <p:nvSpPr>
          <p:cNvPr id="23" name="Text 16"/>
          <p:cNvSpPr/>
          <p:nvPr/>
        </p:nvSpPr>
        <p:spPr>
          <a:xfrm>
            <a:off x="6356152" y="6321028"/>
            <a:ext cx="1807845" cy="225862"/>
          </a:xfrm>
          <a:prstGeom prst="rect">
            <a:avLst/>
          </a:prstGeom>
          <a:noFill/>
          <a:ln/>
        </p:spPr>
        <p:txBody>
          <a:bodyPr wrap="none" lIns="0" tIns="0" rIns="0" bIns="0" rtlCol="0" anchor="t"/>
          <a:lstStyle/>
          <a:p>
            <a:pPr marL="0" indent="0" algn="l">
              <a:lnSpc>
                <a:spcPts val="1750"/>
              </a:lnSpc>
              <a:buNone/>
            </a:pPr>
            <a:r>
              <a:rPr lang="en-US" sz="1400" dirty="0">
                <a:solidFill>
                  <a:srgbClr val="3C3939"/>
                </a:solidFill>
                <a:latin typeface="Raleway" pitchFamily="34" charset="0"/>
                <a:ea typeface="Raleway" pitchFamily="34" charset="-122"/>
                <a:cs typeface="Raleway" pitchFamily="34" charset="-120"/>
              </a:rPr>
              <a:t>Abordarea Barierelor</a:t>
            </a:r>
            <a:endParaRPr lang="en-US" sz="1400" dirty="0"/>
          </a:p>
        </p:txBody>
      </p:sp>
      <p:sp>
        <p:nvSpPr>
          <p:cNvPr id="24" name="Text 17"/>
          <p:cNvSpPr/>
          <p:nvPr/>
        </p:nvSpPr>
        <p:spPr>
          <a:xfrm>
            <a:off x="6356152" y="6619161"/>
            <a:ext cx="7404497" cy="192762"/>
          </a:xfrm>
          <a:prstGeom prst="rect">
            <a:avLst/>
          </a:prstGeom>
          <a:noFill/>
          <a:ln/>
        </p:spPr>
        <p:txBody>
          <a:bodyPr wrap="none" lIns="0" tIns="0" rIns="0" bIns="0" rtlCol="0" anchor="t"/>
          <a:lstStyle/>
          <a:p>
            <a:pPr marL="0" indent="0" algn="l">
              <a:lnSpc>
                <a:spcPts val="1500"/>
              </a:lnSpc>
              <a:buNone/>
            </a:pPr>
            <a:r>
              <a:rPr lang="en-US" sz="900" dirty="0">
                <a:solidFill>
                  <a:srgbClr val="3C3939"/>
                </a:solidFill>
                <a:latin typeface="Roboto" pitchFamily="34" charset="0"/>
                <a:ea typeface="Roboto" pitchFamily="34" charset="-122"/>
                <a:cs typeface="Roboto" pitchFamily="34" charset="-120"/>
              </a:rPr>
              <a:t>Eliminarea prejudecăților, amenințărilor și distragerilor care blochează învățarea.</a:t>
            </a:r>
            <a:endParaRPr lang="en-US" sz="900" dirty="0"/>
          </a:p>
        </p:txBody>
      </p:sp>
      <p:pic>
        <p:nvPicPr>
          <p:cNvPr id="25" name="Image 5" descr="preencoded.png"/>
          <p:cNvPicPr>
            <a:picLocks noChangeAspect="1"/>
          </p:cNvPicPr>
          <p:nvPr/>
        </p:nvPicPr>
        <p:blipFill>
          <a:blip r:embed="rId8"/>
          <a:stretch>
            <a:fillRect/>
          </a:stretch>
        </p:blipFill>
        <p:spPr>
          <a:xfrm>
            <a:off x="3410174" y="7075527"/>
            <a:ext cx="7797298" cy="570071"/>
          </a:xfrm>
          <a:prstGeom prst="rect">
            <a:avLst/>
          </a:prstGeom>
        </p:spPr>
      </p:pic>
      <p:pic>
        <p:nvPicPr>
          <p:cNvPr id="26" name="Image 0" descr="preencoded.png">
            <a:extLst>
              <a:ext uri="{FF2B5EF4-FFF2-40B4-BE49-F238E27FC236}">
                <a16:creationId xmlns:a16="http://schemas.microsoft.com/office/drawing/2014/main" id="{7E714BF6-8EF1-471B-97C8-76E97E808B14}"/>
              </a:ext>
            </a:extLst>
          </p:cNvPr>
          <p:cNvPicPr>
            <a:picLocks noChangeAspect="1"/>
          </p:cNvPicPr>
          <p:nvPr/>
        </p:nvPicPr>
        <p:blipFill>
          <a:blip r:embed="rId9"/>
          <a:stretch>
            <a:fillRect/>
          </a:stretch>
        </p:blipFill>
        <p:spPr>
          <a:xfrm>
            <a:off x="3957697" y="231459"/>
            <a:ext cx="7680960" cy="38552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90" y="808673"/>
            <a:ext cx="7200900" cy="745212"/>
          </a:xfrm>
          <a:prstGeom prst="rect">
            <a:avLst/>
          </a:prstGeom>
        </p:spPr>
      </p:pic>
      <p:sp>
        <p:nvSpPr>
          <p:cNvPr id="3" name="Text 0"/>
          <p:cNvSpPr/>
          <p:nvPr/>
        </p:nvSpPr>
        <p:spPr>
          <a:xfrm>
            <a:off x="793790" y="1777127"/>
            <a:ext cx="6630353" cy="465177"/>
          </a:xfrm>
          <a:prstGeom prst="rect">
            <a:avLst/>
          </a:prstGeom>
          <a:noFill/>
          <a:ln/>
        </p:spPr>
        <p:txBody>
          <a:bodyPr wrap="none" lIns="0" tIns="0" rIns="0" bIns="0" rtlCol="0" anchor="t"/>
          <a:lstStyle/>
          <a:p>
            <a:pPr marL="0" indent="0" algn="l">
              <a:lnSpc>
                <a:spcPts val="3650"/>
              </a:lnSpc>
              <a:buNone/>
            </a:pPr>
            <a:r>
              <a:rPr lang="en-US" sz="2900" dirty="0">
                <a:solidFill>
                  <a:srgbClr val="1B1B27"/>
                </a:solidFill>
                <a:latin typeface="Raleway" pitchFamily="34" charset="0"/>
                <a:ea typeface="Raleway" pitchFamily="34" charset="-122"/>
                <a:cs typeface="Raleway" pitchFamily="34" charset="-120"/>
              </a:rPr>
              <a:t>Exemple Practice: Optimizarea Alegerii</a:t>
            </a:r>
            <a:endParaRPr lang="en-US" sz="2900" dirty="0"/>
          </a:p>
        </p:txBody>
      </p:sp>
      <p:pic>
        <p:nvPicPr>
          <p:cNvPr id="4" name="Image 1" descr="preencoded.png"/>
          <p:cNvPicPr>
            <a:picLocks noChangeAspect="1"/>
          </p:cNvPicPr>
          <p:nvPr/>
        </p:nvPicPr>
        <p:blipFill>
          <a:blip r:embed="rId4"/>
          <a:stretch>
            <a:fillRect/>
          </a:stretch>
        </p:blipFill>
        <p:spPr>
          <a:xfrm>
            <a:off x="793790" y="2465546"/>
            <a:ext cx="148828" cy="185976"/>
          </a:xfrm>
          <a:prstGeom prst="rect">
            <a:avLst/>
          </a:prstGeom>
        </p:spPr>
      </p:pic>
      <p:sp>
        <p:nvSpPr>
          <p:cNvPr id="5" name="Shape 1"/>
          <p:cNvSpPr/>
          <p:nvPr/>
        </p:nvSpPr>
        <p:spPr>
          <a:xfrm>
            <a:off x="793790" y="2703195"/>
            <a:ext cx="4248388" cy="15240"/>
          </a:xfrm>
          <a:prstGeom prst="rect">
            <a:avLst/>
          </a:prstGeom>
          <a:solidFill>
            <a:srgbClr val="1B1B27"/>
          </a:solidFill>
          <a:ln/>
        </p:spPr>
      </p:sp>
      <p:sp>
        <p:nvSpPr>
          <p:cNvPr id="6" name="Text 2"/>
          <p:cNvSpPr/>
          <p:nvPr/>
        </p:nvSpPr>
        <p:spPr>
          <a:xfrm>
            <a:off x="793790" y="2808089"/>
            <a:ext cx="2232779" cy="278963"/>
          </a:xfrm>
          <a:prstGeom prst="rect">
            <a:avLst/>
          </a:prstGeom>
          <a:noFill/>
          <a:ln/>
        </p:spPr>
        <p:txBody>
          <a:bodyPr wrap="none" lIns="0" tIns="0" rIns="0" bIns="0" rtlCol="0" anchor="t"/>
          <a:lstStyle/>
          <a:p>
            <a:pPr marL="0" indent="0" algn="l">
              <a:lnSpc>
                <a:spcPts val="2150"/>
              </a:lnSpc>
              <a:buNone/>
            </a:pPr>
            <a:r>
              <a:rPr lang="en-US" sz="1750" dirty="0">
                <a:solidFill>
                  <a:srgbClr val="3C3939"/>
                </a:solidFill>
                <a:latin typeface="Raleway" pitchFamily="34" charset="0"/>
                <a:ea typeface="Raleway" pitchFamily="34" charset="-122"/>
                <a:cs typeface="Raleway" pitchFamily="34" charset="-120"/>
              </a:rPr>
              <a:t>Alegerea Temei</a:t>
            </a:r>
            <a:endParaRPr lang="en-US" sz="1750" dirty="0"/>
          </a:p>
        </p:txBody>
      </p:sp>
      <p:sp>
        <p:nvSpPr>
          <p:cNvPr id="7" name="Text 3"/>
          <p:cNvSpPr/>
          <p:nvPr/>
        </p:nvSpPr>
        <p:spPr>
          <a:xfrm>
            <a:off x="793790" y="3176349"/>
            <a:ext cx="4248388" cy="95250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Oferă elevilor posibilitatea să aleagă tema unui proiect: "Alegeți un subiect din natură care vă interesează și documentați-l". Această autonomie transformă sarcina dintr-o obligație într-o oportunitate de explorare personală.</a:t>
            </a:r>
            <a:endParaRPr lang="en-US" sz="1150" dirty="0"/>
          </a:p>
        </p:txBody>
      </p:sp>
      <p:pic>
        <p:nvPicPr>
          <p:cNvPr id="8" name="Image 2" descr="preencoded.png"/>
          <p:cNvPicPr>
            <a:picLocks noChangeAspect="1"/>
          </p:cNvPicPr>
          <p:nvPr/>
        </p:nvPicPr>
        <p:blipFill>
          <a:blip r:embed="rId5"/>
          <a:stretch>
            <a:fillRect/>
          </a:stretch>
        </p:blipFill>
        <p:spPr>
          <a:xfrm>
            <a:off x="5191006" y="2465546"/>
            <a:ext cx="148828" cy="185976"/>
          </a:xfrm>
          <a:prstGeom prst="rect">
            <a:avLst/>
          </a:prstGeom>
        </p:spPr>
      </p:pic>
      <p:sp>
        <p:nvSpPr>
          <p:cNvPr id="9" name="Shape 4"/>
          <p:cNvSpPr/>
          <p:nvPr/>
        </p:nvSpPr>
        <p:spPr>
          <a:xfrm>
            <a:off x="5191006" y="2703195"/>
            <a:ext cx="4248388" cy="15240"/>
          </a:xfrm>
          <a:prstGeom prst="rect">
            <a:avLst/>
          </a:prstGeom>
          <a:solidFill>
            <a:srgbClr val="1B1B27"/>
          </a:solidFill>
          <a:ln/>
        </p:spPr>
      </p:sp>
      <p:sp>
        <p:nvSpPr>
          <p:cNvPr id="10" name="Text 5"/>
          <p:cNvSpPr/>
          <p:nvPr/>
        </p:nvSpPr>
        <p:spPr>
          <a:xfrm>
            <a:off x="5191006" y="2808089"/>
            <a:ext cx="2232779" cy="278963"/>
          </a:xfrm>
          <a:prstGeom prst="rect">
            <a:avLst/>
          </a:prstGeom>
          <a:noFill/>
          <a:ln/>
        </p:spPr>
        <p:txBody>
          <a:bodyPr wrap="none" lIns="0" tIns="0" rIns="0" bIns="0" rtlCol="0" anchor="t"/>
          <a:lstStyle/>
          <a:p>
            <a:pPr marL="0" indent="0" algn="l">
              <a:lnSpc>
                <a:spcPts val="2150"/>
              </a:lnSpc>
              <a:buNone/>
            </a:pPr>
            <a:r>
              <a:rPr lang="en-US" sz="1750" dirty="0">
                <a:solidFill>
                  <a:srgbClr val="3C3939"/>
                </a:solidFill>
                <a:latin typeface="Raleway" pitchFamily="34" charset="0"/>
                <a:ea typeface="Raleway" pitchFamily="34" charset="-122"/>
                <a:cs typeface="Raleway" pitchFamily="34" charset="-120"/>
              </a:rPr>
              <a:t>Mod de Prezentare</a:t>
            </a:r>
            <a:endParaRPr lang="en-US" sz="1750" dirty="0"/>
          </a:p>
        </p:txBody>
      </p:sp>
      <p:sp>
        <p:nvSpPr>
          <p:cNvPr id="11" name="Text 6"/>
          <p:cNvSpPr/>
          <p:nvPr/>
        </p:nvSpPr>
        <p:spPr>
          <a:xfrm>
            <a:off x="5191006" y="3176349"/>
            <a:ext cx="4248388" cy="95250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Permite alegerea modului de prezentare: poster artistic, prezentare digitală interactivă, clip video documentar sau desen ilustrat. Elevii cu talente diferite pot străluci în formatele care le sunt naturale.</a:t>
            </a:r>
            <a:endParaRPr lang="en-US" sz="1150" dirty="0"/>
          </a:p>
        </p:txBody>
      </p:sp>
      <p:pic>
        <p:nvPicPr>
          <p:cNvPr id="12" name="Image 3" descr="preencoded.png"/>
          <p:cNvPicPr>
            <a:picLocks noChangeAspect="1"/>
          </p:cNvPicPr>
          <p:nvPr/>
        </p:nvPicPr>
        <p:blipFill>
          <a:blip r:embed="rId6"/>
          <a:stretch>
            <a:fillRect/>
          </a:stretch>
        </p:blipFill>
        <p:spPr>
          <a:xfrm>
            <a:off x="9588222" y="2465546"/>
            <a:ext cx="148828" cy="185976"/>
          </a:xfrm>
          <a:prstGeom prst="rect">
            <a:avLst/>
          </a:prstGeom>
        </p:spPr>
      </p:pic>
      <p:sp>
        <p:nvSpPr>
          <p:cNvPr id="13" name="Shape 7"/>
          <p:cNvSpPr/>
          <p:nvPr/>
        </p:nvSpPr>
        <p:spPr>
          <a:xfrm>
            <a:off x="9588222" y="2703195"/>
            <a:ext cx="4248388" cy="15240"/>
          </a:xfrm>
          <a:prstGeom prst="rect">
            <a:avLst/>
          </a:prstGeom>
          <a:solidFill>
            <a:srgbClr val="1B1B27"/>
          </a:solidFill>
          <a:ln/>
        </p:spPr>
      </p:sp>
      <p:sp>
        <p:nvSpPr>
          <p:cNvPr id="14" name="Text 8"/>
          <p:cNvSpPr/>
          <p:nvPr/>
        </p:nvSpPr>
        <p:spPr>
          <a:xfrm>
            <a:off x="9588222" y="2808089"/>
            <a:ext cx="2232779" cy="278963"/>
          </a:xfrm>
          <a:prstGeom prst="rect">
            <a:avLst/>
          </a:prstGeom>
          <a:noFill/>
          <a:ln/>
        </p:spPr>
        <p:txBody>
          <a:bodyPr wrap="none" lIns="0" tIns="0" rIns="0" bIns="0" rtlCol="0" anchor="t"/>
          <a:lstStyle/>
          <a:p>
            <a:pPr marL="0" indent="0" algn="l">
              <a:lnSpc>
                <a:spcPts val="2150"/>
              </a:lnSpc>
              <a:buNone/>
            </a:pPr>
            <a:r>
              <a:rPr lang="en-US" sz="1750" dirty="0">
                <a:solidFill>
                  <a:srgbClr val="3C3939"/>
                </a:solidFill>
                <a:latin typeface="Raleway" pitchFamily="34" charset="0"/>
                <a:ea typeface="Raleway" pitchFamily="34" charset="-122"/>
                <a:cs typeface="Raleway" pitchFamily="34" charset="-120"/>
              </a:rPr>
              <a:t>Ordinea Sarcinilor</a:t>
            </a:r>
            <a:endParaRPr lang="en-US" sz="1750" dirty="0"/>
          </a:p>
        </p:txBody>
      </p:sp>
      <p:sp>
        <p:nvSpPr>
          <p:cNvPr id="15" name="Text 9"/>
          <p:cNvSpPr/>
          <p:nvPr/>
        </p:nvSpPr>
        <p:spPr>
          <a:xfrm>
            <a:off x="9588222" y="3176349"/>
            <a:ext cx="4248388" cy="714375"/>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Lasă elevii să stabilească ordinea în care parcurg sarcinile sau să aleagă partenerii de lucru. Această flexibilitate respectă ritmurile individuale de lucru și dinamicile sociale naturale.</a:t>
            </a:r>
            <a:endParaRPr lang="en-US" sz="1150" dirty="0"/>
          </a:p>
        </p:txBody>
      </p:sp>
      <p:sp>
        <p:nvSpPr>
          <p:cNvPr id="16" name="Text 10"/>
          <p:cNvSpPr/>
          <p:nvPr/>
        </p:nvSpPr>
        <p:spPr>
          <a:xfrm>
            <a:off x="793790" y="4463653"/>
            <a:ext cx="4955262"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Raleway" pitchFamily="34" charset="0"/>
                <a:ea typeface="Raleway" pitchFamily="34" charset="-122"/>
                <a:cs typeface="Raleway" pitchFamily="34" charset="-120"/>
              </a:rPr>
              <a:t>Relevanță și Autenticitate în Practică</a:t>
            </a:r>
            <a:endParaRPr lang="en-US" sz="2300" dirty="0"/>
          </a:p>
        </p:txBody>
      </p:sp>
      <p:sp>
        <p:nvSpPr>
          <p:cNvPr id="17" name="Text 11"/>
          <p:cNvSpPr/>
          <p:nvPr/>
        </p:nvSpPr>
        <p:spPr>
          <a:xfrm>
            <a:off x="793790" y="5207794"/>
            <a:ext cx="2042279" cy="232529"/>
          </a:xfrm>
          <a:prstGeom prst="rect">
            <a:avLst/>
          </a:prstGeom>
          <a:noFill/>
          <a:ln/>
        </p:spPr>
        <p:txBody>
          <a:bodyPr wrap="none" lIns="0" tIns="0" rIns="0" bIns="0" rtlCol="0" anchor="t"/>
          <a:lstStyle/>
          <a:p>
            <a:pPr marL="0" indent="0" algn="l">
              <a:lnSpc>
                <a:spcPts val="1800"/>
              </a:lnSpc>
              <a:buNone/>
            </a:pPr>
            <a:r>
              <a:rPr lang="en-US" sz="1450" dirty="0">
                <a:solidFill>
                  <a:srgbClr val="1B1B27"/>
                </a:solidFill>
                <a:latin typeface="Raleway" pitchFamily="34" charset="0"/>
                <a:ea typeface="Raleway" pitchFamily="34" charset="-122"/>
                <a:cs typeface="Raleway" pitchFamily="34" charset="-120"/>
              </a:rPr>
              <a:t>Proiecte cu Impact Real</a:t>
            </a:r>
            <a:endParaRPr lang="en-US" sz="1450" dirty="0"/>
          </a:p>
        </p:txBody>
      </p:sp>
      <p:sp>
        <p:nvSpPr>
          <p:cNvPr id="18" name="Text 12"/>
          <p:cNvSpPr/>
          <p:nvPr/>
        </p:nvSpPr>
        <p:spPr>
          <a:xfrm>
            <a:off x="793790" y="5589151"/>
            <a:ext cx="4060746" cy="714375"/>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Răspund unei nevoi din comunitate: campanii de mediu, afișe anti-bullying, ghiduri pentru colegi. Când munca elevilor are impact vizibil, motivația crește exponențial.</a:t>
            </a:r>
            <a:endParaRPr lang="en-US" sz="1150" dirty="0"/>
          </a:p>
        </p:txBody>
      </p:sp>
      <p:sp>
        <p:nvSpPr>
          <p:cNvPr id="19" name="Text 13"/>
          <p:cNvSpPr/>
          <p:nvPr/>
        </p:nvSpPr>
        <p:spPr>
          <a:xfrm>
            <a:off x="5225296" y="5207794"/>
            <a:ext cx="1860590" cy="232529"/>
          </a:xfrm>
          <a:prstGeom prst="rect">
            <a:avLst/>
          </a:prstGeom>
          <a:noFill/>
          <a:ln/>
        </p:spPr>
        <p:txBody>
          <a:bodyPr wrap="none" lIns="0" tIns="0" rIns="0" bIns="0" rtlCol="0" anchor="t"/>
          <a:lstStyle/>
          <a:p>
            <a:pPr marL="0" indent="0" algn="l">
              <a:lnSpc>
                <a:spcPts val="1800"/>
              </a:lnSpc>
              <a:buNone/>
            </a:pPr>
            <a:r>
              <a:rPr lang="en-US" sz="1450" dirty="0">
                <a:solidFill>
                  <a:srgbClr val="1B1B27"/>
                </a:solidFill>
                <a:latin typeface="Raleway" pitchFamily="34" charset="0"/>
                <a:ea typeface="Raleway" pitchFamily="34" charset="-122"/>
                <a:cs typeface="Raleway" pitchFamily="34" charset="-120"/>
              </a:rPr>
              <a:t>Conexiuni Personale</a:t>
            </a:r>
            <a:endParaRPr lang="en-US" sz="1450" dirty="0"/>
          </a:p>
        </p:txBody>
      </p:sp>
      <p:sp>
        <p:nvSpPr>
          <p:cNvPr id="20" name="Text 14"/>
          <p:cNvSpPr/>
          <p:nvPr/>
        </p:nvSpPr>
        <p:spPr>
          <a:xfrm>
            <a:off x="5225296" y="5589151"/>
            <a:ext cx="4060746" cy="714375"/>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Discuții reflexive: "Cum se aplică ceea ce învățăm azi în viața de zi cu zi?" Valorizarea culturii și experiențelor elevilor prin interviuri cu membri ai familiei sau povești locale.</a:t>
            </a:r>
            <a:endParaRPr lang="en-US" sz="1150" dirty="0"/>
          </a:p>
        </p:txBody>
      </p:sp>
      <p:sp>
        <p:nvSpPr>
          <p:cNvPr id="21" name="Text 15"/>
          <p:cNvSpPr/>
          <p:nvPr/>
        </p:nvSpPr>
        <p:spPr>
          <a:xfrm>
            <a:off x="9656802" y="5207794"/>
            <a:ext cx="1860590" cy="232529"/>
          </a:xfrm>
          <a:prstGeom prst="rect">
            <a:avLst/>
          </a:prstGeom>
          <a:noFill/>
          <a:ln/>
        </p:spPr>
        <p:txBody>
          <a:bodyPr wrap="none" lIns="0" tIns="0" rIns="0" bIns="0" rtlCol="0" anchor="t"/>
          <a:lstStyle/>
          <a:p>
            <a:pPr marL="0" indent="0" algn="l">
              <a:lnSpc>
                <a:spcPts val="1800"/>
              </a:lnSpc>
              <a:buNone/>
            </a:pPr>
            <a:r>
              <a:rPr lang="en-US" sz="1450" dirty="0">
                <a:solidFill>
                  <a:srgbClr val="1B1B27"/>
                </a:solidFill>
                <a:latin typeface="Raleway" pitchFamily="34" charset="0"/>
                <a:ea typeface="Raleway" pitchFamily="34" charset="-122"/>
                <a:cs typeface="Raleway" pitchFamily="34" charset="-120"/>
              </a:rPr>
              <a:t>Roluri Autentice</a:t>
            </a:r>
            <a:endParaRPr lang="en-US" sz="1450" dirty="0"/>
          </a:p>
        </p:txBody>
      </p:sp>
      <p:sp>
        <p:nvSpPr>
          <p:cNvPr id="22" name="Text 16"/>
          <p:cNvSpPr/>
          <p:nvPr/>
        </p:nvSpPr>
        <p:spPr>
          <a:xfrm>
            <a:off x="9656802" y="5589151"/>
            <a:ext cx="4194810" cy="714375"/>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Elevii devin "jurnaliști", "cercetători", "consilieri", "arhitecți". Situații problemă bazate pe contexte actuale din social media, știință sau știri.</a:t>
            </a:r>
            <a:endParaRPr lang="en-US" sz="1150" dirty="0"/>
          </a:p>
        </p:txBody>
      </p:sp>
      <p:pic>
        <p:nvPicPr>
          <p:cNvPr id="23" name="Image 4" descr="preencoded.png"/>
          <p:cNvPicPr>
            <a:picLocks noChangeAspect="1"/>
          </p:cNvPicPr>
          <p:nvPr/>
        </p:nvPicPr>
        <p:blipFill>
          <a:blip r:embed="rId7"/>
          <a:stretch>
            <a:fillRect/>
          </a:stretch>
        </p:blipFill>
        <p:spPr>
          <a:xfrm>
            <a:off x="793790" y="6604873"/>
            <a:ext cx="7126367" cy="81593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90" y="851059"/>
            <a:ext cx="6240780" cy="645914"/>
          </a:xfrm>
          <a:prstGeom prst="rect">
            <a:avLst/>
          </a:prstGeom>
        </p:spPr>
      </p:pic>
      <p:sp>
        <p:nvSpPr>
          <p:cNvPr id="3" name="Text 0"/>
          <p:cNvSpPr/>
          <p:nvPr/>
        </p:nvSpPr>
        <p:spPr>
          <a:xfrm>
            <a:off x="793790" y="1690449"/>
            <a:ext cx="4238863"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Cultivarea Bucuriei și Jocului</a:t>
            </a:r>
            <a:endParaRPr lang="en-US" sz="2500" dirty="0"/>
          </a:p>
        </p:txBody>
      </p:sp>
      <p:sp>
        <p:nvSpPr>
          <p:cNvPr id="4" name="Text 1"/>
          <p:cNvSpPr/>
          <p:nvPr/>
        </p:nvSpPr>
        <p:spPr>
          <a:xfrm>
            <a:off x="793790" y="2287072"/>
            <a:ext cx="13042821"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Învățarea prin joc nu este frivolă – este o metodă puternică de consolidare a cunoștințelor și dezvoltare a competențelor. Când elevii se bucură de procesul de învățare, creierul lor eliberează dopamină, neurotransmițătorul care consolidează memoria și facilitează conexiuni neuronale noi.</a:t>
            </a:r>
            <a:endParaRPr lang="en-US" sz="1000" dirty="0"/>
          </a:p>
        </p:txBody>
      </p:sp>
      <p:pic>
        <p:nvPicPr>
          <p:cNvPr id="5" name="Image 1" descr="preencoded.png"/>
          <p:cNvPicPr>
            <a:picLocks noChangeAspect="1"/>
          </p:cNvPicPr>
          <p:nvPr/>
        </p:nvPicPr>
        <p:blipFill>
          <a:blip r:embed="rId4"/>
          <a:stretch>
            <a:fillRect/>
          </a:stretch>
        </p:blipFill>
        <p:spPr>
          <a:xfrm>
            <a:off x="793790" y="2844998"/>
            <a:ext cx="1598414" cy="1598414"/>
          </a:xfrm>
          <a:prstGeom prst="rect">
            <a:avLst/>
          </a:prstGeom>
        </p:spPr>
      </p:pic>
      <p:sp>
        <p:nvSpPr>
          <p:cNvPr id="6" name="Text 2"/>
          <p:cNvSpPr/>
          <p:nvPr/>
        </p:nvSpPr>
        <p:spPr>
          <a:xfrm>
            <a:off x="793790" y="4604623"/>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Gamificarea Lecției</a:t>
            </a:r>
            <a:endParaRPr lang="en-US" sz="1250" dirty="0"/>
          </a:p>
        </p:txBody>
      </p:sp>
      <p:sp>
        <p:nvSpPr>
          <p:cNvPr id="7" name="Text 3"/>
          <p:cNvSpPr/>
          <p:nvPr/>
        </p:nvSpPr>
        <p:spPr>
          <a:xfrm>
            <a:off x="793790" y="4883468"/>
            <a:ext cx="4240054" cy="619363"/>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Implementează sisteme de puncte, insigne virtuale și niveluri de progres. Elevii avansează prin "misiuni" educaționale, deblochând recompense pe măsură ce stăpânesc concepte noi.</a:t>
            </a:r>
            <a:endParaRPr lang="en-US" sz="1000" dirty="0"/>
          </a:p>
        </p:txBody>
      </p:sp>
      <p:pic>
        <p:nvPicPr>
          <p:cNvPr id="8" name="Image 2" descr="preencoded.png"/>
          <p:cNvPicPr>
            <a:picLocks noChangeAspect="1"/>
          </p:cNvPicPr>
          <p:nvPr/>
        </p:nvPicPr>
        <p:blipFill>
          <a:blip r:embed="rId5"/>
          <a:stretch>
            <a:fillRect/>
          </a:stretch>
        </p:blipFill>
        <p:spPr>
          <a:xfrm>
            <a:off x="5195054" y="2844998"/>
            <a:ext cx="1598533" cy="1598533"/>
          </a:xfrm>
          <a:prstGeom prst="rect">
            <a:avLst/>
          </a:prstGeom>
        </p:spPr>
      </p:pic>
      <p:sp>
        <p:nvSpPr>
          <p:cNvPr id="9" name="Text 4"/>
          <p:cNvSpPr/>
          <p:nvPr/>
        </p:nvSpPr>
        <p:spPr>
          <a:xfrm>
            <a:off x="5195054" y="4604742"/>
            <a:ext cx="1949410"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Escape Room Educațional</a:t>
            </a:r>
            <a:endParaRPr lang="en-US" sz="1250" dirty="0"/>
          </a:p>
        </p:txBody>
      </p:sp>
      <p:sp>
        <p:nvSpPr>
          <p:cNvPr id="10" name="Text 5"/>
          <p:cNvSpPr/>
          <p:nvPr/>
        </p:nvSpPr>
        <p:spPr>
          <a:xfrm>
            <a:off x="5195054" y="4883587"/>
            <a:ext cx="4240173" cy="619363"/>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Activități de tip "escape room" sau jocuri de rol transformă lecția într-o aventură. Elevii rezolvă probleme matematice pentru a deschide un cufăr sau decodifică mesaje în limbi străine pentru a avansa în poveste.</a:t>
            </a:r>
            <a:endParaRPr lang="en-US" sz="1000" dirty="0"/>
          </a:p>
        </p:txBody>
      </p:sp>
      <p:pic>
        <p:nvPicPr>
          <p:cNvPr id="11" name="Image 3" descr="preencoded.png"/>
          <p:cNvPicPr>
            <a:picLocks noChangeAspect="1"/>
          </p:cNvPicPr>
          <p:nvPr/>
        </p:nvPicPr>
        <p:blipFill>
          <a:blip r:embed="rId6"/>
          <a:stretch>
            <a:fillRect/>
          </a:stretch>
        </p:blipFill>
        <p:spPr>
          <a:xfrm>
            <a:off x="9596438" y="2844998"/>
            <a:ext cx="1598533" cy="1598533"/>
          </a:xfrm>
          <a:prstGeom prst="rect">
            <a:avLst/>
          </a:prstGeom>
        </p:spPr>
      </p:pic>
      <p:sp>
        <p:nvSpPr>
          <p:cNvPr id="12" name="Text 6"/>
          <p:cNvSpPr/>
          <p:nvPr/>
        </p:nvSpPr>
        <p:spPr>
          <a:xfrm>
            <a:off x="9596438" y="4604742"/>
            <a:ext cx="1812608"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Explorare și Descoperire</a:t>
            </a:r>
            <a:endParaRPr lang="en-US" sz="1250" dirty="0"/>
          </a:p>
        </p:txBody>
      </p:sp>
      <p:sp>
        <p:nvSpPr>
          <p:cNvPr id="13" name="Text 7"/>
          <p:cNvSpPr/>
          <p:nvPr/>
        </p:nvSpPr>
        <p:spPr>
          <a:xfrm>
            <a:off x="9596438" y="4883587"/>
            <a:ext cx="4240173" cy="619363"/>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Experimente practice și activități exploratorii: "Ce se întâmplă dacă...?" Învățarea prin încercare și eroare într-un mediu sigur dezvoltă gândirea critică și reziliența.</a:t>
            </a:r>
            <a:endParaRPr lang="en-US" sz="1000" dirty="0"/>
          </a:p>
        </p:txBody>
      </p:sp>
      <p:sp>
        <p:nvSpPr>
          <p:cNvPr id="14" name="Shape 8"/>
          <p:cNvSpPr/>
          <p:nvPr/>
        </p:nvSpPr>
        <p:spPr>
          <a:xfrm>
            <a:off x="793790" y="5647968"/>
            <a:ext cx="13042821" cy="878443"/>
          </a:xfrm>
          <a:prstGeom prst="roundRect">
            <a:avLst>
              <a:gd name="adj" fmla="val 6168"/>
            </a:avLst>
          </a:prstGeom>
          <a:solidFill>
            <a:srgbClr val="D2D2E0"/>
          </a:solidFill>
          <a:ln/>
        </p:spPr>
      </p:sp>
      <p:pic>
        <p:nvPicPr>
          <p:cNvPr id="15" name="Image 4" descr="preencoded.png"/>
          <p:cNvPicPr>
            <a:picLocks noChangeAspect="1"/>
          </p:cNvPicPr>
          <p:nvPr/>
        </p:nvPicPr>
        <p:blipFill>
          <a:blip r:embed="rId7"/>
          <a:stretch>
            <a:fillRect/>
          </a:stretch>
        </p:blipFill>
        <p:spPr>
          <a:xfrm>
            <a:off x="922734" y="5820370"/>
            <a:ext cx="201573" cy="161211"/>
          </a:xfrm>
          <a:prstGeom prst="rect">
            <a:avLst/>
          </a:prstGeom>
        </p:spPr>
      </p:pic>
      <p:sp>
        <p:nvSpPr>
          <p:cNvPr id="16" name="Text 9"/>
          <p:cNvSpPr/>
          <p:nvPr/>
        </p:nvSpPr>
        <p:spPr>
          <a:xfrm>
            <a:off x="1253252" y="5809059"/>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000000"/>
                </a:solidFill>
                <a:latin typeface="Raleway" pitchFamily="34" charset="0"/>
                <a:ea typeface="Raleway" pitchFamily="34" charset="-122"/>
                <a:cs typeface="Raleway" pitchFamily="34" charset="-120"/>
              </a:rPr>
              <a:t>Insight Important</a:t>
            </a:r>
            <a:endParaRPr lang="en-US" sz="1250" dirty="0"/>
          </a:p>
        </p:txBody>
      </p:sp>
      <p:sp>
        <p:nvSpPr>
          <p:cNvPr id="17" name="Text 10"/>
          <p:cNvSpPr/>
          <p:nvPr/>
        </p:nvSpPr>
        <p:spPr>
          <a:xfrm>
            <a:off x="1253252" y="6139458"/>
            <a:ext cx="12454414" cy="206454"/>
          </a:xfrm>
          <a:prstGeom prst="rect">
            <a:avLst/>
          </a:prstGeom>
          <a:noFill/>
          <a:ln/>
        </p:spPr>
        <p:txBody>
          <a:bodyPr wrap="none" lIns="0" tIns="0" rIns="0" bIns="0" rtlCol="0" anchor="t"/>
          <a:lstStyle/>
          <a:p>
            <a:pPr marL="0" indent="0" algn="l">
              <a:lnSpc>
                <a:spcPts val="1600"/>
              </a:lnSpc>
              <a:buNone/>
            </a:pPr>
            <a:r>
              <a:rPr lang="en-US" sz="1000" dirty="0">
                <a:solidFill>
                  <a:srgbClr val="000000"/>
                </a:solidFill>
                <a:latin typeface="Roboto" pitchFamily="34" charset="0"/>
                <a:ea typeface="Roboto" pitchFamily="34" charset="-122"/>
                <a:cs typeface="Roboto" pitchFamily="34" charset="-120"/>
              </a:rPr>
              <a:t>Studiile arată că elevii rețin cu 75% mai multe informații când învață prin activități interactive și ludice comparativ cu metode tradiționale de predare. Jocul nu înlocuiește învățarea serioasă – o amplifică.</a:t>
            </a:r>
            <a:endParaRPr lang="en-US" sz="1000" dirty="0"/>
          </a:p>
        </p:txBody>
      </p:sp>
      <p:pic>
        <p:nvPicPr>
          <p:cNvPr id="18" name="Image 5" descr="preencoded.png"/>
          <p:cNvPicPr>
            <a:picLocks noChangeAspect="1"/>
          </p:cNvPicPr>
          <p:nvPr/>
        </p:nvPicPr>
        <p:blipFill>
          <a:blip r:embed="rId8"/>
          <a:stretch>
            <a:fillRect/>
          </a:stretch>
        </p:blipFill>
        <p:spPr>
          <a:xfrm>
            <a:off x="793790" y="6671429"/>
            <a:ext cx="6176248" cy="70711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194810" y="279440"/>
            <a:ext cx="6240780" cy="645914"/>
          </a:xfrm>
          <a:prstGeom prst="rect">
            <a:avLst/>
          </a:prstGeom>
        </p:spPr>
      </p:pic>
      <p:sp>
        <p:nvSpPr>
          <p:cNvPr id="3" name="Text 0"/>
          <p:cNvSpPr/>
          <p:nvPr/>
        </p:nvSpPr>
        <p:spPr>
          <a:xfrm>
            <a:off x="793790" y="1572220"/>
            <a:ext cx="5339001"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Nivel II: Suport - Susținerea Efortului</a:t>
            </a:r>
            <a:endParaRPr lang="en-US" sz="2500" dirty="0"/>
          </a:p>
        </p:txBody>
      </p:sp>
      <p:sp>
        <p:nvSpPr>
          <p:cNvPr id="4" name="Text 1"/>
          <p:cNvSpPr/>
          <p:nvPr/>
        </p:nvSpPr>
        <p:spPr>
          <a:xfrm>
            <a:off x="793790" y="2168843"/>
            <a:ext cx="13042821"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Odată ce am deschis porțile către învățare și am captat interesul elevilor, trebuie să-i susținem să mențină efortul și să persiste în fața provocărilor. Acest al doilea nivel oferă structuri de sprijin care ajută elevii să navigheze dificultățile inevitabile ale învățării profunde.</a:t>
            </a:r>
            <a:endParaRPr lang="en-US" sz="1000" dirty="0"/>
          </a:p>
        </p:txBody>
      </p:sp>
      <p:pic>
        <p:nvPicPr>
          <p:cNvPr id="5" name="Image 1" descr="preencoded.png"/>
          <p:cNvPicPr>
            <a:picLocks noChangeAspect="1"/>
          </p:cNvPicPr>
          <p:nvPr/>
        </p:nvPicPr>
        <p:blipFill>
          <a:blip r:embed="rId4"/>
          <a:stretch>
            <a:fillRect/>
          </a:stretch>
        </p:blipFill>
        <p:spPr>
          <a:xfrm>
            <a:off x="793790" y="2726769"/>
            <a:ext cx="644962" cy="783550"/>
          </a:xfrm>
          <a:prstGeom prst="rect">
            <a:avLst/>
          </a:prstGeom>
        </p:spPr>
      </p:pic>
      <p:sp>
        <p:nvSpPr>
          <p:cNvPr id="6" name="Text 2"/>
          <p:cNvSpPr/>
          <p:nvPr/>
        </p:nvSpPr>
        <p:spPr>
          <a:xfrm>
            <a:off x="1567696" y="2855714"/>
            <a:ext cx="1935123" cy="241816"/>
          </a:xfrm>
          <a:prstGeom prst="rect">
            <a:avLst/>
          </a:prstGeom>
          <a:noFill/>
          <a:ln/>
        </p:spPr>
        <p:txBody>
          <a:bodyPr wrap="none" lIns="0" tIns="0" rIns="0" bIns="0" rtlCol="0" anchor="t"/>
          <a:lstStyle/>
          <a:p>
            <a:pPr marL="0" indent="0" algn="l">
              <a:lnSpc>
                <a:spcPts val="1900"/>
              </a:lnSpc>
              <a:buNone/>
            </a:pPr>
            <a:r>
              <a:rPr lang="en-US" sz="1500" dirty="0">
                <a:solidFill>
                  <a:srgbClr val="3C3939"/>
                </a:solidFill>
                <a:latin typeface="Raleway" pitchFamily="34" charset="0"/>
                <a:ea typeface="Raleway" pitchFamily="34" charset="-122"/>
                <a:cs typeface="Raleway" pitchFamily="34" charset="-120"/>
              </a:rPr>
              <a:t>Clarificarea Scopului</a:t>
            </a:r>
            <a:endParaRPr lang="en-US" sz="1500" dirty="0"/>
          </a:p>
        </p:txBody>
      </p:sp>
      <p:sp>
        <p:nvSpPr>
          <p:cNvPr id="7" name="Text 3"/>
          <p:cNvSpPr/>
          <p:nvPr/>
        </p:nvSpPr>
        <p:spPr>
          <a:xfrm>
            <a:off x="1567696" y="3174921"/>
            <a:ext cx="12268914"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Elevii trebuie să înțeleagă nu doar </a:t>
            </a:r>
            <a:r>
              <a:rPr lang="en-US" sz="1000" i="1" dirty="0">
                <a:solidFill>
                  <a:srgbClr val="3C3939"/>
                </a:solidFill>
                <a:latin typeface="Roboto" pitchFamily="34" charset="0"/>
                <a:ea typeface="Roboto" pitchFamily="34" charset="-122"/>
                <a:cs typeface="Roboto" pitchFamily="34" charset="-120"/>
              </a:rPr>
              <a:t>ce</a:t>
            </a:r>
            <a:r>
              <a:rPr lang="en-US" sz="1000" dirty="0">
                <a:solidFill>
                  <a:srgbClr val="3C3939"/>
                </a:solidFill>
                <a:latin typeface="Roboto" pitchFamily="34" charset="0"/>
                <a:ea typeface="Roboto" pitchFamily="34" charset="-122"/>
                <a:cs typeface="Roboto" pitchFamily="34" charset="-120"/>
              </a:rPr>
              <a:t> învață, ci și </a:t>
            </a:r>
            <a:r>
              <a:rPr lang="en-US" sz="1000" i="1" dirty="0">
                <a:solidFill>
                  <a:srgbClr val="3C3939"/>
                </a:solidFill>
                <a:latin typeface="Roboto" pitchFamily="34" charset="0"/>
                <a:ea typeface="Roboto" pitchFamily="34" charset="-122"/>
                <a:cs typeface="Roboto" pitchFamily="34" charset="-120"/>
              </a:rPr>
              <a:t>de ce</a:t>
            </a:r>
            <a:r>
              <a:rPr lang="en-US" sz="1000" dirty="0">
                <a:solidFill>
                  <a:srgbClr val="3C3939"/>
                </a:solidFill>
                <a:latin typeface="Roboto" pitchFamily="34" charset="0"/>
                <a:ea typeface="Roboto" pitchFamily="34" charset="-122"/>
                <a:cs typeface="Roboto" pitchFamily="34" charset="-120"/>
              </a:rPr>
              <a:t> contează.</a:t>
            </a:r>
            <a:endParaRPr lang="en-US" sz="1000" dirty="0"/>
          </a:p>
        </p:txBody>
      </p:sp>
      <p:pic>
        <p:nvPicPr>
          <p:cNvPr id="8" name="Image 2" descr="preencoded.png"/>
          <p:cNvPicPr>
            <a:picLocks noChangeAspect="1"/>
          </p:cNvPicPr>
          <p:nvPr/>
        </p:nvPicPr>
        <p:blipFill>
          <a:blip r:embed="rId5"/>
          <a:stretch>
            <a:fillRect/>
          </a:stretch>
        </p:blipFill>
        <p:spPr>
          <a:xfrm>
            <a:off x="793790" y="3510320"/>
            <a:ext cx="644962" cy="783550"/>
          </a:xfrm>
          <a:prstGeom prst="rect">
            <a:avLst/>
          </a:prstGeom>
        </p:spPr>
      </p:pic>
      <p:sp>
        <p:nvSpPr>
          <p:cNvPr id="9" name="Text 4"/>
          <p:cNvSpPr/>
          <p:nvPr/>
        </p:nvSpPr>
        <p:spPr>
          <a:xfrm>
            <a:off x="1567696" y="3639264"/>
            <a:ext cx="1935123" cy="241816"/>
          </a:xfrm>
          <a:prstGeom prst="rect">
            <a:avLst/>
          </a:prstGeom>
          <a:noFill/>
          <a:ln/>
        </p:spPr>
        <p:txBody>
          <a:bodyPr wrap="none" lIns="0" tIns="0" rIns="0" bIns="0" rtlCol="0" anchor="t"/>
          <a:lstStyle/>
          <a:p>
            <a:pPr marL="0" indent="0" algn="l">
              <a:lnSpc>
                <a:spcPts val="1900"/>
              </a:lnSpc>
              <a:buNone/>
            </a:pPr>
            <a:r>
              <a:rPr lang="en-US" sz="1500" dirty="0">
                <a:solidFill>
                  <a:srgbClr val="3C3939"/>
                </a:solidFill>
                <a:latin typeface="Raleway" pitchFamily="34" charset="0"/>
                <a:ea typeface="Raleway" pitchFamily="34" charset="-122"/>
                <a:cs typeface="Raleway" pitchFamily="34" charset="-120"/>
              </a:rPr>
              <a:t>Provocări Optimizate</a:t>
            </a:r>
            <a:endParaRPr lang="en-US" sz="1500" dirty="0"/>
          </a:p>
        </p:txBody>
      </p:sp>
      <p:sp>
        <p:nvSpPr>
          <p:cNvPr id="10" name="Text 5"/>
          <p:cNvSpPr/>
          <p:nvPr/>
        </p:nvSpPr>
        <p:spPr>
          <a:xfrm>
            <a:off x="1567696" y="3958471"/>
            <a:ext cx="12268914"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Găsirea punctului perfect între prea ușor (plictisitor) și prea greu (frustrant).</a:t>
            </a:r>
            <a:endParaRPr lang="en-US" sz="1000" dirty="0"/>
          </a:p>
        </p:txBody>
      </p:sp>
      <p:pic>
        <p:nvPicPr>
          <p:cNvPr id="11" name="Image 3" descr="preencoded.png"/>
          <p:cNvPicPr>
            <a:picLocks noChangeAspect="1"/>
          </p:cNvPicPr>
          <p:nvPr/>
        </p:nvPicPr>
        <p:blipFill>
          <a:blip r:embed="rId6"/>
          <a:stretch>
            <a:fillRect/>
          </a:stretch>
        </p:blipFill>
        <p:spPr>
          <a:xfrm>
            <a:off x="793790" y="4293870"/>
            <a:ext cx="644962" cy="783550"/>
          </a:xfrm>
          <a:prstGeom prst="rect">
            <a:avLst/>
          </a:prstGeom>
        </p:spPr>
      </p:pic>
      <p:sp>
        <p:nvSpPr>
          <p:cNvPr id="12" name="Text 6"/>
          <p:cNvSpPr/>
          <p:nvPr/>
        </p:nvSpPr>
        <p:spPr>
          <a:xfrm>
            <a:off x="1567696" y="4422815"/>
            <a:ext cx="1935123" cy="241816"/>
          </a:xfrm>
          <a:prstGeom prst="rect">
            <a:avLst/>
          </a:prstGeom>
          <a:noFill/>
          <a:ln/>
        </p:spPr>
        <p:txBody>
          <a:bodyPr wrap="none" lIns="0" tIns="0" rIns="0" bIns="0" rtlCol="0" anchor="t"/>
          <a:lstStyle/>
          <a:p>
            <a:pPr marL="0" indent="0" algn="l">
              <a:lnSpc>
                <a:spcPts val="1900"/>
              </a:lnSpc>
              <a:buNone/>
            </a:pPr>
            <a:r>
              <a:rPr lang="en-US" sz="1500" dirty="0">
                <a:solidFill>
                  <a:srgbClr val="3C3939"/>
                </a:solidFill>
                <a:latin typeface="Raleway" pitchFamily="34" charset="0"/>
                <a:ea typeface="Raleway" pitchFamily="34" charset="-122"/>
                <a:cs typeface="Raleway" pitchFamily="34" charset="-120"/>
              </a:rPr>
              <a:t>Colaborare Autentică</a:t>
            </a:r>
            <a:endParaRPr lang="en-US" sz="1500" dirty="0"/>
          </a:p>
        </p:txBody>
      </p:sp>
      <p:sp>
        <p:nvSpPr>
          <p:cNvPr id="13" name="Text 7"/>
          <p:cNvSpPr/>
          <p:nvPr/>
        </p:nvSpPr>
        <p:spPr>
          <a:xfrm>
            <a:off x="1567696" y="4742021"/>
            <a:ext cx="12268914"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Promovarea învățării colective și a interdependenței pozitive între elevi.</a:t>
            </a:r>
            <a:endParaRPr lang="en-US" sz="1000" dirty="0"/>
          </a:p>
        </p:txBody>
      </p:sp>
      <p:pic>
        <p:nvPicPr>
          <p:cNvPr id="14" name="Image 4" descr="preencoded.png"/>
          <p:cNvPicPr>
            <a:picLocks noChangeAspect="1"/>
          </p:cNvPicPr>
          <p:nvPr/>
        </p:nvPicPr>
        <p:blipFill>
          <a:blip r:embed="rId7"/>
          <a:stretch>
            <a:fillRect/>
          </a:stretch>
        </p:blipFill>
        <p:spPr>
          <a:xfrm>
            <a:off x="793790" y="5077420"/>
            <a:ext cx="644962" cy="783550"/>
          </a:xfrm>
          <a:prstGeom prst="rect">
            <a:avLst/>
          </a:prstGeom>
        </p:spPr>
      </p:pic>
      <p:sp>
        <p:nvSpPr>
          <p:cNvPr id="15" name="Text 8"/>
          <p:cNvSpPr/>
          <p:nvPr/>
        </p:nvSpPr>
        <p:spPr>
          <a:xfrm>
            <a:off x="1567696" y="5206365"/>
            <a:ext cx="2351603" cy="241816"/>
          </a:xfrm>
          <a:prstGeom prst="rect">
            <a:avLst/>
          </a:prstGeom>
          <a:noFill/>
          <a:ln/>
        </p:spPr>
        <p:txBody>
          <a:bodyPr wrap="none" lIns="0" tIns="0" rIns="0" bIns="0" rtlCol="0" anchor="t"/>
          <a:lstStyle/>
          <a:p>
            <a:pPr marL="0" indent="0" algn="l">
              <a:lnSpc>
                <a:spcPts val="1900"/>
              </a:lnSpc>
              <a:buNone/>
            </a:pPr>
            <a:r>
              <a:rPr lang="en-US" sz="1500" dirty="0">
                <a:solidFill>
                  <a:srgbClr val="3C3939"/>
                </a:solidFill>
                <a:latin typeface="Raleway" pitchFamily="34" charset="0"/>
                <a:ea typeface="Raleway" pitchFamily="34" charset="-122"/>
                <a:cs typeface="Raleway" pitchFamily="34" charset="-120"/>
              </a:rPr>
              <a:t>Sentiment de Apartenență</a:t>
            </a:r>
            <a:endParaRPr lang="en-US" sz="1500" dirty="0"/>
          </a:p>
        </p:txBody>
      </p:sp>
      <p:sp>
        <p:nvSpPr>
          <p:cNvPr id="16" name="Text 9"/>
          <p:cNvSpPr/>
          <p:nvPr/>
        </p:nvSpPr>
        <p:spPr>
          <a:xfrm>
            <a:off x="1567696" y="5525572"/>
            <a:ext cx="12268914"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Crearea unei comunități de învățare unde fiecare se simte valorizat.</a:t>
            </a:r>
            <a:endParaRPr lang="en-US" sz="1000" dirty="0"/>
          </a:p>
        </p:txBody>
      </p:sp>
      <p:pic>
        <p:nvPicPr>
          <p:cNvPr id="17" name="Image 5" descr="preencoded.png"/>
          <p:cNvPicPr>
            <a:picLocks noChangeAspect="1"/>
          </p:cNvPicPr>
          <p:nvPr/>
        </p:nvPicPr>
        <p:blipFill>
          <a:blip r:embed="rId8"/>
          <a:stretch>
            <a:fillRect/>
          </a:stretch>
        </p:blipFill>
        <p:spPr>
          <a:xfrm>
            <a:off x="793790" y="5860971"/>
            <a:ext cx="644962" cy="783550"/>
          </a:xfrm>
          <a:prstGeom prst="rect">
            <a:avLst/>
          </a:prstGeom>
        </p:spPr>
      </p:pic>
      <p:sp>
        <p:nvSpPr>
          <p:cNvPr id="18" name="Text 10"/>
          <p:cNvSpPr/>
          <p:nvPr/>
        </p:nvSpPr>
        <p:spPr>
          <a:xfrm>
            <a:off x="1567696" y="5989915"/>
            <a:ext cx="1954887" cy="241816"/>
          </a:xfrm>
          <a:prstGeom prst="rect">
            <a:avLst/>
          </a:prstGeom>
          <a:noFill/>
          <a:ln/>
        </p:spPr>
        <p:txBody>
          <a:bodyPr wrap="none" lIns="0" tIns="0" rIns="0" bIns="0" rtlCol="0" anchor="t"/>
          <a:lstStyle/>
          <a:p>
            <a:pPr marL="0" indent="0" algn="l">
              <a:lnSpc>
                <a:spcPts val="1900"/>
              </a:lnSpc>
              <a:buNone/>
            </a:pPr>
            <a:r>
              <a:rPr lang="en-US" sz="1500" dirty="0">
                <a:solidFill>
                  <a:srgbClr val="3C3939"/>
                </a:solidFill>
                <a:latin typeface="Raleway" pitchFamily="34" charset="0"/>
                <a:ea typeface="Raleway" pitchFamily="34" charset="-122"/>
                <a:cs typeface="Raleway" pitchFamily="34" charset="-120"/>
              </a:rPr>
              <a:t>Feedback Constructiv</a:t>
            </a:r>
            <a:endParaRPr lang="en-US" sz="1500" dirty="0"/>
          </a:p>
        </p:txBody>
      </p:sp>
      <p:sp>
        <p:nvSpPr>
          <p:cNvPr id="19" name="Text 11"/>
          <p:cNvSpPr/>
          <p:nvPr/>
        </p:nvSpPr>
        <p:spPr>
          <a:xfrm>
            <a:off x="1567696" y="6309122"/>
            <a:ext cx="12268914"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Oferirea de feedback orientat spre acțiune care ghidează îmbunătățirea.</a:t>
            </a:r>
            <a:endParaRPr lang="en-US" sz="1000" dirty="0"/>
          </a:p>
        </p:txBody>
      </p:sp>
      <p:pic>
        <p:nvPicPr>
          <p:cNvPr id="20" name="Image 6" descr="preencoded.png"/>
          <p:cNvPicPr>
            <a:picLocks noChangeAspect="1"/>
          </p:cNvPicPr>
          <p:nvPr/>
        </p:nvPicPr>
        <p:blipFill>
          <a:blip r:embed="rId9"/>
          <a:stretch>
            <a:fillRect/>
          </a:stretch>
        </p:blipFill>
        <p:spPr>
          <a:xfrm>
            <a:off x="3463290" y="7243048"/>
            <a:ext cx="6176248" cy="70711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884063" y="262235"/>
            <a:ext cx="4594622" cy="475536"/>
          </a:xfrm>
          <a:prstGeom prst="rect">
            <a:avLst/>
          </a:prstGeom>
        </p:spPr>
      </p:pic>
      <p:sp>
        <p:nvSpPr>
          <p:cNvPr id="3" name="Text 0"/>
          <p:cNvSpPr/>
          <p:nvPr/>
        </p:nvSpPr>
        <p:spPr>
          <a:xfrm>
            <a:off x="584478" y="1019770"/>
            <a:ext cx="5227320" cy="296704"/>
          </a:xfrm>
          <a:prstGeom prst="rect">
            <a:avLst/>
          </a:prstGeom>
          <a:noFill/>
          <a:ln/>
        </p:spPr>
        <p:txBody>
          <a:bodyPr wrap="none" lIns="0" tIns="0" rIns="0" bIns="0" rtlCol="0" anchor="t"/>
          <a:lstStyle/>
          <a:p>
            <a:pPr marL="0" indent="0" algn="l">
              <a:lnSpc>
                <a:spcPts val="2300"/>
              </a:lnSpc>
              <a:buNone/>
            </a:pPr>
            <a:r>
              <a:rPr lang="en-US" sz="1850" dirty="0">
                <a:solidFill>
                  <a:srgbClr val="1B1B27"/>
                </a:solidFill>
                <a:latin typeface="Raleway" pitchFamily="34" charset="0"/>
                <a:ea typeface="Raleway" pitchFamily="34" charset="-122"/>
                <a:cs typeface="Raleway" pitchFamily="34" charset="-120"/>
              </a:rPr>
              <a:t>Clarificarea Scopului și Optimizarea Provocărilor</a:t>
            </a:r>
            <a:endParaRPr lang="en-US" sz="1850" dirty="0"/>
          </a:p>
        </p:txBody>
      </p:sp>
      <p:sp>
        <p:nvSpPr>
          <p:cNvPr id="4" name="Text 1"/>
          <p:cNvSpPr/>
          <p:nvPr/>
        </p:nvSpPr>
        <p:spPr>
          <a:xfrm>
            <a:off x="584478" y="1553766"/>
            <a:ext cx="1424702" cy="178118"/>
          </a:xfrm>
          <a:prstGeom prst="rect">
            <a:avLst/>
          </a:prstGeom>
          <a:noFill/>
          <a:ln/>
        </p:spPr>
        <p:txBody>
          <a:bodyPr wrap="none" lIns="0" tIns="0" rIns="0" bIns="0" rtlCol="0" anchor="t"/>
          <a:lstStyle/>
          <a:p>
            <a:pPr marL="0" indent="0" algn="l">
              <a:lnSpc>
                <a:spcPts val="1400"/>
              </a:lnSpc>
              <a:buNone/>
            </a:pPr>
            <a:r>
              <a:rPr lang="en-US" sz="1100" dirty="0">
                <a:solidFill>
                  <a:srgbClr val="1B1B27"/>
                </a:solidFill>
                <a:latin typeface="Raleway" pitchFamily="34" charset="0"/>
                <a:ea typeface="Raleway" pitchFamily="34" charset="-122"/>
                <a:cs typeface="Raleway" pitchFamily="34" charset="-120"/>
              </a:rPr>
              <a:t>Transparență și Sens</a:t>
            </a:r>
            <a:endParaRPr lang="en-US" sz="1100" dirty="0"/>
          </a:p>
        </p:txBody>
      </p:sp>
      <p:pic>
        <p:nvPicPr>
          <p:cNvPr id="5" name="Image 1" descr="preencoded.png"/>
          <p:cNvPicPr>
            <a:picLocks noChangeAspect="1"/>
          </p:cNvPicPr>
          <p:nvPr/>
        </p:nvPicPr>
        <p:blipFill>
          <a:blip r:embed="rId4"/>
          <a:stretch>
            <a:fillRect/>
          </a:stretch>
        </p:blipFill>
        <p:spPr>
          <a:xfrm>
            <a:off x="584478" y="2118716"/>
            <a:ext cx="4299585" cy="4019551"/>
          </a:xfrm>
          <a:prstGeom prst="rect">
            <a:avLst/>
          </a:prstGeom>
        </p:spPr>
      </p:pic>
      <p:sp>
        <p:nvSpPr>
          <p:cNvPr id="6" name="Text 2"/>
          <p:cNvSpPr/>
          <p:nvPr/>
        </p:nvSpPr>
        <p:spPr>
          <a:xfrm>
            <a:off x="584478" y="6245066"/>
            <a:ext cx="6614874" cy="303848"/>
          </a:xfrm>
          <a:prstGeom prst="rect">
            <a:avLst/>
          </a:prstGeom>
          <a:noFill/>
          <a:ln/>
        </p:spPr>
        <p:txBody>
          <a:bodyPr wrap="square" lIns="0" tIns="0" rIns="0" bIns="0" rtlCol="0" anchor="t"/>
          <a:lstStyle/>
          <a:p>
            <a:pPr marL="0" indent="0" algn="l">
              <a:lnSpc>
                <a:spcPts val="1150"/>
              </a:lnSpc>
              <a:buNone/>
            </a:pPr>
            <a:r>
              <a:rPr lang="en-US" sz="700" dirty="0">
                <a:solidFill>
                  <a:srgbClr val="3C3939"/>
                </a:solidFill>
                <a:latin typeface="Roboto" pitchFamily="34" charset="0"/>
                <a:ea typeface="Roboto" pitchFamily="34" charset="-122"/>
                <a:cs typeface="Roboto" pitchFamily="34" charset="-120"/>
              </a:rPr>
              <a:t>Învățarea devine mai puternică când elevii înțeleg sensul a ceea ce fac. Începe lecția cu întrebarea: </a:t>
            </a:r>
            <a:r>
              <a:rPr lang="en-US" sz="700" i="1" dirty="0">
                <a:solidFill>
                  <a:srgbClr val="3C3939"/>
                </a:solidFill>
                <a:latin typeface="Roboto" pitchFamily="34" charset="0"/>
                <a:ea typeface="Roboto" pitchFamily="34" charset="-122"/>
                <a:cs typeface="Roboto" pitchFamily="34" charset="-120"/>
              </a:rPr>
              <a:t>"De ce credeți că este important să învățăm acest lucru?"</a:t>
            </a:r>
            <a:r>
              <a:rPr lang="en-US" sz="700" dirty="0">
                <a:solidFill>
                  <a:srgbClr val="3C3939"/>
                </a:solidFill>
                <a:latin typeface="Roboto" pitchFamily="34" charset="0"/>
                <a:ea typeface="Roboto" pitchFamily="34" charset="-122"/>
                <a:cs typeface="Roboto" pitchFamily="34" charset="-120"/>
              </a:rPr>
              <a:t> Această întrebare simplă activează gândirea critică și face conexiuni cu cunoștințele anterioare.</a:t>
            </a:r>
            <a:endParaRPr lang="en-US" sz="700" dirty="0"/>
          </a:p>
        </p:txBody>
      </p:sp>
      <p:sp>
        <p:nvSpPr>
          <p:cNvPr id="7" name="Text 3"/>
          <p:cNvSpPr/>
          <p:nvPr/>
        </p:nvSpPr>
        <p:spPr>
          <a:xfrm>
            <a:off x="584478" y="6634282"/>
            <a:ext cx="6614874" cy="151924"/>
          </a:xfrm>
          <a:prstGeom prst="rect">
            <a:avLst/>
          </a:prstGeom>
          <a:noFill/>
          <a:ln/>
        </p:spPr>
        <p:txBody>
          <a:bodyPr wrap="none" lIns="0" tIns="0" rIns="0" bIns="0" rtlCol="0" anchor="t"/>
          <a:lstStyle/>
          <a:p>
            <a:pPr marL="342900" indent="-342900" algn="l">
              <a:lnSpc>
                <a:spcPts val="1150"/>
              </a:lnSpc>
              <a:buSzPct val="100000"/>
              <a:buChar char="•"/>
            </a:pPr>
            <a:r>
              <a:rPr lang="en-US" sz="700" dirty="0">
                <a:solidFill>
                  <a:srgbClr val="3C3939"/>
                </a:solidFill>
                <a:latin typeface="Roboto" pitchFamily="34" charset="0"/>
                <a:ea typeface="Roboto" pitchFamily="34" charset="-122"/>
                <a:cs typeface="Roboto" pitchFamily="34" charset="-120"/>
              </a:rPr>
              <a:t>Prezintă obiectivele lecției pe tablă sau într-un colț vizual permanent</a:t>
            </a:r>
            <a:endParaRPr lang="en-US" sz="700" dirty="0"/>
          </a:p>
        </p:txBody>
      </p:sp>
      <p:sp>
        <p:nvSpPr>
          <p:cNvPr id="8" name="Text 4"/>
          <p:cNvSpPr/>
          <p:nvPr/>
        </p:nvSpPr>
        <p:spPr>
          <a:xfrm>
            <a:off x="584478" y="6819424"/>
            <a:ext cx="6614874" cy="151924"/>
          </a:xfrm>
          <a:prstGeom prst="rect">
            <a:avLst/>
          </a:prstGeom>
          <a:noFill/>
          <a:ln/>
        </p:spPr>
        <p:txBody>
          <a:bodyPr wrap="none" lIns="0" tIns="0" rIns="0" bIns="0" rtlCol="0" anchor="t"/>
          <a:lstStyle/>
          <a:p>
            <a:pPr marL="342900" indent="-342900" algn="l">
              <a:lnSpc>
                <a:spcPts val="1150"/>
              </a:lnSpc>
              <a:buSzPct val="100000"/>
              <a:buChar char="•"/>
            </a:pPr>
            <a:r>
              <a:rPr lang="en-US" sz="700" dirty="0">
                <a:solidFill>
                  <a:srgbClr val="3C3939"/>
                </a:solidFill>
                <a:latin typeface="Roboto" pitchFamily="34" charset="0"/>
                <a:ea typeface="Roboto" pitchFamily="34" charset="-122"/>
                <a:cs typeface="Roboto" pitchFamily="34" charset="-120"/>
              </a:rPr>
              <a:t>Creează o "hartă a scopului" unde elevii notează aplicații practice</a:t>
            </a:r>
            <a:endParaRPr lang="en-US" sz="700" dirty="0"/>
          </a:p>
        </p:txBody>
      </p:sp>
      <p:sp>
        <p:nvSpPr>
          <p:cNvPr id="9" name="Text 5"/>
          <p:cNvSpPr/>
          <p:nvPr/>
        </p:nvSpPr>
        <p:spPr>
          <a:xfrm>
            <a:off x="584478" y="7004566"/>
            <a:ext cx="6614874" cy="151924"/>
          </a:xfrm>
          <a:prstGeom prst="rect">
            <a:avLst/>
          </a:prstGeom>
          <a:noFill/>
          <a:ln/>
        </p:spPr>
        <p:txBody>
          <a:bodyPr wrap="none" lIns="0" tIns="0" rIns="0" bIns="0" rtlCol="0" anchor="t"/>
          <a:lstStyle/>
          <a:p>
            <a:pPr marL="342900" indent="-342900" algn="l">
              <a:lnSpc>
                <a:spcPts val="1150"/>
              </a:lnSpc>
              <a:buSzPct val="100000"/>
              <a:buChar char="•"/>
            </a:pPr>
            <a:r>
              <a:rPr lang="en-US" sz="700" dirty="0">
                <a:solidFill>
                  <a:srgbClr val="3C3939"/>
                </a:solidFill>
                <a:latin typeface="Roboto" pitchFamily="34" charset="0"/>
                <a:ea typeface="Roboto" pitchFamily="34" charset="-122"/>
                <a:cs typeface="Roboto" pitchFamily="34" charset="-120"/>
              </a:rPr>
              <a:t>Folosește exemple reale sau povești care ilustrează relevanța</a:t>
            </a:r>
            <a:endParaRPr lang="en-US" sz="700" dirty="0"/>
          </a:p>
        </p:txBody>
      </p:sp>
      <p:sp>
        <p:nvSpPr>
          <p:cNvPr id="10" name="Text 6"/>
          <p:cNvSpPr/>
          <p:nvPr/>
        </p:nvSpPr>
        <p:spPr>
          <a:xfrm>
            <a:off x="584478" y="7189708"/>
            <a:ext cx="6614874" cy="151924"/>
          </a:xfrm>
          <a:prstGeom prst="rect">
            <a:avLst/>
          </a:prstGeom>
          <a:noFill/>
          <a:ln/>
        </p:spPr>
        <p:txBody>
          <a:bodyPr wrap="none" lIns="0" tIns="0" rIns="0" bIns="0" rtlCol="0" anchor="t"/>
          <a:lstStyle/>
          <a:p>
            <a:pPr marL="342900" indent="-342900" algn="l">
              <a:lnSpc>
                <a:spcPts val="1150"/>
              </a:lnSpc>
              <a:buSzPct val="100000"/>
              <a:buChar char="•"/>
            </a:pPr>
            <a:r>
              <a:rPr lang="en-US" sz="700" dirty="0">
                <a:solidFill>
                  <a:srgbClr val="3C3939"/>
                </a:solidFill>
                <a:latin typeface="Roboto" pitchFamily="34" charset="0"/>
                <a:ea typeface="Roboto" pitchFamily="34" charset="-122"/>
                <a:cs typeface="Roboto" pitchFamily="34" charset="-120"/>
              </a:rPr>
              <a:t>Co-construiește obiectivele împreună cu elevii în limbaj accesibil</a:t>
            </a:r>
            <a:endParaRPr lang="en-US" sz="700" dirty="0"/>
          </a:p>
        </p:txBody>
      </p:sp>
      <p:sp>
        <p:nvSpPr>
          <p:cNvPr id="11" name="Text 7"/>
          <p:cNvSpPr/>
          <p:nvPr/>
        </p:nvSpPr>
        <p:spPr>
          <a:xfrm>
            <a:off x="7438668" y="1553766"/>
            <a:ext cx="1501378" cy="178118"/>
          </a:xfrm>
          <a:prstGeom prst="rect">
            <a:avLst/>
          </a:prstGeom>
          <a:noFill/>
          <a:ln/>
        </p:spPr>
        <p:txBody>
          <a:bodyPr wrap="none" lIns="0" tIns="0" rIns="0" bIns="0" rtlCol="0" anchor="t"/>
          <a:lstStyle/>
          <a:p>
            <a:pPr marL="0" indent="0" algn="l">
              <a:lnSpc>
                <a:spcPts val="1400"/>
              </a:lnSpc>
              <a:buNone/>
            </a:pPr>
            <a:r>
              <a:rPr lang="en-US" sz="1100" dirty="0">
                <a:solidFill>
                  <a:srgbClr val="1B1B27"/>
                </a:solidFill>
                <a:latin typeface="Raleway" pitchFamily="34" charset="0"/>
                <a:ea typeface="Raleway" pitchFamily="34" charset="-122"/>
                <a:cs typeface="Raleway" pitchFamily="34" charset="-120"/>
              </a:rPr>
              <a:t>Diferențiere Inteligentă</a:t>
            </a:r>
            <a:endParaRPr lang="en-US" sz="1100" dirty="0"/>
          </a:p>
        </p:txBody>
      </p:sp>
      <p:pic>
        <p:nvPicPr>
          <p:cNvPr id="12" name="Image 2" descr="preencoded.png"/>
          <p:cNvPicPr>
            <a:picLocks noChangeAspect="1"/>
          </p:cNvPicPr>
          <p:nvPr/>
        </p:nvPicPr>
        <p:blipFill>
          <a:blip r:embed="rId5"/>
          <a:stretch>
            <a:fillRect/>
          </a:stretch>
        </p:blipFill>
        <p:spPr>
          <a:xfrm>
            <a:off x="7438668" y="1838682"/>
            <a:ext cx="4299585" cy="4299585"/>
          </a:xfrm>
          <a:prstGeom prst="rect">
            <a:avLst/>
          </a:prstGeom>
        </p:spPr>
      </p:pic>
      <p:sp>
        <p:nvSpPr>
          <p:cNvPr id="13" name="Text 8"/>
          <p:cNvSpPr/>
          <p:nvPr/>
        </p:nvSpPr>
        <p:spPr>
          <a:xfrm>
            <a:off x="7438668" y="6245066"/>
            <a:ext cx="6614874" cy="303848"/>
          </a:xfrm>
          <a:prstGeom prst="rect">
            <a:avLst/>
          </a:prstGeom>
          <a:noFill/>
          <a:ln/>
        </p:spPr>
        <p:txBody>
          <a:bodyPr wrap="square" lIns="0" tIns="0" rIns="0" bIns="0" rtlCol="0" anchor="t"/>
          <a:lstStyle/>
          <a:p>
            <a:pPr marL="0" indent="0" algn="l">
              <a:lnSpc>
                <a:spcPts val="1150"/>
              </a:lnSpc>
              <a:buNone/>
            </a:pPr>
            <a:r>
              <a:rPr lang="en-US" sz="700" dirty="0">
                <a:solidFill>
                  <a:srgbClr val="3C3939"/>
                </a:solidFill>
                <a:latin typeface="Roboto" pitchFamily="34" charset="0"/>
                <a:ea typeface="Roboto" pitchFamily="34" charset="-122"/>
                <a:cs typeface="Roboto" pitchFamily="34" charset="-120"/>
              </a:rPr>
              <a:t>Nu toți elevii sunt pregătiți pentru aceeași provocare în același moment. Zona proximei dezvoltări variază de la elev la elev. Oferă diferite niveluri de dificultate pentru aceeași sarcină: exerciții ușoare, medii și avansate.</a:t>
            </a:r>
            <a:endParaRPr lang="en-US" sz="700" dirty="0"/>
          </a:p>
        </p:txBody>
      </p:sp>
      <p:sp>
        <p:nvSpPr>
          <p:cNvPr id="14" name="Text 9"/>
          <p:cNvSpPr/>
          <p:nvPr/>
        </p:nvSpPr>
        <p:spPr>
          <a:xfrm>
            <a:off x="7438668" y="6634282"/>
            <a:ext cx="6614874" cy="151924"/>
          </a:xfrm>
          <a:prstGeom prst="rect">
            <a:avLst/>
          </a:prstGeom>
          <a:noFill/>
          <a:ln/>
        </p:spPr>
        <p:txBody>
          <a:bodyPr wrap="none" lIns="0" tIns="0" rIns="0" bIns="0" rtlCol="0" anchor="t"/>
          <a:lstStyle/>
          <a:p>
            <a:pPr marL="342900" indent="-342900" algn="l">
              <a:lnSpc>
                <a:spcPts val="1150"/>
              </a:lnSpc>
              <a:buSzPct val="100000"/>
              <a:buChar char="•"/>
            </a:pPr>
            <a:r>
              <a:rPr lang="en-US" sz="700" dirty="0">
                <a:solidFill>
                  <a:srgbClr val="3C3939"/>
                </a:solidFill>
                <a:latin typeface="Roboto" pitchFamily="34" charset="0"/>
                <a:ea typeface="Roboto" pitchFamily="34" charset="-122"/>
                <a:cs typeface="Roboto" pitchFamily="34" charset="-120"/>
              </a:rPr>
              <a:t>Creează fișe de sprijin cu exemple sau pași intermediari</a:t>
            </a:r>
            <a:endParaRPr lang="en-US" sz="700" dirty="0"/>
          </a:p>
        </p:txBody>
      </p:sp>
      <p:sp>
        <p:nvSpPr>
          <p:cNvPr id="15" name="Text 10"/>
          <p:cNvSpPr/>
          <p:nvPr/>
        </p:nvSpPr>
        <p:spPr>
          <a:xfrm>
            <a:off x="7438668" y="6819424"/>
            <a:ext cx="6614874" cy="151924"/>
          </a:xfrm>
          <a:prstGeom prst="rect">
            <a:avLst/>
          </a:prstGeom>
          <a:noFill/>
          <a:ln/>
        </p:spPr>
        <p:txBody>
          <a:bodyPr wrap="none" lIns="0" tIns="0" rIns="0" bIns="0" rtlCol="0" anchor="t"/>
          <a:lstStyle/>
          <a:p>
            <a:pPr marL="342900" indent="-342900" algn="l">
              <a:lnSpc>
                <a:spcPts val="1150"/>
              </a:lnSpc>
              <a:buSzPct val="100000"/>
              <a:buChar char="•"/>
            </a:pPr>
            <a:r>
              <a:rPr lang="en-US" sz="700" dirty="0">
                <a:solidFill>
                  <a:srgbClr val="3C3939"/>
                </a:solidFill>
                <a:latin typeface="Roboto" pitchFamily="34" charset="0"/>
                <a:ea typeface="Roboto" pitchFamily="34" charset="-122"/>
                <a:cs typeface="Roboto" pitchFamily="34" charset="-120"/>
              </a:rPr>
              <a:t>Încurajează stabilirea de obiective personale: "Astăzi voi reuși să..."</a:t>
            </a:r>
            <a:endParaRPr lang="en-US" sz="700" dirty="0"/>
          </a:p>
        </p:txBody>
      </p:sp>
      <p:sp>
        <p:nvSpPr>
          <p:cNvPr id="16" name="Text 11"/>
          <p:cNvSpPr/>
          <p:nvPr/>
        </p:nvSpPr>
        <p:spPr>
          <a:xfrm>
            <a:off x="7438668" y="7004566"/>
            <a:ext cx="6614874" cy="151924"/>
          </a:xfrm>
          <a:prstGeom prst="rect">
            <a:avLst/>
          </a:prstGeom>
          <a:noFill/>
          <a:ln/>
        </p:spPr>
        <p:txBody>
          <a:bodyPr wrap="none" lIns="0" tIns="0" rIns="0" bIns="0" rtlCol="0" anchor="t"/>
          <a:lstStyle/>
          <a:p>
            <a:pPr marL="342900" indent="-342900" algn="l">
              <a:lnSpc>
                <a:spcPts val="1150"/>
              </a:lnSpc>
              <a:buSzPct val="100000"/>
              <a:buChar char="•"/>
            </a:pPr>
            <a:r>
              <a:rPr lang="en-US" sz="700" dirty="0">
                <a:solidFill>
                  <a:srgbClr val="3C3939"/>
                </a:solidFill>
                <a:latin typeface="Roboto" pitchFamily="34" charset="0"/>
                <a:ea typeface="Roboto" pitchFamily="34" charset="-122"/>
                <a:cs typeface="Roboto" pitchFamily="34" charset="-120"/>
              </a:rPr>
              <a:t>Laudă efortul și strategia, nu doar rezultatul final</a:t>
            </a:r>
            <a:endParaRPr lang="en-US" sz="700" dirty="0"/>
          </a:p>
        </p:txBody>
      </p:sp>
      <p:sp>
        <p:nvSpPr>
          <p:cNvPr id="17" name="Text 12"/>
          <p:cNvSpPr/>
          <p:nvPr/>
        </p:nvSpPr>
        <p:spPr>
          <a:xfrm>
            <a:off x="7438668" y="7189708"/>
            <a:ext cx="6614874" cy="151924"/>
          </a:xfrm>
          <a:prstGeom prst="rect">
            <a:avLst/>
          </a:prstGeom>
          <a:noFill/>
          <a:ln/>
        </p:spPr>
        <p:txBody>
          <a:bodyPr wrap="none" lIns="0" tIns="0" rIns="0" bIns="0" rtlCol="0" anchor="t"/>
          <a:lstStyle/>
          <a:p>
            <a:pPr marL="342900" indent="-342900" algn="l">
              <a:lnSpc>
                <a:spcPts val="1150"/>
              </a:lnSpc>
              <a:buSzPct val="100000"/>
              <a:buChar char="•"/>
            </a:pPr>
            <a:r>
              <a:rPr lang="en-US" sz="700" dirty="0">
                <a:solidFill>
                  <a:srgbClr val="3C3939"/>
                </a:solidFill>
                <a:latin typeface="Roboto" pitchFamily="34" charset="0"/>
                <a:ea typeface="Roboto" pitchFamily="34" charset="-122"/>
                <a:cs typeface="Roboto" pitchFamily="34" charset="-120"/>
              </a:rPr>
              <a:t>Folosește instrumente digitale adaptative cu feedback instant</a:t>
            </a:r>
            <a:endParaRPr lang="en-US" sz="700" dirty="0"/>
          </a:p>
        </p:txBody>
      </p:sp>
      <p:sp>
        <p:nvSpPr>
          <p:cNvPr id="18" name="Text 13"/>
          <p:cNvSpPr/>
          <p:nvPr/>
        </p:nvSpPr>
        <p:spPr>
          <a:xfrm>
            <a:off x="726877" y="7588448"/>
            <a:ext cx="13319046" cy="151924"/>
          </a:xfrm>
          <a:prstGeom prst="rect">
            <a:avLst/>
          </a:prstGeom>
          <a:noFill/>
          <a:ln/>
        </p:spPr>
        <p:txBody>
          <a:bodyPr wrap="none" lIns="0" tIns="0" rIns="0" bIns="0" rtlCol="0" anchor="t"/>
          <a:lstStyle/>
          <a:p>
            <a:pPr marL="0" indent="0" algn="l">
              <a:lnSpc>
                <a:spcPts val="1150"/>
              </a:lnSpc>
              <a:buNone/>
            </a:pPr>
            <a:r>
              <a:rPr lang="en-US" sz="700" i="1" dirty="0">
                <a:solidFill>
                  <a:srgbClr val="3C3939"/>
                </a:solidFill>
                <a:latin typeface="Roboto" pitchFamily="34" charset="0"/>
                <a:ea typeface="Roboto" pitchFamily="34" charset="-122"/>
                <a:cs typeface="Roboto" pitchFamily="34" charset="-120"/>
              </a:rPr>
              <a:t>"Succesul constă în a avansa constant, nu în a fi perfect de la început."</a:t>
            </a:r>
            <a:endParaRPr lang="en-US" sz="700" dirty="0"/>
          </a:p>
        </p:txBody>
      </p:sp>
      <p:sp>
        <p:nvSpPr>
          <p:cNvPr id="19" name="Shape 14"/>
          <p:cNvSpPr/>
          <p:nvPr/>
        </p:nvSpPr>
        <p:spPr>
          <a:xfrm>
            <a:off x="584478" y="7481649"/>
            <a:ext cx="15240" cy="365522"/>
          </a:xfrm>
          <a:prstGeom prst="rect">
            <a:avLst/>
          </a:prstGeom>
          <a:solidFill>
            <a:srgbClr val="1B1B27"/>
          </a:solidFill>
          <a:ln/>
        </p:spPr>
      </p:sp>
      <p:pic>
        <p:nvPicPr>
          <p:cNvPr id="20" name="Image 3" descr="preencoded.png"/>
          <p:cNvPicPr>
            <a:picLocks noChangeAspect="1"/>
          </p:cNvPicPr>
          <p:nvPr/>
        </p:nvPicPr>
        <p:blipFill>
          <a:blip r:embed="rId6"/>
          <a:stretch>
            <a:fillRect/>
          </a:stretch>
        </p:blipFill>
        <p:spPr>
          <a:xfrm>
            <a:off x="3891915" y="7772980"/>
            <a:ext cx="4547116" cy="52054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93790" y="788670"/>
            <a:ext cx="6240780" cy="645914"/>
          </a:xfrm>
          <a:prstGeom prst="rect">
            <a:avLst/>
          </a:prstGeom>
        </p:spPr>
      </p:pic>
      <p:sp>
        <p:nvSpPr>
          <p:cNvPr id="3" name="Text 0"/>
          <p:cNvSpPr/>
          <p:nvPr/>
        </p:nvSpPr>
        <p:spPr>
          <a:xfrm>
            <a:off x="793790" y="1628061"/>
            <a:ext cx="5872282"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Colaborarea și Comunitatea de Învățare</a:t>
            </a:r>
            <a:endParaRPr lang="en-US" sz="2500" dirty="0"/>
          </a:p>
        </p:txBody>
      </p:sp>
      <p:sp>
        <p:nvSpPr>
          <p:cNvPr id="4" name="Text 1"/>
          <p:cNvSpPr/>
          <p:nvPr/>
        </p:nvSpPr>
        <p:spPr>
          <a:xfrm>
            <a:off x="793790" y="2224683"/>
            <a:ext cx="1304282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Învățarea nu este un proces izolat. Când elevii colaborează autentic, ei nu doar împart sarcina – își îmbogățesc înțelegerea prin perspective multiple și își dezvoltă competențe sociale esențiale pentru viața adulților.</a:t>
            </a:r>
            <a:endParaRPr lang="en-US" sz="1000" dirty="0"/>
          </a:p>
        </p:txBody>
      </p:sp>
      <p:sp>
        <p:nvSpPr>
          <p:cNvPr id="5" name="Shape 2"/>
          <p:cNvSpPr/>
          <p:nvPr/>
        </p:nvSpPr>
        <p:spPr>
          <a:xfrm>
            <a:off x="793790" y="2576155"/>
            <a:ext cx="6456878" cy="980123"/>
          </a:xfrm>
          <a:prstGeom prst="roundRect">
            <a:avLst>
              <a:gd name="adj" fmla="val 5528"/>
            </a:avLst>
          </a:prstGeom>
          <a:solidFill>
            <a:srgbClr val="FFFFFF">
              <a:alpha val="95000"/>
            </a:srgbClr>
          </a:solidFill>
          <a:ln w="15240">
            <a:solidFill>
              <a:srgbClr val="C7C7D0"/>
            </a:solidFill>
            <a:prstDash val="solid"/>
          </a:ln>
        </p:spPr>
      </p:sp>
      <p:sp>
        <p:nvSpPr>
          <p:cNvPr id="6" name="Text 3"/>
          <p:cNvSpPr/>
          <p:nvPr/>
        </p:nvSpPr>
        <p:spPr>
          <a:xfrm>
            <a:off x="937974" y="2720340"/>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Învățare prin Colegi</a:t>
            </a:r>
            <a:endParaRPr lang="en-US" sz="1250" dirty="0"/>
          </a:p>
        </p:txBody>
      </p:sp>
      <p:sp>
        <p:nvSpPr>
          <p:cNvPr id="7" name="Text 4"/>
          <p:cNvSpPr/>
          <p:nvPr/>
        </p:nvSpPr>
        <p:spPr>
          <a:xfrm>
            <a:off x="937974" y="2999184"/>
            <a:ext cx="6168509"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Activități de tip "peer learning" unde elevii se ajută reciproc să înțeleagă concepte. Când un elev explică altui coleg, propria înțelegere se consolidează – metodă cunoscută ca "efectul protege".</a:t>
            </a:r>
            <a:endParaRPr lang="en-US" sz="1000" dirty="0"/>
          </a:p>
        </p:txBody>
      </p:sp>
      <p:sp>
        <p:nvSpPr>
          <p:cNvPr id="8" name="Shape 5"/>
          <p:cNvSpPr/>
          <p:nvPr/>
        </p:nvSpPr>
        <p:spPr>
          <a:xfrm>
            <a:off x="7379613" y="2576155"/>
            <a:ext cx="6456998" cy="980123"/>
          </a:xfrm>
          <a:prstGeom prst="roundRect">
            <a:avLst>
              <a:gd name="adj" fmla="val 5528"/>
            </a:avLst>
          </a:prstGeom>
          <a:solidFill>
            <a:srgbClr val="FFFFFF">
              <a:alpha val="95000"/>
            </a:srgbClr>
          </a:solidFill>
          <a:ln w="15240">
            <a:solidFill>
              <a:srgbClr val="C7C7D0"/>
            </a:solidFill>
            <a:prstDash val="solid"/>
          </a:ln>
        </p:spPr>
      </p:sp>
      <p:sp>
        <p:nvSpPr>
          <p:cNvPr id="9" name="Text 6"/>
          <p:cNvSpPr/>
          <p:nvPr/>
        </p:nvSpPr>
        <p:spPr>
          <a:xfrm>
            <a:off x="7523798" y="2720340"/>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Proiecte cu Roluri</a:t>
            </a:r>
            <a:endParaRPr lang="en-US" sz="1250" dirty="0"/>
          </a:p>
        </p:txBody>
      </p:sp>
      <p:sp>
        <p:nvSpPr>
          <p:cNvPr id="10" name="Text 7"/>
          <p:cNvSpPr/>
          <p:nvPr/>
        </p:nvSpPr>
        <p:spPr>
          <a:xfrm>
            <a:off x="7523798" y="2999184"/>
            <a:ext cx="6168628"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Proiecte de grup cu roluri clare și complementare: lider de proiect, raportor, cercetător, prezentator, designer. Fiecare contribuie cu punctele sale forte la succesul echipei.</a:t>
            </a:r>
            <a:endParaRPr lang="en-US" sz="1000" dirty="0"/>
          </a:p>
        </p:txBody>
      </p:sp>
      <p:sp>
        <p:nvSpPr>
          <p:cNvPr id="11" name="Shape 8"/>
          <p:cNvSpPr/>
          <p:nvPr/>
        </p:nvSpPr>
        <p:spPr>
          <a:xfrm>
            <a:off x="793790" y="3685223"/>
            <a:ext cx="6456878" cy="980123"/>
          </a:xfrm>
          <a:prstGeom prst="roundRect">
            <a:avLst>
              <a:gd name="adj" fmla="val 5528"/>
            </a:avLst>
          </a:prstGeom>
          <a:solidFill>
            <a:srgbClr val="FFFFFF">
              <a:alpha val="95000"/>
            </a:srgbClr>
          </a:solidFill>
          <a:ln w="15240">
            <a:solidFill>
              <a:srgbClr val="C7C7D0"/>
            </a:solidFill>
            <a:prstDash val="solid"/>
          </a:ln>
        </p:spPr>
      </p:sp>
      <p:sp>
        <p:nvSpPr>
          <p:cNvPr id="12" name="Text 9"/>
          <p:cNvSpPr/>
          <p:nvPr/>
        </p:nvSpPr>
        <p:spPr>
          <a:xfrm>
            <a:off x="937974" y="3829407"/>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Dezbateri Structurate</a:t>
            </a:r>
            <a:endParaRPr lang="en-US" sz="1250" dirty="0"/>
          </a:p>
        </p:txBody>
      </p:sp>
      <p:sp>
        <p:nvSpPr>
          <p:cNvPr id="13" name="Text 10"/>
          <p:cNvSpPr/>
          <p:nvPr/>
        </p:nvSpPr>
        <p:spPr>
          <a:xfrm>
            <a:off x="937974" y="4108252"/>
            <a:ext cx="6168509"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Dezbateri tematice unde fiecare elev contribuie cu o perspectivă personală. Învață să asculte activ, să argumenteze respectuos și să integreze idei contrare.</a:t>
            </a:r>
            <a:endParaRPr lang="en-US" sz="1000" dirty="0"/>
          </a:p>
        </p:txBody>
      </p:sp>
      <p:sp>
        <p:nvSpPr>
          <p:cNvPr id="14" name="Shape 11"/>
          <p:cNvSpPr/>
          <p:nvPr/>
        </p:nvSpPr>
        <p:spPr>
          <a:xfrm>
            <a:off x="7379613" y="3685223"/>
            <a:ext cx="6456998" cy="980123"/>
          </a:xfrm>
          <a:prstGeom prst="roundRect">
            <a:avLst>
              <a:gd name="adj" fmla="val 5528"/>
            </a:avLst>
          </a:prstGeom>
          <a:solidFill>
            <a:srgbClr val="FFFFFF">
              <a:alpha val="95000"/>
            </a:srgbClr>
          </a:solidFill>
          <a:ln w="15240">
            <a:solidFill>
              <a:srgbClr val="C7C7D0"/>
            </a:solidFill>
            <a:prstDash val="solid"/>
          </a:ln>
        </p:spPr>
      </p:sp>
      <p:sp>
        <p:nvSpPr>
          <p:cNvPr id="15" name="Text 12"/>
          <p:cNvSpPr/>
          <p:nvPr/>
        </p:nvSpPr>
        <p:spPr>
          <a:xfrm>
            <a:off x="7523798" y="3829407"/>
            <a:ext cx="1723787"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Împărtășire de Strategii</a:t>
            </a:r>
            <a:endParaRPr lang="en-US" sz="1250" dirty="0"/>
          </a:p>
        </p:txBody>
      </p:sp>
      <p:sp>
        <p:nvSpPr>
          <p:cNvPr id="16" name="Text 13"/>
          <p:cNvSpPr/>
          <p:nvPr/>
        </p:nvSpPr>
        <p:spPr>
          <a:xfrm>
            <a:off x="7523798" y="4108252"/>
            <a:ext cx="6168628"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Exerciții de "think-pair-share": fiecare elev explică colegului cum a rezolvat o sarcină, descoperind că există multiple căi către același răspuns.</a:t>
            </a:r>
            <a:endParaRPr lang="en-US" sz="1000" dirty="0"/>
          </a:p>
        </p:txBody>
      </p:sp>
      <p:sp>
        <p:nvSpPr>
          <p:cNvPr id="17" name="Text 14"/>
          <p:cNvSpPr/>
          <p:nvPr/>
        </p:nvSpPr>
        <p:spPr>
          <a:xfrm>
            <a:off x="793790" y="4858822"/>
            <a:ext cx="5728335" cy="322421"/>
          </a:xfrm>
          <a:prstGeom prst="rect">
            <a:avLst/>
          </a:prstGeom>
          <a:noFill/>
          <a:ln/>
        </p:spPr>
        <p:txBody>
          <a:bodyPr wrap="none" lIns="0" tIns="0" rIns="0" bIns="0" rtlCol="0" anchor="t"/>
          <a:lstStyle/>
          <a:p>
            <a:pPr marL="0" indent="0" algn="l">
              <a:lnSpc>
                <a:spcPts val="2500"/>
              </a:lnSpc>
              <a:buNone/>
            </a:pPr>
            <a:r>
              <a:rPr lang="en-US" sz="2000" dirty="0">
                <a:solidFill>
                  <a:srgbClr val="1B1B27"/>
                </a:solidFill>
                <a:latin typeface="Raleway" pitchFamily="34" charset="0"/>
                <a:ea typeface="Raleway" pitchFamily="34" charset="-122"/>
                <a:cs typeface="Raleway" pitchFamily="34" charset="-120"/>
              </a:rPr>
              <a:t>Construirea Apartenenței și Feedback-ul Eficient</a:t>
            </a:r>
            <a:endParaRPr lang="en-US" sz="2000" dirty="0"/>
          </a:p>
        </p:txBody>
      </p:sp>
      <p:sp>
        <p:nvSpPr>
          <p:cNvPr id="18" name="Text 15"/>
          <p:cNvSpPr/>
          <p:nvPr/>
        </p:nvSpPr>
        <p:spPr>
          <a:xfrm>
            <a:off x="793790" y="5503664"/>
            <a:ext cx="1753672" cy="201454"/>
          </a:xfrm>
          <a:prstGeom prst="rect">
            <a:avLst/>
          </a:prstGeom>
          <a:noFill/>
          <a:ln/>
        </p:spPr>
        <p:txBody>
          <a:bodyPr wrap="none" lIns="0" tIns="0" rIns="0" bIns="0" rtlCol="0" anchor="t"/>
          <a:lstStyle/>
          <a:p>
            <a:pPr marL="0" indent="0" algn="l">
              <a:lnSpc>
                <a:spcPts val="1550"/>
              </a:lnSpc>
              <a:buNone/>
            </a:pPr>
            <a:r>
              <a:rPr lang="en-US" sz="1250" dirty="0">
                <a:solidFill>
                  <a:srgbClr val="1B1B27"/>
                </a:solidFill>
                <a:latin typeface="Raleway" pitchFamily="34" charset="0"/>
                <a:ea typeface="Raleway" pitchFamily="34" charset="-122"/>
                <a:cs typeface="Raleway" pitchFamily="34" charset="-120"/>
              </a:rPr>
              <a:t>Ritualuri de Comunitate</a:t>
            </a:r>
            <a:endParaRPr lang="en-US" sz="1250" dirty="0"/>
          </a:p>
        </p:txBody>
      </p:sp>
      <p:sp>
        <p:nvSpPr>
          <p:cNvPr id="19" name="Text 16"/>
          <p:cNvSpPr/>
          <p:nvPr/>
        </p:nvSpPr>
        <p:spPr>
          <a:xfrm>
            <a:off x="793790" y="5834063"/>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"Cercul încrederii": la începutul orei, fiecare spune ceva pozitiv despre un coleg</a:t>
            </a:r>
            <a:endParaRPr lang="en-US" sz="1000" dirty="0"/>
          </a:p>
        </p:txBody>
      </p:sp>
      <p:sp>
        <p:nvSpPr>
          <p:cNvPr id="20" name="Text 17"/>
          <p:cNvSpPr/>
          <p:nvPr/>
        </p:nvSpPr>
        <p:spPr>
          <a:xfrm>
            <a:off x="793790" y="6085642"/>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Panoul clasei cu realizările tuturor elevilor, nu doar ale celor cu note mari</a:t>
            </a:r>
            <a:endParaRPr lang="en-US" sz="1000" dirty="0"/>
          </a:p>
        </p:txBody>
      </p:sp>
      <p:sp>
        <p:nvSpPr>
          <p:cNvPr id="21" name="Text 18"/>
          <p:cNvSpPr/>
          <p:nvPr/>
        </p:nvSpPr>
        <p:spPr>
          <a:xfrm>
            <a:off x="793790" y="6337221"/>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Comunități de practică: grupuri care explorează o temă comună și prezintă descoperirile</a:t>
            </a:r>
            <a:endParaRPr lang="en-US" sz="1000" dirty="0"/>
          </a:p>
        </p:txBody>
      </p:sp>
      <p:sp>
        <p:nvSpPr>
          <p:cNvPr id="22" name="Text 19"/>
          <p:cNvSpPr/>
          <p:nvPr/>
        </p:nvSpPr>
        <p:spPr>
          <a:xfrm>
            <a:off x="7480102" y="5503664"/>
            <a:ext cx="2417921" cy="201454"/>
          </a:xfrm>
          <a:prstGeom prst="rect">
            <a:avLst/>
          </a:prstGeom>
          <a:noFill/>
          <a:ln/>
        </p:spPr>
        <p:txBody>
          <a:bodyPr wrap="none" lIns="0" tIns="0" rIns="0" bIns="0" rtlCol="0" anchor="t"/>
          <a:lstStyle/>
          <a:p>
            <a:pPr marL="0" indent="0" algn="l">
              <a:lnSpc>
                <a:spcPts val="1550"/>
              </a:lnSpc>
              <a:buNone/>
            </a:pPr>
            <a:r>
              <a:rPr lang="en-US" sz="1250" dirty="0">
                <a:solidFill>
                  <a:srgbClr val="1B1B27"/>
                </a:solidFill>
                <a:latin typeface="Raleway" pitchFamily="34" charset="0"/>
                <a:ea typeface="Raleway" pitchFamily="34" charset="-122"/>
                <a:cs typeface="Raleway" pitchFamily="34" charset="-120"/>
              </a:rPr>
              <a:t>Feedback Orientat spre Creștere</a:t>
            </a:r>
            <a:endParaRPr lang="en-US" sz="1250" dirty="0"/>
          </a:p>
        </p:txBody>
      </p:sp>
      <p:sp>
        <p:nvSpPr>
          <p:cNvPr id="23" name="Text 20"/>
          <p:cNvSpPr/>
          <p:nvPr/>
        </p:nvSpPr>
        <p:spPr>
          <a:xfrm>
            <a:off x="7480102" y="5834063"/>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Auto-reflecție ghidată: "Ce am învățat?" și "Ce pot îmbunătăți?"</a:t>
            </a:r>
            <a:endParaRPr lang="en-US" sz="1000" dirty="0"/>
          </a:p>
        </p:txBody>
      </p:sp>
      <p:sp>
        <p:nvSpPr>
          <p:cNvPr id="24" name="Text 21"/>
          <p:cNvSpPr/>
          <p:nvPr/>
        </p:nvSpPr>
        <p:spPr>
          <a:xfrm>
            <a:off x="7480102" y="6085642"/>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Coduri vizuale de feedback: verde=excelent, galben=în progres, roșu=necesită suport</a:t>
            </a:r>
            <a:endParaRPr lang="en-US" sz="1000" dirty="0"/>
          </a:p>
        </p:txBody>
      </p:sp>
      <p:sp>
        <p:nvSpPr>
          <p:cNvPr id="25" name="Text 22"/>
          <p:cNvSpPr/>
          <p:nvPr/>
        </p:nvSpPr>
        <p:spPr>
          <a:xfrm>
            <a:off x="7480102" y="6337221"/>
            <a:ext cx="636412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Feedback specific pe procese, nu pe persoană</a:t>
            </a:r>
            <a:endParaRPr lang="en-US" sz="1000" dirty="0"/>
          </a:p>
        </p:txBody>
      </p:sp>
      <p:pic>
        <p:nvPicPr>
          <p:cNvPr id="26" name="Image 1" descr="preencoded.png"/>
          <p:cNvPicPr>
            <a:picLocks noChangeAspect="1"/>
          </p:cNvPicPr>
          <p:nvPr/>
        </p:nvPicPr>
        <p:blipFill>
          <a:blip r:embed="rId4"/>
          <a:stretch>
            <a:fillRect/>
          </a:stretch>
        </p:blipFill>
        <p:spPr>
          <a:xfrm>
            <a:off x="793790" y="6733818"/>
            <a:ext cx="6176248" cy="70711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052896" y="307717"/>
            <a:ext cx="7680960" cy="794861"/>
          </a:xfrm>
          <a:prstGeom prst="rect">
            <a:avLst/>
          </a:prstGeom>
        </p:spPr>
      </p:pic>
      <p:sp>
        <p:nvSpPr>
          <p:cNvPr id="3" name="Text 0"/>
          <p:cNvSpPr/>
          <p:nvPr/>
        </p:nvSpPr>
        <p:spPr>
          <a:xfrm>
            <a:off x="793790" y="1886069"/>
            <a:ext cx="5844659" cy="496133"/>
          </a:xfrm>
          <a:prstGeom prst="rect">
            <a:avLst/>
          </a:prstGeom>
          <a:noFill/>
          <a:ln/>
        </p:spPr>
        <p:txBody>
          <a:bodyPr wrap="none" lIns="0" tIns="0" rIns="0" bIns="0" rtlCol="0" anchor="t"/>
          <a:lstStyle/>
          <a:p>
            <a:pPr marL="0" indent="0" algn="l">
              <a:lnSpc>
                <a:spcPts val="3900"/>
              </a:lnSpc>
              <a:buNone/>
            </a:pPr>
            <a:r>
              <a:rPr lang="en-US" sz="3100" dirty="0">
                <a:solidFill>
                  <a:srgbClr val="1B1B27"/>
                </a:solidFill>
                <a:latin typeface="Raleway" pitchFamily="34" charset="0"/>
                <a:ea typeface="Raleway" pitchFamily="34" charset="-122"/>
                <a:cs typeface="Raleway" pitchFamily="34" charset="-120"/>
              </a:rPr>
              <a:t>Nivel III: Capacitatea Emoțională</a:t>
            </a:r>
            <a:endParaRPr lang="en-US" sz="3100" dirty="0"/>
          </a:p>
        </p:txBody>
      </p:sp>
      <p:sp>
        <p:nvSpPr>
          <p:cNvPr id="4" name="Text 1"/>
          <p:cNvSpPr/>
          <p:nvPr/>
        </p:nvSpPr>
        <p:spPr>
          <a:xfrm>
            <a:off x="793790" y="2445663"/>
            <a:ext cx="3755231" cy="248007"/>
          </a:xfrm>
          <a:prstGeom prst="rect">
            <a:avLst/>
          </a:prstGeom>
          <a:noFill/>
          <a:ln/>
        </p:spPr>
        <p:txBody>
          <a:bodyPr wrap="none" lIns="0" tIns="0" rIns="0" bIns="0" rtlCol="0" anchor="t"/>
          <a:lstStyle/>
          <a:p>
            <a:pPr marL="0" indent="0" algn="l">
              <a:lnSpc>
                <a:spcPts val="1950"/>
              </a:lnSpc>
              <a:buNone/>
            </a:pPr>
            <a:r>
              <a:rPr lang="en-US" sz="1550" dirty="0">
                <a:solidFill>
                  <a:srgbClr val="1B1B27"/>
                </a:solidFill>
                <a:latin typeface="Raleway" pitchFamily="34" charset="0"/>
                <a:ea typeface="Raleway" pitchFamily="34" charset="-122"/>
                <a:cs typeface="Raleway" pitchFamily="34" charset="-120"/>
              </a:rPr>
              <a:t>Oportunități pentru dezvoltarea profundă</a:t>
            </a:r>
            <a:endParaRPr lang="en-US" sz="1550" dirty="0"/>
          </a:p>
        </p:txBody>
      </p:sp>
      <p:sp>
        <p:nvSpPr>
          <p:cNvPr id="5" name="Text 2"/>
          <p:cNvSpPr/>
          <p:nvPr/>
        </p:nvSpPr>
        <p:spPr>
          <a:xfrm>
            <a:off x="793790" y="2931795"/>
            <a:ext cx="13042821" cy="508159"/>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Cel mai înalt nivel al Designului Universal în Învățare transcende simpla transmitere de cunoștințe sau dezvoltare de abilități. La acest nivel, cultivăm capacitatea emoțională a elevilor – abilitatea lor de a se cunoaște pe sine, de a înțelege pe alții, de a reflecta profund asupra experiențelor și de a acționa cu empatie și integritate.</a:t>
            </a:r>
            <a:endParaRPr lang="en-US" sz="1250" dirty="0"/>
          </a:p>
        </p:txBody>
      </p:sp>
      <p:sp>
        <p:nvSpPr>
          <p:cNvPr id="6" name="Shape 3"/>
          <p:cNvSpPr/>
          <p:nvPr/>
        </p:nvSpPr>
        <p:spPr>
          <a:xfrm>
            <a:off x="793790" y="3797141"/>
            <a:ext cx="13042821" cy="22860"/>
          </a:xfrm>
          <a:prstGeom prst="roundRect">
            <a:avLst>
              <a:gd name="adj" fmla="val 291721"/>
            </a:avLst>
          </a:prstGeom>
          <a:solidFill>
            <a:srgbClr val="C7C7D0"/>
          </a:solidFill>
          <a:ln/>
        </p:spPr>
      </p:sp>
      <p:sp>
        <p:nvSpPr>
          <p:cNvPr id="7" name="Shape 4"/>
          <p:cNvSpPr/>
          <p:nvPr/>
        </p:nvSpPr>
        <p:spPr>
          <a:xfrm>
            <a:off x="2338268" y="3797141"/>
            <a:ext cx="22860" cy="476250"/>
          </a:xfrm>
          <a:prstGeom prst="roundRect">
            <a:avLst>
              <a:gd name="adj" fmla="val 291721"/>
            </a:avLst>
          </a:prstGeom>
          <a:solidFill>
            <a:srgbClr val="C7C7D0"/>
          </a:solidFill>
          <a:ln/>
        </p:spPr>
      </p:sp>
      <p:sp>
        <p:nvSpPr>
          <p:cNvPr id="8" name="Shape 5"/>
          <p:cNvSpPr/>
          <p:nvPr/>
        </p:nvSpPr>
        <p:spPr>
          <a:xfrm>
            <a:off x="2171105" y="3618548"/>
            <a:ext cx="357188" cy="357188"/>
          </a:xfrm>
          <a:prstGeom prst="roundRect">
            <a:avLst>
              <a:gd name="adj" fmla="val 18670"/>
            </a:avLst>
          </a:prstGeom>
          <a:solidFill>
            <a:srgbClr val="E1E1EA"/>
          </a:solidFill>
          <a:ln w="7620">
            <a:solidFill>
              <a:srgbClr val="C7C7D0"/>
            </a:solidFill>
            <a:prstDash val="solid"/>
          </a:ln>
        </p:spPr>
      </p:sp>
      <p:sp>
        <p:nvSpPr>
          <p:cNvPr id="9" name="Text 6"/>
          <p:cNvSpPr/>
          <p:nvPr/>
        </p:nvSpPr>
        <p:spPr>
          <a:xfrm>
            <a:off x="2230636" y="3648313"/>
            <a:ext cx="238125" cy="297656"/>
          </a:xfrm>
          <a:prstGeom prst="rect">
            <a:avLst/>
          </a:prstGeom>
          <a:noFill/>
          <a:ln/>
        </p:spPr>
        <p:txBody>
          <a:bodyPr wrap="none" lIns="0" tIns="0" rIns="0" bIns="0" rtlCol="0" anchor="t"/>
          <a:lstStyle/>
          <a:p>
            <a:pPr marL="0" indent="0" algn="ctr">
              <a:lnSpc>
                <a:spcPts val="1850"/>
              </a:lnSpc>
              <a:buNone/>
            </a:pPr>
            <a:r>
              <a:rPr lang="en-US" sz="1850" dirty="0">
                <a:solidFill>
                  <a:srgbClr val="3C3939"/>
                </a:solidFill>
                <a:latin typeface="Raleway" pitchFamily="34" charset="0"/>
                <a:ea typeface="Raleway" pitchFamily="34" charset="-122"/>
                <a:cs typeface="Raleway" pitchFamily="34" charset="-120"/>
              </a:rPr>
              <a:t>1</a:t>
            </a:r>
            <a:endParaRPr lang="en-US" sz="1850" dirty="0"/>
          </a:p>
        </p:txBody>
      </p:sp>
      <p:sp>
        <p:nvSpPr>
          <p:cNvPr id="10" name="Text 7"/>
          <p:cNvSpPr/>
          <p:nvPr/>
        </p:nvSpPr>
        <p:spPr>
          <a:xfrm>
            <a:off x="1357432" y="4432221"/>
            <a:ext cx="1984653" cy="248007"/>
          </a:xfrm>
          <a:prstGeom prst="rect">
            <a:avLst/>
          </a:prstGeom>
          <a:noFill/>
          <a:ln/>
        </p:spPr>
        <p:txBody>
          <a:bodyPr wrap="none" lIns="0" tIns="0" rIns="0" bIns="0" rtlCol="0" anchor="t"/>
          <a:lstStyle/>
          <a:p>
            <a:pPr marL="0" indent="0" algn="ctr">
              <a:lnSpc>
                <a:spcPts val="1950"/>
              </a:lnSpc>
              <a:buNone/>
            </a:pPr>
            <a:r>
              <a:rPr lang="en-US" sz="1550" dirty="0">
                <a:solidFill>
                  <a:srgbClr val="3C3939"/>
                </a:solidFill>
                <a:latin typeface="Raleway" pitchFamily="34" charset="0"/>
                <a:ea typeface="Raleway" pitchFamily="34" charset="-122"/>
                <a:cs typeface="Raleway" pitchFamily="34" charset="-120"/>
              </a:rPr>
              <a:t>Recunoaștere</a:t>
            </a:r>
            <a:endParaRPr lang="en-US" sz="1550" dirty="0"/>
          </a:p>
        </p:txBody>
      </p:sp>
      <p:sp>
        <p:nvSpPr>
          <p:cNvPr id="11" name="Text 8"/>
          <p:cNvSpPr/>
          <p:nvPr/>
        </p:nvSpPr>
        <p:spPr>
          <a:xfrm>
            <a:off x="952500" y="4775478"/>
            <a:ext cx="2794516" cy="762238"/>
          </a:xfrm>
          <a:prstGeom prst="rect">
            <a:avLst/>
          </a:prstGeom>
          <a:noFill/>
          <a:ln/>
        </p:spPr>
        <p:txBody>
          <a:bodyPr wrap="square" lIns="0" tIns="0" rIns="0" bIns="0" rtlCol="0" anchor="t"/>
          <a:lstStyle/>
          <a:p>
            <a:pPr marL="0" indent="0" algn="ctr">
              <a:lnSpc>
                <a:spcPts val="2000"/>
              </a:lnSpc>
              <a:buNone/>
            </a:pPr>
            <a:r>
              <a:rPr lang="en-US" sz="1250" dirty="0">
                <a:solidFill>
                  <a:srgbClr val="3C3939"/>
                </a:solidFill>
                <a:latin typeface="Roboto" pitchFamily="34" charset="0"/>
                <a:ea typeface="Roboto" pitchFamily="34" charset="-122"/>
                <a:cs typeface="Roboto" pitchFamily="34" charset="-120"/>
              </a:rPr>
              <a:t>Identificarea propriilor așteptări, convingeri și motivații care modelează comportamentul</a:t>
            </a:r>
            <a:endParaRPr lang="en-US" sz="1250" dirty="0"/>
          </a:p>
        </p:txBody>
      </p:sp>
      <p:sp>
        <p:nvSpPr>
          <p:cNvPr id="12" name="Shape 9"/>
          <p:cNvSpPr/>
          <p:nvPr/>
        </p:nvSpPr>
        <p:spPr>
          <a:xfrm>
            <a:off x="5648563" y="3797141"/>
            <a:ext cx="22860" cy="476250"/>
          </a:xfrm>
          <a:prstGeom prst="roundRect">
            <a:avLst>
              <a:gd name="adj" fmla="val 291721"/>
            </a:avLst>
          </a:prstGeom>
          <a:solidFill>
            <a:srgbClr val="C7C7D0"/>
          </a:solidFill>
          <a:ln/>
        </p:spPr>
      </p:sp>
      <p:sp>
        <p:nvSpPr>
          <p:cNvPr id="13" name="Shape 10"/>
          <p:cNvSpPr/>
          <p:nvPr/>
        </p:nvSpPr>
        <p:spPr>
          <a:xfrm>
            <a:off x="5481399" y="3618548"/>
            <a:ext cx="357188" cy="357188"/>
          </a:xfrm>
          <a:prstGeom prst="roundRect">
            <a:avLst>
              <a:gd name="adj" fmla="val 18670"/>
            </a:avLst>
          </a:prstGeom>
          <a:solidFill>
            <a:srgbClr val="E1E1EA"/>
          </a:solidFill>
          <a:ln w="7620">
            <a:solidFill>
              <a:srgbClr val="C7C7D0"/>
            </a:solidFill>
            <a:prstDash val="solid"/>
          </a:ln>
        </p:spPr>
      </p:sp>
      <p:sp>
        <p:nvSpPr>
          <p:cNvPr id="14" name="Text 11"/>
          <p:cNvSpPr/>
          <p:nvPr/>
        </p:nvSpPr>
        <p:spPr>
          <a:xfrm>
            <a:off x="5540931" y="3648313"/>
            <a:ext cx="238125" cy="297656"/>
          </a:xfrm>
          <a:prstGeom prst="rect">
            <a:avLst/>
          </a:prstGeom>
          <a:noFill/>
          <a:ln/>
        </p:spPr>
        <p:txBody>
          <a:bodyPr wrap="none" lIns="0" tIns="0" rIns="0" bIns="0" rtlCol="0" anchor="t"/>
          <a:lstStyle/>
          <a:p>
            <a:pPr marL="0" indent="0" algn="ctr">
              <a:lnSpc>
                <a:spcPts val="1850"/>
              </a:lnSpc>
              <a:buNone/>
            </a:pPr>
            <a:r>
              <a:rPr lang="en-US" sz="1850" dirty="0">
                <a:solidFill>
                  <a:srgbClr val="3C3939"/>
                </a:solidFill>
                <a:latin typeface="Raleway" pitchFamily="34" charset="0"/>
                <a:ea typeface="Raleway" pitchFamily="34" charset="-122"/>
                <a:cs typeface="Raleway" pitchFamily="34" charset="-120"/>
              </a:rPr>
              <a:t>2</a:t>
            </a:r>
            <a:endParaRPr lang="en-US" sz="1850" dirty="0"/>
          </a:p>
        </p:txBody>
      </p:sp>
      <p:sp>
        <p:nvSpPr>
          <p:cNvPr id="15" name="Text 12"/>
          <p:cNvSpPr/>
          <p:nvPr/>
        </p:nvSpPr>
        <p:spPr>
          <a:xfrm>
            <a:off x="4667726" y="4432221"/>
            <a:ext cx="1984653" cy="248007"/>
          </a:xfrm>
          <a:prstGeom prst="rect">
            <a:avLst/>
          </a:prstGeom>
          <a:noFill/>
          <a:ln/>
        </p:spPr>
        <p:txBody>
          <a:bodyPr wrap="none" lIns="0" tIns="0" rIns="0" bIns="0" rtlCol="0" anchor="t"/>
          <a:lstStyle/>
          <a:p>
            <a:pPr marL="0" indent="0" algn="ctr">
              <a:lnSpc>
                <a:spcPts val="1950"/>
              </a:lnSpc>
              <a:buNone/>
            </a:pPr>
            <a:r>
              <a:rPr lang="en-US" sz="1550" dirty="0">
                <a:solidFill>
                  <a:srgbClr val="3C3939"/>
                </a:solidFill>
                <a:latin typeface="Raleway" pitchFamily="34" charset="0"/>
                <a:ea typeface="Raleway" pitchFamily="34" charset="-122"/>
                <a:cs typeface="Raleway" pitchFamily="34" charset="-120"/>
              </a:rPr>
              <a:t>Conștientizare</a:t>
            </a:r>
            <a:endParaRPr lang="en-US" sz="1550" dirty="0"/>
          </a:p>
        </p:txBody>
      </p:sp>
      <p:sp>
        <p:nvSpPr>
          <p:cNvPr id="16" name="Text 13"/>
          <p:cNvSpPr/>
          <p:nvPr/>
        </p:nvSpPr>
        <p:spPr>
          <a:xfrm>
            <a:off x="4262795" y="4775478"/>
            <a:ext cx="2794516" cy="508159"/>
          </a:xfrm>
          <a:prstGeom prst="rect">
            <a:avLst/>
          </a:prstGeom>
          <a:noFill/>
          <a:ln/>
        </p:spPr>
        <p:txBody>
          <a:bodyPr wrap="square" lIns="0" tIns="0" rIns="0" bIns="0" rtlCol="0" anchor="t"/>
          <a:lstStyle/>
          <a:p>
            <a:pPr marL="0" indent="0" algn="ctr">
              <a:lnSpc>
                <a:spcPts val="2000"/>
              </a:lnSpc>
              <a:buNone/>
            </a:pPr>
            <a:r>
              <a:rPr lang="en-US" sz="1250" dirty="0">
                <a:solidFill>
                  <a:srgbClr val="3C3939"/>
                </a:solidFill>
                <a:latin typeface="Roboto" pitchFamily="34" charset="0"/>
                <a:ea typeface="Roboto" pitchFamily="34" charset="-122"/>
                <a:cs typeface="Roboto" pitchFamily="34" charset="-120"/>
              </a:rPr>
              <a:t>Dezvoltarea conștiinței de sine și înțelegerea perspectivelor celorlalți</a:t>
            </a:r>
            <a:endParaRPr lang="en-US" sz="1250" dirty="0"/>
          </a:p>
        </p:txBody>
      </p:sp>
      <p:sp>
        <p:nvSpPr>
          <p:cNvPr id="17" name="Shape 14"/>
          <p:cNvSpPr/>
          <p:nvPr/>
        </p:nvSpPr>
        <p:spPr>
          <a:xfrm>
            <a:off x="8958858" y="3797141"/>
            <a:ext cx="22860" cy="476250"/>
          </a:xfrm>
          <a:prstGeom prst="roundRect">
            <a:avLst>
              <a:gd name="adj" fmla="val 291721"/>
            </a:avLst>
          </a:prstGeom>
          <a:solidFill>
            <a:srgbClr val="C7C7D0"/>
          </a:solidFill>
          <a:ln/>
        </p:spPr>
      </p:sp>
      <p:sp>
        <p:nvSpPr>
          <p:cNvPr id="18" name="Shape 15"/>
          <p:cNvSpPr/>
          <p:nvPr/>
        </p:nvSpPr>
        <p:spPr>
          <a:xfrm>
            <a:off x="8791694" y="3618548"/>
            <a:ext cx="357188" cy="357188"/>
          </a:xfrm>
          <a:prstGeom prst="roundRect">
            <a:avLst>
              <a:gd name="adj" fmla="val 18670"/>
            </a:avLst>
          </a:prstGeom>
          <a:solidFill>
            <a:srgbClr val="E1E1EA"/>
          </a:solidFill>
          <a:ln w="7620">
            <a:solidFill>
              <a:srgbClr val="C7C7D0"/>
            </a:solidFill>
            <a:prstDash val="solid"/>
          </a:ln>
        </p:spPr>
      </p:sp>
      <p:sp>
        <p:nvSpPr>
          <p:cNvPr id="19" name="Text 16"/>
          <p:cNvSpPr/>
          <p:nvPr/>
        </p:nvSpPr>
        <p:spPr>
          <a:xfrm>
            <a:off x="8851225" y="3648313"/>
            <a:ext cx="238125" cy="297656"/>
          </a:xfrm>
          <a:prstGeom prst="rect">
            <a:avLst/>
          </a:prstGeom>
          <a:noFill/>
          <a:ln/>
        </p:spPr>
        <p:txBody>
          <a:bodyPr wrap="none" lIns="0" tIns="0" rIns="0" bIns="0" rtlCol="0" anchor="t"/>
          <a:lstStyle/>
          <a:p>
            <a:pPr marL="0" indent="0" algn="ctr">
              <a:lnSpc>
                <a:spcPts val="1850"/>
              </a:lnSpc>
              <a:buNone/>
            </a:pPr>
            <a:r>
              <a:rPr lang="en-US" sz="1850" dirty="0">
                <a:solidFill>
                  <a:srgbClr val="3C3939"/>
                </a:solidFill>
                <a:latin typeface="Raleway" pitchFamily="34" charset="0"/>
                <a:ea typeface="Raleway" pitchFamily="34" charset="-122"/>
                <a:cs typeface="Raleway" pitchFamily="34" charset="-120"/>
              </a:rPr>
              <a:t>3</a:t>
            </a:r>
            <a:endParaRPr lang="en-US" sz="1850" dirty="0"/>
          </a:p>
        </p:txBody>
      </p:sp>
      <p:sp>
        <p:nvSpPr>
          <p:cNvPr id="20" name="Text 17"/>
          <p:cNvSpPr/>
          <p:nvPr/>
        </p:nvSpPr>
        <p:spPr>
          <a:xfrm>
            <a:off x="7978021" y="4432221"/>
            <a:ext cx="1984653" cy="248007"/>
          </a:xfrm>
          <a:prstGeom prst="rect">
            <a:avLst/>
          </a:prstGeom>
          <a:noFill/>
          <a:ln/>
        </p:spPr>
        <p:txBody>
          <a:bodyPr wrap="none" lIns="0" tIns="0" rIns="0" bIns="0" rtlCol="0" anchor="t"/>
          <a:lstStyle/>
          <a:p>
            <a:pPr marL="0" indent="0" algn="ctr">
              <a:lnSpc>
                <a:spcPts val="1950"/>
              </a:lnSpc>
              <a:buNone/>
            </a:pPr>
            <a:r>
              <a:rPr lang="en-US" sz="1550" dirty="0">
                <a:solidFill>
                  <a:srgbClr val="3C3939"/>
                </a:solidFill>
                <a:latin typeface="Raleway" pitchFamily="34" charset="0"/>
                <a:ea typeface="Raleway" pitchFamily="34" charset="-122"/>
                <a:cs typeface="Raleway" pitchFamily="34" charset="-120"/>
              </a:rPr>
              <a:t>Reflecție</a:t>
            </a:r>
            <a:endParaRPr lang="en-US" sz="1550" dirty="0"/>
          </a:p>
        </p:txBody>
      </p:sp>
      <p:sp>
        <p:nvSpPr>
          <p:cNvPr id="21" name="Text 18"/>
          <p:cNvSpPr/>
          <p:nvPr/>
        </p:nvSpPr>
        <p:spPr>
          <a:xfrm>
            <a:off x="7573089" y="4775478"/>
            <a:ext cx="2794516" cy="508159"/>
          </a:xfrm>
          <a:prstGeom prst="rect">
            <a:avLst/>
          </a:prstGeom>
          <a:noFill/>
          <a:ln/>
        </p:spPr>
        <p:txBody>
          <a:bodyPr wrap="square" lIns="0" tIns="0" rIns="0" bIns="0" rtlCol="0" anchor="t"/>
          <a:lstStyle/>
          <a:p>
            <a:pPr marL="0" indent="0" algn="ctr">
              <a:lnSpc>
                <a:spcPts val="2000"/>
              </a:lnSpc>
              <a:buNone/>
            </a:pPr>
            <a:r>
              <a:rPr lang="en-US" sz="1250" dirty="0">
                <a:solidFill>
                  <a:srgbClr val="3C3939"/>
                </a:solidFill>
                <a:latin typeface="Roboto" pitchFamily="34" charset="0"/>
                <a:ea typeface="Roboto" pitchFamily="34" charset="-122"/>
                <a:cs typeface="Roboto" pitchFamily="34" charset="-120"/>
              </a:rPr>
              <a:t>Practici de reflecție individuală și colectivă pentru procesarea experienței</a:t>
            </a:r>
            <a:endParaRPr lang="en-US" sz="1250" dirty="0"/>
          </a:p>
        </p:txBody>
      </p:sp>
      <p:sp>
        <p:nvSpPr>
          <p:cNvPr id="22" name="Shape 19"/>
          <p:cNvSpPr/>
          <p:nvPr/>
        </p:nvSpPr>
        <p:spPr>
          <a:xfrm>
            <a:off x="12269152" y="3797141"/>
            <a:ext cx="22860" cy="476250"/>
          </a:xfrm>
          <a:prstGeom prst="roundRect">
            <a:avLst>
              <a:gd name="adj" fmla="val 291721"/>
            </a:avLst>
          </a:prstGeom>
          <a:solidFill>
            <a:srgbClr val="C7C7D0"/>
          </a:solidFill>
          <a:ln/>
        </p:spPr>
      </p:sp>
      <p:sp>
        <p:nvSpPr>
          <p:cNvPr id="23" name="Shape 20"/>
          <p:cNvSpPr/>
          <p:nvPr/>
        </p:nvSpPr>
        <p:spPr>
          <a:xfrm>
            <a:off x="12101989" y="3618548"/>
            <a:ext cx="357188" cy="357188"/>
          </a:xfrm>
          <a:prstGeom prst="roundRect">
            <a:avLst>
              <a:gd name="adj" fmla="val 18670"/>
            </a:avLst>
          </a:prstGeom>
          <a:solidFill>
            <a:srgbClr val="E1E1EA"/>
          </a:solidFill>
          <a:ln w="7620">
            <a:solidFill>
              <a:srgbClr val="C7C7D0"/>
            </a:solidFill>
            <a:prstDash val="solid"/>
          </a:ln>
        </p:spPr>
      </p:sp>
      <p:sp>
        <p:nvSpPr>
          <p:cNvPr id="24" name="Text 21"/>
          <p:cNvSpPr/>
          <p:nvPr/>
        </p:nvSpPr>
        <p:spPr>
          <a:xfrm>
            <a:off x="12161520" y="3648313"/>
            <a:ext cx="238125" cy="297656"/>
          </a:xfrm>
          <a:prstGeom prst="rect">
            <a:avLst/>
          </a:prstGeom>
          <a:noFill/>
          <a:ln/>
        </p:spPr>
        <p:txBody>
          <a:bodyPr wrap="none" lIns="0" tIns="0" rIns="0" bIns="0" rtlCol="0" anchor="t"/>
          <a:lstStyle/>
          <a:p>
            <a:pPr marL="0" indent="0" algn="ctr">
              <a:lnSpc>
                <a:spcPts val="1850"/>
              </a:lnSpc>
              <a:buNone/>
            </a:pPr>
            <a:r>
              <a:rPr lang="en-US" sz="1850" dirty="0">
                <a:solidFill>
                  <a:srgbClr val="3C3939"/>
                </a:solidFill>
                <a:latin typeface="Raleway" pitchFamily="34" charset="0"/>
                <a:ea typeface="Raleway" pitchFamily="34" charset="-122"/>
                <a:cs typeface="Raleway" pitchFamily="34" charset="-120"/>
              </a:rPr>
              <a:t>4</a:t>
            </a:r>
            <a:endParaRPr lang="en-US" sz="1850" dirty="0"/>
          </a:p>
        </p:txBody>
      </p:sp>
      <p:sp>
        <p:nvSpPr>
          <p:cNvPr id="25" name="Text 22"/>
          <p:cNvSpPr/>
          <p:nvPr/>
        </p:nvSpPr>
        <p:spPr>
          <a:xfrm>
            <a:off x="11288316" y="4432221"/>
            <a:ext cx="1984653" cy="248007"/>
          </a:xfrm>
          <a:prstGeom prst="rect">
            <a:avLst/>
          </a:prstGeom>
          <a:noFill/>
          <a:ln/>
        </p:spPr>
        <p:txBody>
          <a:bodyPr wrap="none" lIns="0" tIns="0" rIns="0" bIns="0" rtlCol="0" anchor="t"/>
          <a:lstStyle/>
          <a:p>
            <a:pPr marL="0" indent="0" algn="ctr">
              <a:lnSpc>
                <a:spcPts val="1950"/>
              </a:lnSpc>
              <a:buNone/>
            </a:pPr>
            <a:r>
              <a:rPr lang="en-US" sz="1550" dirty="0">
                <a:solidFill>
                  <a:srgbClr val="3C3939"/>
                </a:solidFill>
                <a:latin typeface="Raleway" pitchFamily="34" charset="0"/>
                <a:ea typeface="Raleway" pitchFamily="34" charset="-122"/>
                <a:cs typeface="Raleway" pitchFamily="34" charset="-120"/>
              </a:rPr>
              <a:t>Empatie</a:t>
            </a:r>
            <a:endParaRPr lang="en-US" sz="1550" dirty="0"/>
          </a:p>
        </p:txBody>
      </p:sp>
      <p:sp>
        <p:nvSpPr>
          <p:cNvPr id="26" name="Text 23"/>
          <p:cNvSpPr/>
          <p:nvPr/>
        </p:nvSpPr>
        <p:spPr>
          <a:xfrm>
            <a:off x="10883384" y="4775478"/>
            <a:ext cx="2794516" cy="508159"/>
          </a:xfrm>
          <a:prstGeom prst="rect">
            <a:avLst/>
          </a:prstGeom>
          <a:noFill/>
          <a:ln/>
        </p:spPr>
        <p:txBody>
          <a:bodyPr wrap="square" lIns="0" tIns="0" rIns="0" bIns="0" rtlCol="0" anchor="t"/>
          <a:lstStyle/>
          <a:p>
            <a:pPr marL="0" indent="0" algn="ctr">
              <a:lnSpc>
                <a:spcPts val="2000"/>
              </a:lnSpc>
              <a:buNone/>
            </a:pPr>
            <a:r>
              <a:rPr lang="en-US" sz="1250" dirty="0">
                <a:solidFill>
                  <a:srgbClr val="3C3939"/>
                </a:solidFill>
                <a:latin typeface="Roboto" pitchFamily="34" charset="0"/>
                <a:ea typeface="Roboto" pitchFamily="34" charset="-122"/>
                <a:cs typeface="Roboto" pitchFamily="34" charset="-120"/>
              </a:rPr>
              <a:t>Cultivarea empatiei autentice și a practicilor reparatorii în relații</a:t>
            </a:r>
            <a:endParaRPr lang="en-US" sz="1250" dirty="0"/>
          </a:p>
        </p:txBody>
      </p:sp>
      <p:sp>
        <p:nvSpPr>
          <p:cNvPr id="27" name="Text 24"/>
          <p:cNvSpPr/>
          <p:nvPr/>
        </p:nvSpPr>
        <p:spPr>
          <a:xfrm>
            <a:off x="1031915" y="5894903"/>
            <a:ext cx="12804696" cy="254079"/>
          </a:xfrm>
          <a:prstGeom prst="rect">
            <a:avLst/>
          </a:prstGeom>
          <a:noFill/>
          <a:ln/>
        </p:spPr>
        <p:txBody>
          <a:bodyPr wrap="none" lIns="0" tIns="0" rIns="0" bIns="0" rtlCol="0" anchor="t"/>
          <a:lstStyle/>
          <a:p>
            <a:pPr marL="0" indent="0" algn="l">
              <a:lnSpc>
                <a:spcPts val="2000"/>
              </a:lnSpc>
              <a:buNone/>
            </a:pPr>
            <a:r>
              <a:rPr lang="en-US" sz="1250" i="1" dirty="0">
                <a:solidFill>
                  <a:srgbClr val="3C3939"/>
                </a:solidFill>
                <a:latin typeface="Roboto" pitchFamily="34" charset="0"/>
                <a:ea typeface="Roboto" pitchFamily="34" charset="-122"/>
                <a:cs typeface="Roboto" pitchFamily="34" charset="-120"/>
              </a:rPr>
              <a:t>"Educația adevărată nu doar transmite cunoștințe – transformă caractere și construiește oameni întregi."</a:t>
            </a:r>
            <a:endParaRPr lang="en-US" sz="1250" dirty="0"/>
          </a:p>
        </p:txBody>
      </p:sp>
      <p:sp>
        <p:nvSpPr>
          <p:cNvPr id="28" name="Shape 25"/>
          <p:cNvSpPr/>
          <p:nvPr/>
        </p:nvSpPr>
        <p:spPr>
          <a:xfrm>
            <a:off x="793790" y="5716310"/>
            <a:ext cx="22860" cy="611267"/>
          </a:xfrm>
          <a:prstGeom prst="rect">
            <a:avLst/>
          </a:prstGeom>
          <a:solidFill>
            <a:srgbClr val="1B1B27"/>
          </a:solidFill>
          <a:ln/>
        </p:spPr>
      </p:sp>
      <p:pic>
        <p:nvPicPr>
          <p:cNvPr id="29" name="Image 1" descr="preencoded.png"/>
          <p:cNvPicPr>
            <a:picLocks noChangeAspect="1"/>
          </p:cNvPicPr>
          <p:nvPr/>
        </p:nvPicPr>
        <p:blipFill>
          <a:blip r:embed="rId4"/>
          <a:stretch>
            <a:fillRect/>
          </a:stretch>
        </p:blipFill>
        <p:spPr>
          <a:xfrm>
            <a:off x="2671405" y="6923365"/>
            <a:ext cx="7601545" cy="87034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16280" y="677585"/>
            <a:ext cx="5630704" cy="582692"/>
          </a:xfrm>
          <a:prstGeom prst="rect">
            <a:avLst/>
          </a:prstGeom>
        </p:spPr>
      </p:pic>
      <p:sp>
        <p:nvSpPr>
          <p:cNvPr id="3" name="Text 0"/>
          <p:cNvSpPr/>
          <p:nvPr/>
        </p:nvSpPr>
        <p:spPr>
          <a:xfrm>
            <a:off x="716280" y="1434822"/>
            <a:ext cx="4518065" cy="363736"/>
          </a:xfrm>
          <a:prstGeom prst="rect">
            <a:avLst/>
          </a:prstGeom>
          <a:noFill/>
          <a:ln/>
        </p:spPr>
        <p:txBody>
          <a:bodyPr wrap="none" lIns="0" tIns="0" rIns="0" bIns="0" rtlCol="0" anchor="t"/>
          <a:lstStyle/>
          <a:p>
            <a:pPr marL="0" indent="0" algn="l">
              <a:lnSpc>
                <a:spcPts val="2850"/>
              </a:lnSpc>
              <a:buNone/>
            </a:pPr>
            <a:r>
              <a:rPr lang="en-US" sz="2250" dirty="0">
                <a:solidFill>
                  <a:srgbClr val="1B1B27"/>
                </a:solidFill>
                <a:latin typeface="Raleway" pitchFamily="34" charset="0"/>
                <a:ea typeface="Raleway" pitchFamily="34" charset="-122"/>
                <a:cs typeface="Raleway" pitchFamily="34" charset="-120"/>
              </a:rPr>
              <a:t>Practici de Dezvoltare Emoțională</a:t>
            </a:r>
            <a:endParaRPr lang="en-US" sz="2250" dirty="0"/>
          </a:p>
        </p:txBody>
      </p:sp>
      <p:sp>
        <p:nvSpPr>
          <p:cNvPr id="4" name="Text 1"/>
          <p:cNvSpPr/>
          <p:nvPr/>
        </p:nvSpPr>
        <p:spPr>
          <a:xfrm>
            <a:off x="716280" y="1973104"/>
            <a:ext cx="13197840" cy="186214"/>
          </a:xfrm>
          <a:prstGeom prst="rect">
            <a:avLst/>
          </a:prstGeom>
          <a:noFill/>
          <a:ln/>
        </p:spPr>
        <p:txBody>
          <a:bodyPr wrap="none" lIns="0" tIns="0" rIns="0" bIns="0" rtlCol="0" anchor="t"/>
          <a:lstStyle/>
          <a:p>
            <a:pPr marL="0" indent="0" algn="l">
              <a:lnSpc>
                <a:spcPts val="1450"/>
              </a:lnSpc>
              <a:buNone/>
            </a:pPr>
            <a:r>
              <a:rPr lang="en-US" sz="900" dirty="0">
                <a:solidFill>
                  <a:srgbClr val="3C3939"/>
                </a:solidFill>
                <a:latin typeface="Roboto" pitchFamily="34" charset="0"/>
                <a:ea typeface="Roboto" pitchFamily="34" charset="-122"/>
                <a:cs typeface="Roboto" pitchFamily="34" charset="-120"/>
              </a:rPr>
              <a:t>Capacitatea emoțională nu se dezvoltă prin predare directă, ci prin practici consecvente și experiențe trăite. Iată strategii concrete pentru cultivarea acestei dimensiuni esențiale a dezvoltării umane.</a:t>
            </a:r>
            <a:endParaRPr lang="en-US" sz="900" dirty="0"/>
          </a:p>
        </p:txBody>
      </p:sp>
      <p:pic>
        <p:nvPicPr>
          <p:cNvPr id="5" name="Image 1" descr="preencoded.png"/>
          <p:cNvPicPr>
            <a:picLocks noChangeAspect="1"/>
          </p:cNvPicPr>
          <p:nvPr/>
        </p:nvPicPr>
        <p:blipFill>
          <a:blip r:embed="rId4"/>
          <a:stretch>
            <a:fillRect/>
          </a:stretch>
        </p:blipFill>
        <p:spPr>
          <a:xfrm>
            <a:off x="716280" y="2290167"/>
            <a:ext cx="290989" cy="290989"/>
          </a:xfrm>
          <a:prstGeom prst="rect">
            <a:avLst/>
          </a:prstGeom>
        </p:spPr>
      </p:pic>
      <p:sp>
        <p:nvSpPr>
          <p:cNvPr id="6" name="Text 2"/>
          <p:cNvSpPr/>
          <p:nvPr/>
        </p:nvSpPr>
        <p:spPr>
          <a:xfrm>
            <a:off x="716280" y="2726650"/>
            <a:ext cx="1454944" cy="181808"/>
          </a:xfrm>
          <a:prstGeom prst="rect">
            <a:avLst/>
          </a:prstGeom>
          <a:noFill/>
          <a:ln/>
        </p:spPr>
        <p:txBody>
          <a:bodyPr wrap="none" lIns="0" tIns="0" rIns="0" bIns="0" rtlCol="0" anchor="t"/>
          <a:lstStyle/>
          <a:p>
            <a:pPr marL="0" indent="0" algn="l">
              <a:lnSpc>
                <a:spcPts val="1400"/>
              </a:lnSpc>
              <a:buNone/>
            </a:pPr>
            <a:r>
              <a:rPr lang="en-US" sz="1100" dirty="0">
                <a:solidFill>
                  <a:srgbClr val="3C3939"/>
                </a:solidFill>
                <a:latin typeface="Raleway" pitchFamily="34" charset="0"/>
                <a:ea typeface="Raleway" pitchFamily="34" charset="-122"/>
                <a:cs typeface="Raleway" pitchFamily="34" charset="-120"/>
              </a:rPr>
              <a:t>Reflecție Personală</a:t>
            </a:r>
            <a:endParaRPr lang="en-US" sz="1100" dirty="0"/>
          </a:p>
        </p:txBody>
      </p:sp>
      <p:sp>
        <p:nvSpPr>
          <p:cNvPr id="7" name="Text 3"/>
          <p:cNvSpPr/>
          <p:nvPr/>
        </p:nvSpPr>
        <p:spPr>
          <a:xfrm>
            <a:off x="716280" y="2978229"/>
            <a:ext cx="6526173" cy="372428"/>
          </a:xfrm>
          <a:prstGeom prst="rect">
            <a:avLst/>
          </a:prstGeom>
          <a:noFill/>
          <a:ln/>
        </p:spPr>
        <p:txBody>
          <a:bodyPr wrap="square" lIns="0" tIns="0" rIns="0" bIns="0" rtlCol="0" anchor="t"/>
          <a:lstStyle/>
          <a:p>
            <a:pPr marL="0" indent="0" algn="l">
              <a:lnSpc>
                <a:spcPts val="1450"/>
              </a:lnSpc>
              <a:buNone/>
            </a:pPr>
            <a:r>
              <a:rPr lang="en-US" sz="900" b="1" dirty="0">
                <a:solidFill>
                  <a:srgbClr val="3C3939"/>
                </a:solidFill>
                <a:latin typeface="Roboto" pitchFamily="34" charset="0"/>
                <a:ea typeface="Roboto" pitchFamily="34" charset="-122"/>
                <a:cs typeface="Roboto" pitchFamily="34" charset="-120"/>
              </a:rPr>
              <a:t>Jurnalul progresului:</a:t>
            </a:r>
            <a:r>
              <a:rPr lang="en-US" sz="900" dirty="0">
                <a:solidFill>
                  <a:srgbClr val="3C3939"/>
                </a:solidFill>
                <a:latin typeface="Roboto" pitchFamily="34" charset="0"/>
                <a:ea typeface="Roboto" pitchFamily="34" charset="-122"/>
                <a:cs typeface="Roboto" pitchFamily="34" charset="-120"/>
              </a:rPr>
              <a:t> Elevii scriu răspunsuri la "Ce mă motivează să învăț?" – identifică 3 motive personale și discută în grup despre sursele motivației intrinseci.</a:t>
            </a:r>
            <a:endParaRPr lang="en-US" sz="900" dirty="0"/>
          </a:p>
        </p:txBody>
      </p:sp>
      <p:sp>
        <p:nvSpPr>
          <p:cNvPr id="8" name="Text 4"/>
          <p:cNvSpPr/>
          <p:nvPr/>
        </p:nvSpPr>
        <p:spPr>
          <a:xfrm>
            <a:off x="716280" y="3420428"/>
            <a:ext cx="6526173" cy="372428"/>
          </a:xfrm>
          <a:prstGeom prst="rect">
            <a:avLst/>
          </a:prstGeom>
          <a:noFill/>
          <a:ln/>
        </p:spPr>
        <p:txBody>
          <a:bodyPr wrap="square" lIns="0" tIns="0" rIns="0" bIns="0" rtlCol="0" anchor="t"/>
          <a:lstStyle/>
          <a:p>
            <a:pPr marL="0" indent="0" algn="l">
              <a:lnSpc>
                <a:spcPts val="1450"/>
              </a:lnSpc>
              <a:buNone/>
            </a:pPr>
            <a:r>
              <a:rPr lang="en-US" sz="900" dirty="0">
                <a:solidFill>
                  <a:srgbClr val="3C3939"/>
                </a:solidFill>
                <a:latin typeface="Roboto" pitchFamily="34" charset="0"/>
                <a:ea typeface="Roboto" pitchFamily="34" charset="-122"/>
                <a:cs typeface="Roboto" pitchFamily="34" charset="-120"/>
              </a:rPr>
              <a:t>Elevii își stabilesc obiective personale și notează pașii concreți făcuți spre atingerea lor, dezvoltând metacogniție și conștiință asupra propriului proces.</a:t>
            </a:r>
            <a:endParaRPr lang="en-US" sz="900" dirty="0"/>
          </a:p>
        </p:txBody>
      </p:sp>
      <p:pic>
        <p:nvPicPr>
          <p:cNvPr id="9" name="Image 2" descr="preencoded.png"/>
          <p:cNvPicPr>
            <a:picLocks noChangeAspect="1"/>
          </p:cNvPicPr>
          <p:nvPr/>
        </p:nvPicPr>
        <p:blipFill>
          <a:blip r:embed="rId5"/>
          <a:stretch>
            <a:fillRect/>
          </a:stretch>
        </p:blipFill>
        <p:spPr>
          <a:xfrm>
            <a:off x="7387947" y="2290167"/>
            <a:ext cx="290989" cy="290989"/>
          </a:xfrm>
          <a:prstGeom prst="rect">
            <a:avLst/>
          </a:prstGeom>
        </p:spPr>
      </p:pic>
      <p:sp>
        <p:nvSpPr>
          <p:cNvPr id="10" name="Text 5"/>
          <p:cNvSpPr/>
          <p:nvPr/>
        </p:nvSpPr>
        <p:spPr>
          <a:xfrm>
            <a:off x="7387947" y="2726650"/>
            <a:ext cx="1749623" cy="181808"/>
          </a:xfrm>
          <a:prstGeom prst="rect">
            <a:avLst/>
          </a:prstGeom>
          <a:noFill/>
          <a:ln/>
        </p:spPr>
        <p:txBody>
          <a:bodyPr wrap="none" lIns="0" tIns="0" rIns="0" bIns="0" rtlCol="0" anchor="t"/>
          <a:lstStyle/>
          <a:p>
            <a:pPr marL="0" indent="0" algn="l">
              <a:lnSpc>
                <a:spcPts val="1400"/>
              </a:lnSpc>
              <a:buNone/>
            </a:pPr>
            <a:r>
              <a:rPr lang="en-US" sz="1100" dirty="0">
                <a:solidFill>
                  <a:srgbClr val="3C3939"/>
                </a:solidFill>
                <a:latin typeface="Raleway" pitchFamily="34" charset="0"/>
                <a:ea typeface="Raleway" pitchFamily="34" charset="-122"/>
                <a:cs typeface="Raleway" pitchFamily="34" charset="-120"/>
              </a:rPr>
              <a:t>Conștientizare Emoțională</a:t>
            </a:r>
            <a:endParaRPr lang="en-US" sz="1100" dirty="0"/>
          </a:p>
        </p:txBody>
      </p:sp>
      <p:sp>
        <p:nvSpPr>
          <p:cNvPr id="11" name="Text 6"/>
          <p:cNvSpPr/>
          <p:nvPr/>
        </p:nvSpPr>
        <p:spPr>
          <a:xfrm>
            <a:off x="7387947" y="2978229"/>
            <a:ext cx="6526173" cy="186214"/>
          </a:xfrm>
          <a:prstGeom prst="rect">
            <a:avLst/>
          </a:prstGeom>
          <a:noFill/>
          <a:ln/>
        </p:spPr>
        <p:txBody>
          <a:bodyPr wrap="none" lIns="0" tIns="0" rIns="0" bIns="0" rtlCol="0" anchor="t"/>
          <a:lstStyle/>
          <a:p>
            <a:pPr marL="0" indent="0" algn="l">
              <a:lnSpc>
                <a:spcPts val="1450"/>
              </a:lnSpc>
              <a:buNone/>
            </a:pPr>
            <a:r>
              <a:rPr lang="en-US" sz="900" b="1" dirty="0">
                <a:solidFill>
                  <a:srgbClr val="3C3939"/>
                </a:solidFill>
                <a:latin typeface="Roboto" pitchFamily="34" charset="0"/>
                <a:ea typeface="Roboto" pitchFamily="34" charset="-122"/>
                <a:cs typeface="Roboto" pitchFamily="34" charset="-120"/>
              </a:rPr>
              <a:t>Jurnalul emoțional:</a:t>
            </a:r>
            <a:r>
              <a:rPr lang="en-US" sz="900" dirty="0">
                <a:solidFill>
                  <a:srgbClr val="3C3939"/>
                </a:solidFill>
                <a:latin typeface="Roboto" pitchFamily="34" charset="0"/>
                <a:ea typeface="Roboto" pitchFamily="34" charset="-122"/>
                <a:cs typeface="Roboto" pitchFamily="34" charset="-120"/>
              </a:rPr>
              <a:t> Elevii notează zilnic o emoție trăită și identifică ce i-a ajutat să o gestioneze constructiv.</a:t>
            </a:r>
            <a:endParaRPr lang="en-US" sz="900" dirty="0"/>
          </a:p>
        </p:txBody>
      </p:sp>
      <p:sp>
        <p:nvSpPr>
          <p:cNvPr id="12" name="Text 7"/>
          <p:cNvSpPr/>
          <p:nvPr/>
        </p:nvSpPr>
        <p:spPr>
          <a:xfrm>
            <a:off x="7387947" y="3234214"/>
            <a:ext cx="6526173" cy="372428"/>
          </a:xfrm>
          <a:prstGeom prst="rect">
            <a:avLst/>
          </a:prstGeom>
          <a:noFill/>
          <a:ln/>
        </p:spPr>
        <p:txBody>
          <a:bodyPr wrap="square" lIns="0" tIns="0" rIns="0" bIns="0" rtlCol="0" anchor="t"/>
          <a:lstStyle/>
          <a:p>
            <a:pPr marL="0" indent="0" algn="l">
              <a:lnSpc>
                <a:spcPts val="1450"/>
              </a:lnSpc>
              <a:buNone/>
            </a:pPr>
            <a:r>
              <a:rPr lang="en-US" sz="900" b="1" dirty="0">
                <a:solidFill>
                  <a:srgbClr val="3C3939"/>
                </a:solidFill>
                <a:latin typeface="Roboto" pitchFamily="34" charset="0"/>
                <a:ea typeface="Roboto" pitchFamily="34" charset="-122"/>
                <a:cs typeface="Roboto" pitchFamily="34" charset="-120"/>
              </a:rPr>
              <a:t>Scara emoțiilor:</a:t>
            </a:r>
            <a:r>
              <a:rPr lang="en-US" sz="900" dirty="0">
                <a:solidFill>
                  <a:srgbClr val="3C3939"/>
                </a:solidFill>
                <a:latin typeface="Roboto" pitchFamily="34" charset="0"/>
                <a:ea typeface="Roboto" pitchFamily="34" charset="-122"/>
                <a:cs typeface="Roboto" pitchFamily="34" charset="-120"/>
              </a:rPr>
              <a:t> Elevii plasează o pictogramă pe o scară a stărilor: "mă simt calm", "sunt frustrat", "am nevoie de pauză" – validând experiențele lor și comunicând nevoi.</a:t>
            </a:r>
            <a:endParaRPr lang="en-US" sz="900" dirty="0"/>
          </a:p>
        </p:txBody>
      </p:sp>
      <p:pic>
        <p:nvPicPr>
          <p:cNvPr id="13" name="Image 3" descr="preencoded.png"/>
          <p:cNvPicPr>
            <a:picLocks noChangeAspect="1"/>
          </p:cNvPicPr>
          <p:nvPr/>
        </p:nvPicPr>
        <p:blipFill>
          <a:blip r:embed="rId6"/>
          <a:stretch>
            <a:fillRect/>
          </a:stretch>
        </p:blipFill>
        <p:spPr>
          <a:xfrm>
            <a:off x="716280" y="4025622"/>
            <a:ext cx="290989" cy="290989"/>
          </a:xfrm>
          <a:prstGeom prst="rect">
            <a:avLst/>
          </a:prstGeom>
        </p:spPr>
      </p:pic>
      <p:sp>
        <p:nvSpPr>
          <p:cNvPr id="14" name="Text 8"/>
          <p:cNvSpPr/>
          <p:nvPr/>
        </p:nvSpPr>
        <p:spPr>
          <a:xfrm>
            <a:off x="716280" y="4462105"/>
            <a:ext cx="1454944" cy="181808"/>
          </a:xfrm>
          <a:prstGeom prst="rect">
            <a:avLst/>
          </a:prstGeom>
          <a:noFill/>
          <a:ln/>
        </p:spPr>
        <p:txBody>
          <a:bodyPr wrap="none" lIns="0" tIns="0" rIns="0" bIns="0" rtlCol="0" anchor="t"/>
          <a:lstStyle/>
          <a:p>
            <a:pPr marL="0" indent="0" algn="l">
              <a:lnSpc>
                <a:spcPts val="1400"/>
              </a:lnSpc>
              <a:buNone/>
            </a:pPr>
            <a:r>
              <a:rPr lang="en-US" sz="1100" dirty="0">
                <a:solidFill>
                  <a:srgbClr val="3C3939"/>
                </a:solidFill>
                <a:latin typeface="Raleway" pitchFamily="34" charset="0"/>
                <a:ea typeface="Raleway" pitchFamily="34" charset="-122"/>
                <a:cs typeface="Raleway" pitchFamily="34" charset="-120"/>
              </a:rPr>
              <a:t>Meta-învățare</a:t>
            </a:r>
            <a:endParaRPr lang="en-US" sz="1100" dirty="0"/>
          </a:p>
        </p:txBody>
      </p:sp>
      <p:sp>
        <p:nvSpPr>
          <p:cNvPr id="15" name="Text 9"/>
          <p:cNvSpPr/>
          <p:nvPr/>
        </p:nvSpPr>
        <p:spPr>
          <a:xfrm>
            <a:off x="716280" y="4713684"/>
            <a:ext cx="6526173" cy="186214"/>
          </a:xfrm>
          <a:prstGeom prst="rect">
            <a:avLst/>
          </a:prstGeom>
          <a:noFill/>
          <a:ln/>
        </p:spPr>
        <p:txBody>
          <a:bodyPr wrap="none" lIns="0" tIns="0" rIns="0" bIns="0" rtlCol="0" anchor="t"/>
          <a:lstStyle/>
          <a:p>
            <a:pPr marL="0" indent="0" algn="l">
              <a:lnSpc>
                <a:spcPts val="1450"/>
              </a:lnSpc>
              <a:buNone/>
            </a:pPr>
            <a:r>
              <a:rPr lang="en-US" sz="900" b="1" dirty="0">
                <a:solidFill>
                  <a:srgbClr val="3C3939"/>
                </a:solidFill>
                <a:latin typeface="Roboto" pitchFamily="34" charset="0"/>
                <a:ea typeface="Roboto" pitchFamily="34" charset="-122"/>
                <a:cs typeface="Roboto" pitchFamily="34" charset="-120"/>
              </a:rPr>
              <a:t>Jurnalul de învățare:</a:t>
            </a:r>
            <a:r>
              <a:rPr lang="en-US" sz="900" dirty="0">
                <a:solidFill>
                  <a:srgbClr val="3C3939"/>
                </a:solidFill>
                <a:latin typeface="Roboto" pitchFamily="34" charset="0"/>
                <a:ea typeface="Roboto" pitchFamily="34" charset="-122"/>
                <a:cs typeface="Roboto" pitchFamily="34" charset="-120"/>
              </a:rPr>
              <a:t> Răspund la întrebări reflexive: "Ce am învățat astăzi?", "Ce mi s-a părut greu?", "Cum pot îmbunătăți?"</a:t>
            </a:r>
            <a:endParaRPr lang="en-US" sz="900" dirty="0"/>
          </a:p>
        </p:txBody>
      </p:sp>
      <p:sp>
        <p:nvSpPr>
          <p:cNvPr id="16" name="Text 10"/>
          <p:cNvSpPr/>
          <p:nvPr/>
        </p:nvSpPr>
        <p:spPr>
          <a:xfrm>
            <a:off x="716280" y="4969669"/>
            <a:ext cx="6526173" cy="372428"/>
          </a:xfrm>
          <a:prstGeom prst="rect">
            <a:avLst/>
          </a:prstGeom>
          <a:noFill/>
          <a:ln/>
        </p:spPr>
        <p:txBody>
          <a:bodyPr wrap="square" lIns="0" tIns="0" rIns="0" bIns="0" rtlCol="0" anchor="t"/>
          <a:lstStyle/>
          <a:p>
            <a:pPr marL="0" indent="0" algn="l">
              <a:lnSpc>
                <a:spcPts val="1450"/>
              </a:lnSpc>
              <a:buNone/>
            </a:pPr>
            <a:r>
              <a:rPr lang="en-US" sz="900" b="1" dirty="0">
                <a:solidFill>
                  <a:srgbClr val="3C3939"/>
                </a:solidFill>
                <a:latin typeface="Roboto" pitchFamily="34" charset="0"/>
                <a:ea typeface="Roboto" pitchFamily="34" charset="-122"/>
                <a:cs typeface="Roboto" pitchFamily="34" charset="-120"/>
              </a:rPr>
              <a:t>Feedback reciproc:</a:t>
            </a:r>
            <a:r>
              <a:rPr lang="en-US" sz="900" dirty="0">
                <a:solidFill>
                  <a:srgbClr val="3C3939"/>
                </a:solidFill>
                <a:latin typeface="Roboto" pitchFamily="34" charset="0"/>
                <a:ea typeface="Roboto" pitchFamily="34" charset="-122"/>
                <a:cs typeface="Roboto" pitchFamily="34" charset="-120"/>
              </a:rPr>
              <a:t> Discuții în perechi unde fiecare oferă feedback constructiv: "Ce ai făcut bine?" și "Ce poți îmbunătăți?". Portofolii digitale cu reflecții video sau audio.</a:t>
            </a:r>
            <a:endParaRPr lang="en-US" sz="900" dirty="0"/>
          </a:p>
        </p:txBody>
      </p:sp>
      <p:pic>
        <p:nvPicPr>
          <p:cNvPr id="17" name="Image 4" descr="preencoded.png"/>
          <p:cNvPicPr>
            <a:picLocks noChangeAspect="1"/>
          </p:cNvPicPr>
          <p:nvPr/>
        </p:nvPicPr>
        <p:blipFill>
          <a:blip r:embed="rId7"/>
          <a:stretch>
            <a:fillRect/>
          </a:stretch>
        </p:blipFill>
        <p:spPr>
          <a:xfrm>
            <a:off x="7387947" y="4025622"/>
            <a:ext cx="290989" cy="290989"/>
          </a:xfrm>
          <a:prstGeom prst="rect">
            <a:avLst/>
          </a:prstGeom>
        </p:spPr>
      </p:pic>
      <p:sp>
        <p:nvSpPr>
          <p:cNvPr id="18" name="Text 11"/>
          <p:cNvSpPr/>
          <p:nvPr/>
        </p:nvSpPr>
        <p:spPr>
          <a:xfrm>
            <a:off x="7387947" y="4462105"/>
            <a:ext cx="1454944" cy="181808"/>
          </a:xfrm>
          <a:prstGeom prst="rect">
            <a:avLst/>
          </a:prstGeom>
          <a:noFill/>
          <a:ln/>
        </p:spPr>
        <p:txBody>
          <a:bodyPr wrap="none" lIns="0" tIns="0" rIns="0" bIns="0" rtlCol="0" anchor="t"/>
          <a:lstStyle/>
          <a:p>
            <a:pPr marL="0" indent="0" algn="l">
              <a:lnSpc>
                <a:spcPts val="1400"/>
              </a:lnSpc>
              <a:buNone/>
            </a:pPr>
            <a:r>
              <a:rPr lang="en-US" sz="1100" dirty="0">
                <a:solidFill>
                  <a:srgbClr val="3C3939"/>
                </a:solidFill>
                <a:latin typeface="Raleway" pitchFamily="34" charset="0"/>
                <a:ea typeface="Raleway" pitchFamily="34" charset="-122"/>
                <a:cs typeface="Raleway" pitchFamily="34" charset="-120"/>
              </a:rPr>
              <a:t>Empatie și Reparare</a:t>
            </a:r>
            <a:endParaRPr lang="en-US" sz="1100" dirty="0"/>
          </a:p>
        </p:txBody>
      </p:sp>
      <p:sp>
        <p:nvSpPr>
          <p:cNvPr id="19" name="Text 12"/>
          <p:cNvSpPr/>
          <p:nvPr/>
        </p:nvSpPr>
        <p:spPr>
          <a:xfrm>
            <a:off x="7387947" y="4713684"/>
            <a:ext cx="6526173" cy="186214"/>
          </a:xfrm>
          <a:prstGeom prst="rect">
            <a:avLst/>
          </a:prstGeom>
          <a:noFill/>
          <a:ln/>
        </p:spPr>
        <p:txBody>
          <a:bodyPr wrap="none" lIns="0" tIns="0" rIns="0" bIns="0" rtlCol="0" anchor="t"/>
          <a:lstStyle/>
          <a:p>
            <a:pPr marL="0" indent="0" algn="l">
              <a:lnSpc>
                <a:spcPts val="1450"/>
              </a:lnSpc>
              <a:buNone/>
            </a:pPr>
            <a:r>
              <a:rPr lang="en-US" sz="900" b="1" dirty="0">
                <a:solidFill>
                  <a:srgbClr val="3C3939"/>
                </a:solidFill>
                <a:latin typeface="Roboto" pitchFamily="34" charset="0"/>
                <a:ea typeface="Roboto" pitchFamily="34" charset="-122"/>
                <a:cs typeface="Roboto" pitchFamily="34" charset="-120"/>
              </a:rPr>
              <a:t>Borcanul cu fapte bune:</a:t>
            </a:r>
            <a:r>
              <a:rPr lang="en-US" sz="900" dirty="0">
                <a:solidFill>
                  <a:srgbClr val="3C3939"/>
                </a:solidFill>
                <a:latin typeface="Roboto" pitchFamily="34" charset="0"/>
                <a:ea typeface="Roboto" pitchFamily="34" charset="-122"/>
                <a:cs typeface="Roboto" pitchFamily="34" charset="-120"/>
              </a:rPr>
              <a:t> Elevii scriu bilețele cu acțiuni empatice observate la colegi, citite periodic.</a:t>
            </a:r>
            <a:endParaRPr lang="en-US" sz="900" dirty="0"/>
          </a:p>
        </p:txBody>
      </p:sp>
      <p:sp>
        <p:nvSpPr>
          <p:cNvPr id="20" name="Text 13"/>
          <p:cNvSpPr/>
          <p:nvPr/>
        </p:nvSpPr>
        <p:spPr>
          <a:xfrm>
            <a:off x="7387947" y="4969669"/>
            <a:ext cx="6526173" cy="186214"/>
          </a:xfrm>
          <a:prstGeom prst="rect">
            <a:avLst/>
          </a:prstGeom>
          <a:noFill/>
          <a:ln/>
        </p:spPr>
        <p:txBody>
          <a:bodyPr wrap="none" lIns="0" tIns="0" rIns="0" bIns="0" rtlCol="0" anchor="t"/>
          <a:lstStyle/>
          <a:p>
            <a:pPr marL="0" indent="0" algn="l">
              <a:lnSpc>
                <a:spcPts val="1450"/>
              </a:lnSpc>
              <a:buNone/>
            </a:pPr>
            <a:r>
              <a:rPr lang="en-US" sz="900" b="1" dirty="0">
                <a:solidFill>
                  <a:srgbClr val="3C3939"/>
                </a:solidFill>
                <a:latin typeface="Roboto" pitchFamily="34" charset="0"/>
                <a:ea typeface="Roboto" pitchFamily="34" charset="-122"/>
                <a:cs typeface="Roboto" pitchFamily="34" charset="-120"/>
              </a:rPr>
              <a:t>"Pune-te în locul altuia":</a:t>
            </a:r>
            <a:r>
              <a:rPr lang="en-US" sz="900" dirty="0">
                <a:solidFill>
                  <a:srgbClr val="3C3939"/>
                </a:solidFill>
                <a:latin typeface="Roboto" pitchFamily="34" charset="0"/>
                <a:ea typeface="Roboto" pitchFamily="34" charset="-122"/>
                <a:cs typeface="Roboto" pitchFamily="34" charset="-120"/>
              </a:rPr>
              <a:t> Joc de rol unde elevii analizează situații din perspective multiple, dezvoltând teoria minții.</a:t>
            </a:r>
            <a:endParaRPr lang="en-US" sz="900" dirty="0"/>
          </a:p>
        </p:txBody>
      </p:sp>
      <p:sp>
        <p:nvSpPr>
          <p:cNvPr id="21" name="Text 14"/>
          <p:cNvSpPr/>
          <p:nvPr/>
        </p:nvSpPr>
        <p:spPr>
          <a:xfrm>
            <a:off x="7387947" y="5225653"/>
            <a:ext cx="6526173" cy="186214"/>
          </a:xfrm>
          <a:prstGeom prst="rect">
            <a:avLst/>
          </a:prstGeom>
          <a:noFill/>
          <a:ln/>
        </p:spPr>
        <p:txBody>
          <a:bodyPr wrap="none" lIns="0" tIns="0" rIns="0" bIns="0" rtlCol="0" anchor="t"/>
          <a:lstStyle/>
          <a:p>
            <a:pPr marL="0" indent="0" algn="l">
              <a:lnSpc>
                <a:spcPts val="1450"/>
              </a:lnSpc>
              <a:buNone/>
            </a:pPr>
            <a:r>
              <a:rPr lang="en-US" sz="900" b="1" dirty="0">
                <a:solidFill>
                  <a:srgbClr val="3C3939"/>
                </a:solidFill>
                <a:latin typeface="Roboto" pitchFamily="34" charset="0"/>
                <a:ea typeface="Roboto" pitchFamily="34" charset="-122"/>
                <a:cs typeface="Roboto" pitchFamily="34" charset="-120"/>
              </a:rPr>
              <a:t>Cercuri restaurative:</a:t>
            </a:r>
            <a:r>
              <a:rPr lang="en-US" sz="900" dirty="0">
                <a:solidFill>
                  <a:srgbClr val="3C3939"/>
                </a:solidFill>
                <a:latin typeface="Roboto" pitchFamily="34" charset="0"/>
                <a:ea typeface="Roboto" pitchFamily="34" charset="-122"/>
                <a:cs typeface="Roboto" pitchFamily="34" charset="-120"/>
              </a:rPr>
              <a:t> După conflicte, discuții structurate despre impact, emoții și soluții de reconciliere.</a:t>
            </a:r>
            <a:endParaRPr lang="en-US" sz="900" dirty="0"/>
          </a:p>
        </p:txBody>
      </p:sp>
      <p:sp>
        <p:nvSpPr>
          <p:cNvPr id="22" name="Text 15"/>
          <p:cNvSpPr/>
          <p:nvPr/>
        </p:nvSpPr>
        <p:spPr>
          <a:xfrm>
            <a:off x="716280" y="5659041"/>
            <a:ext cx="1745933" cy="218123"/>
          </a:xfrm>
          <a:prstGeom prst="rect">
            <a:avLst/>
          </a:prstGeom>
          <a:noFill/>
          <a:ln/>
        </p:spPr>
        <p:txBody>
          <a:bodyPr wrap="none" lIns="0" tIns="0" rIns="0" bIns="0" rtlCol="0" anchor="t"/>
          <a:lstStyle/>
          <a:p>
            <a:pPr marL="0" indent="0" algn="l">
              <a:lnSpc>
                <a:spcPts val="1700"/>
              </a:lnSpc>
              <a:buNone/>
            </a:pPr>
            <a:r>
              <a:rPr lang="en-US" sz="1350" dirty="0">
                <a:solidFill>
                  <a:srgbClr val="1B1B27"/>
                </a:solidFill>
                <a:latin typeface="Raleway" pitchFamily="34" charset="0"/>
                <a:ea typeface="Raleway" pitchFamily="34" charset="-122"/>
                <a:cs typeface="Raleway" pitchFamily="34" charset="-120"/>
              </a:rPr>
              <a:t>Mediere între Egali</a:t>
            </a:r>
            <a:endParaRPr lang="en-US" sz="1350" dirty="0"/>
          </a:p>
        </p:txBody>
      </p:sp>
      <p:sp>
        <p:nvSpPr>
          <p:cNvPr id="23" name="Text 16"/>
          <p:cNvSpPr/>
          <p:nvPr/>
        </p:nvSpPr>
        <p:spPr>
          <a:xfrm>
            <a:off x="716280" y="5993487"/>
            <a:ext cx="7805142" cy="372428"/>
          </a:xfrm>
          <a:prstGeom prst="rect">
            <a:avLst/>
          </a:prstGeom>
          <a:noFill/>
          <a:ln/>
        </p:spPr>
        <p:txBody>
          <a:bodyPr wrap="square" lIns="0" tIns="0" rIns="0" bIns="0" rtlCol="0" anchor="t"/>
          <a:lstStyle/>
          <a:p>
            <a:pPr marL="0" indent="0" algn="l">
              <a:lnSpc>
                <a:spcPts val="1450"/>
              </a:lnSpc>
              <a:buNone/>
            </a:pPr>
            <a:r>
              <a:rPr lang="en-US" sz="900" dirty="0">
                <a:solidFill>
                  <a:srgbClr val="3C3939"/>
                </a:solidFill>
                <a:latin typeface="Roboto" pitchFamily="34" charset="0"/>
                <a:ea typeface="Roboto" pitchFamily="34" charset="-122"/>
                <a:cs typeface="Roboto" pitchFamily="34" charset="-120"/>
              </a:rPr>
              <a:t>Elevii antrenați ca mediatori ajută la rezolvarea disputelor din clasă, dezvoltând competențe de comunicare nonviolentă, ascultare activă și facilitare de dialog. Procesul medierii îi învață pe toți elevii că conflictele sunt oportunități de învățare, nu amenințări.</a:t>
            </a:r>
            <a:endParaRPr lang="en-US" sz="900" dirty="0"/>
          </a:p>
        </p:txBody>
      </p:sp>
      <p:sp>
        <p:nvSpPr>
          <p:cNvPr id="24" name="Shape 17"/>
          <p:cNvSpPr/>
          <p:nvPr/>
        </p:nvSpPr>
        <p:spPr>
          <a:xfrm>
            <a:off x="8812887" y="5673566"/>
            <a:ext cx="5108734" cy="978694"/>
          </a:xfrm>
          <a:prstGeom prst="roundRect">
            <a:avLst>
              <a:gd name="adj" fmla="val 4995"/>
            </a:avLst>
          </a:prstGeom>
          <a:solidFill>
            <a:srgbClr val="D2D2E0"/>
          </a:solidFill>
          <a:ln/>
        </p:spPr>
      </p:sp>
      <p:pic>
        <p:nvPicPr>
          <p:cNvPr id="25" name="Image 5" descr="preencoded.png"/>
          <p:cNvPicPr>
            <a:picLocks noChangeAspect="1"/>
          </p:cNvPicPr>
          <p:nvPr/>
        </p:nvPicPr>
        <p:blipFill>
          <a:blip r:embed="rId8"/>
          <a:stretch>
            <a:fillRect/>
          </a:stretch>
        </p:blipFill>
        <p:spPr>
          <a:xfrm>
            <a:off x="8929211" y="5828705"/>
            <a:ext cx="181808" cy="145494"/>
          </a:xfrm>
          <a:prstGeom prst="rect">
            <a:avLst/>
          </a:prstGeom>
        </p:spPr>
      </p:pic>
      <p:sp>
        <p:nvSpPr>
          <p:cNvPr id="26" name="Text 18"/>
          <p:cNvSpPr/>
          <p:nvPr/>
        </p:nvSpPr>
        <p:spPr>
          <a:xfrm>
            <a:off x="9227344" y="5818942"/>
            <a:ext cx="1454944" cy="181808"/>
          </a:xfrm>
          <a:prstGeom prst="rect">
            <a:avLst/>
          </a:prstGeom>
          <a:noFill/>
          <a:ln/>
        </p:spPr>
        <p:txBody>
          <a:bodyPr wrap="none" lIns="0" tIns="0" rIns="0" bIns="0" rtlCol="0" anchor="t"/>
          <a:lstStyle/>
          <a:p>
            <a:pPr marL="0" indent="0" algn="l">
              <a:lnSpc>
                <a:spcPts val="1400"/>
              </a:lnSpc>
              <a:buNone/>
            </a:pPr>
            <a:r>
              <a:rPr lang="en-US" sz="1100" dirty="0">
                <a:solidFill>
                  <a:srgbClr val="000000"/>
                </a:solidFill>
                <a:latin typeface="Raleway" pitchFamily="34" charset="0"/>
                <a:ea typeface="Raleway" pitchFamily="34" charset="-122"/>
                <a:cs typeface="Raleway" pitchFamily="34" charset="-120"/>
              </a:rPr>
              <a:t>Ziua Recunoștinței</a:t>
            </a:r>
            <a:endParaRPr lang="en-US" sz="1100" dirty="0"/>
          </a:p>
        </p:txBody>
      </p:sp>
      <p:sp>
        <p:nvSpPr>
          <p:cNvPr id="27" name="Text 19"/>
          <p:cNvSpPr/>
          <p:nvPr/>
        </p:nvSpPr>
        <p:spPr>
          <a:xfrm>
            <a:off x="9227344" y="6117074"/>
            <a:ext cx="4577953" cy="372428"/>
          </a:xfrm>
          <a:prstGeom prst="rect">
            <a:avLst/>
          </a:prstGeom>
          <a:noFill/>
          <a:ln/>
        </p:spPr>
        <p:txBody>
          <a:bodyPr wrap="square" lIns="0" tIns="0" rIns="0" bIns="0" rtlCol="0" anchor="t"/>
          <a:lstStyle/>
          <a:p>
            <a:pPr marL="0" indent="0" algn="l">
              <a:lnSpc>
                <a:spcPts val="1450"/>
              </a:lnSpc>
              <a:buNone/>
            </a:pPr>
            <a:r>
              <a:rPr lang="en-US" sz="900" dirty="0">
                <a:solidFill>
                  <a:srgbClr val="000000"/>
                </a:solidFill>
                <a:latin typeface="Roboto" pitchFamily="34" charset="0"/>
                <a:ea typeface="Roboto" pitchFamily="34" charset="-122"/>
                <a:cs typeface="Roboto" pitchFamily="34" charset="-120"/>
              </a:rPr>
              <a:t>Fiecare elev adresează un mesaj pozitiv unui coleg, sub formă de bilet scris sau afirmație publică, cultivând cultura aprecierii și a recunoașterii valorii fiecăruia.</a:t>
            </a:r>
            <a:endParaRPr lang="en-US" sz="900" dirty="0"/>
          </a:p>
        </p:txBody>
      </p:sp>
      <p:pic>
        <p:nvPicPr>
          <p:cNvPr id="28" name="Image 6" descr="preencoded.png"/>
          <p:cNvPicPr>
            <a:picLocks noChangeAspect="1"/>
          </p:cNvPicPr>
          <p:nvPr/>
        </p:nvPicPr>
        <p:blipFill>
          <a:blip r:embed="rId9"/>
          <a:stretch>
            <a:fillRect/>
          </a:stretch>
        </p:blipFill>
        <p:spPr>
          <a:xfrm>
            <a:off x="716280" y="6913959"/>
            <a:ext cx="5572482" cy="63793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332428"/>
            <a:ext cx="2790230" cy="793671"/>
          </a:xfrm>
          <a:prstGeom prst="rect">
            <a:avLst/>
          </a:prstGeom>
          <a:noFill/>
          <a:ln/>
        </p:spPr>
        <p:txBody>
          <a:bodyPr wrap="square" lIns="0" tIns="0" rIns="0" bIns="0" rtlCol="0" anchor="t"/>
          <a:lstStyle/>
          <a:p>
            <a:pPr marL="0" indent="0" algn="l">
              <a:lnSpc>
                <a:spcPts val="3100"/>
              </a:lnSpc>
              <a:buNone/>
            </a:pPr>
            <a:r>
              <a:rPr lang="en-US" sz="2500" dirty="0">
                <a:solidFill>
                  <a:srgbClr val="1B1B27"/>
                </a:solidFill>
                <a:latin typeface="Raleway" pitchFamily="34" charset="0"/>
                <a:ea typeface="Raleway" pitchFamily="34" charset="-122"/>
                <a:cs typeface="Raleway" pitchFamily="34" charset="-120"/>
                <a:hlinkClick r:id="rId4"/>
              </a:rPr>
              <a:t>Principiul I:Angajament</a:t>
            </a:r>
            <a:endParaRPr lang="en-US" sz="2500" dirty="0"/>
          </a:p>
        </p:txBody>
      </p:sp>
      <p:sp>
        <p:nvSpPr>
          <p:cNvPr id="4" name="Text 1"/>
          <p:cNvSpPr/>
          <p:nvPr/>
        </p:nvSpPr>
        <p:spPr>
          <a:xfrm>
            <a:off x="6280190" y="2189559"/>
            <a:ext cx="1984653" cy="248007"/>
          </a:xfrm>
          <a:prstGeom prst="rect">
            <a:avLst/>
          </a:prstGeom>
          <a:noFill/>
          <a:ln/>
        </p:spPr>
        <p:txBody>
          <a:bodyPr wrap="none" lIns="0" tIns="0" rIns="0" bIns="0" rtlCol="0" anchor="t"/>
          <a:lstStyle/>
          <a:p>
            <a:pPr marL="0" indent="0" algn="l">
              <a:lnSpc>
                <a:spcPts val="1950"/>
              </a:lnSpc>
              <a:buNone/>
            </a:pPr>
            <a:r>
              <a:rPr lang="en-US" sz="1550" dirty="0">
                <a:solidFill>
                  <a:srgbClr val="1B1B27"/>
                </a:solidFill>
                <a:latin typeface="Raleway" pitchFamily="34" charset="0"/>
                <a:ea typeface="Raleway" pitchFamily="34" charset="-122"/>
                <a:cs typeface="Raleway" pitchFamily="34" charset="-120"/>
              </a:rPr>
              <a:t>De ce învățăm</a:t>
            </a:r>
            <a:endParaRPr lang="en-US" sz="1550" dirty="0"/>
          </a:p>
        </p:txBody>
      </p:sp>
      <p:sp>
        <p:nvSpPr>
          <p:cNvPr id="5" name="Text 2"/>
          <p:cNvSpPr/>
          <p:nvPr/>
        </p:nvSpPr>
        <p:spPr>
          <a:xfrm>
            <a:off x="6280190" y="2596277"/>
            <a:ext cx="2790230" cy="1778556"/>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Primul principiu al Designului Universal în Învățare adresează dimensiunea motivațională a procesului educațional. Acesta recunoaște că elevii sunt motivați în moduri diferite și necesită strategii variate de angajare pentru a-și atinge potențialul maxim.</a:t>
            </a:r>
            <a:endParaRPr lang="en-US" sz="1250" dirty="0"/>
          </a:p>
        </p:txBody>
      </p:sp>
      <p:sp>
        <p:nvSpPr>
          <p:cNvPr id="6" name="Text 3"/>
          <p:cNvSpPr/>
          <p:nvPr/>
        </p:nvSpPr>
        <p:spPr>
          <a:xfrm>
            <a:off x="6280190" y="4517708"/>
            <a:ext cx="2790230" cy="1524476"/>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Prin oferirea de </a:t>
            </a:r>
            <a:r>
              <a:rPr lang="en-US" sz="1250" dirty="0">
                <a:solidFill>
                  <a:srgbClr val="FFFFFF"/>
                </a:solidFill>
                <a:highlight>
                  <a:srgbClr val="1B1B27"/>
                </a:highlight>
                <a:latin typeface="Roboto" pitchFamily="34" charset="0"/>
                <a:ea typeface="Roboto" pitchFamily="34" charset="-122"/>
                <a:cs typeface="Roboto" pitchFamily="34" charset="-120"/>
              </a:rPr>
              <a:t>opțiuni multiple de angajare</a:t>
            </a:r>
            <a:r>
              <a:rPr lang="en-US" sz="1250" dirty="0">
                <a:solidFill>
                  <a:srgbClr val="3C3939"/>
                </a:solidFill>
                <a:latin typeface="Roboto" pitchFamily="34" charset="0"/>
                <a:ea typeface="Roboto" pitchFamily="34" charset="-122"/>
                <a:cs typeface="Roboto" pitchFamily="34" charset="-120"/>
              </a:rPr>
              <a:t>, profesorii pot cultiva interesul autentic, susține perseverența și dezvolta capacitatea de autoreglare a elevilor, transformându-i în învățăcei autonomi și motivați intrinsec.</a:t>
            </a:r>
            <a:endParaRPr lang="en-US" sz="1250" dirty="0"/>
          </a:p>
        </p:txBody>
      </p:sp>
      <p:pic>
        <p:nvPicPr>
          <p:cNvPr id="7" name="Image 1" descr="preencoded.png"/>
          <p:cNvPicPr>
            <a:picLocks noChangeAspect="1"/>
          </p:cNvPicPr>
          <p:nvPr/>
        </p:nvPicPr>
        <p:blipFill>
          <a:blip r:embed="rId5"/>
          <a:stretch>
            <a:fillRect/>
          </a:stretch>
        </p:blipFill>
        <p:spPr>
          <a:xfrm>
            <a:off x="9465231" y="1352312"/>
            <a:ext cx="3503057" cy="2627233"/>
          </a:xfrm>
          <a:prstGeom prst="rect">
            <a:avLst/>
          </a:prstGeom>
        </p:spPr>
      </p:pic>
      <p:pic>
        <p:nvPicPr>
          <p:cNvPr id="8" name="Image 2" descr="preencoded.png"/>
          <p:cNvPicPr>
            <a:picLocks noChangeAspect="1"/>
          </p:cNvPicPr>
          <p:nvPr/>
        </p:nvPicPr>
        <p:blipFill>
          <a:blip r:embed="rId6"/>
          <a:stretch>
            <a:fillRect/>
          </a:stretch>
        </p:blipFill>
        <p:spPr>
          <a:xfrm>
            <a:off x="6280190" y="6363653"/>
            <a:ext cx="6045041" cy="69211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444240" y="387667"/>
            <a:ext cx="7680960" cy="794861"/>
          </a:xfrm>
          <a:prstGeom prst="rect">
            <a:avLst/>
          </a:prstGeom>
        </p:spPr>
      </p:pic>
      <p:sp>
        <p:nvSpPr>
          <p:cNvPr id="3" name="Text 0"/>
          <p:cNvSpPr/>
          <p:nvPr/>
        </p:nvSpPr>
        <p:spPr>
          <a:xfrm>
            <a:off x="582804" y="1970365"/>
            <a:ext cx="4818229" cy="496133"/>
          </a:xfrm>
          <a:prstGeom prst="rect">
            <a:avLst/>
          </a:prstGeom>
          <a:noFill/>
          <a:ln/>
        </p:spPr>
        <p:txBody>
          <a:bodyPr wrap="none" lIns="0" tIns="0" rIns="0" bIns="0" rtlCol="0" anchor="t"/>
          <a:lstStyle/>
          <a:p>
            <a:pPr marL="0" indent="0" algn="l">
              <a:lnSpc>
                <a:spcPts val="3900"/>
              </a:lnSpc>
              <a:buNone/>
            </a:pPr>
            <a:r>
              <a:rPr lang="en-US" sz="3100" dirty="0">
                <a:solidFill>
                  <a:srgbClr val="1B1B27"/>
                </a:solidFill>
                <a:latin typeface="Raleway" pitchFamily="34" charset="0"/>
                <a:ea typeface="Raleway" pitchFamily="34" charset="-122"/>
                <a:cs typeface="Raleway" pitchFamily="34" charset="-120"/>
                <a:hlinkClick r:id="rId4"/>
              </a:rPr>
              <a:t>Principiul II: Reprezentare</a:t>
            </a:r>
            <a:endParaRPr lang="en-US" sz="3100" dirty="0"/>
          </a:p>
        </p:txBody>
      </p:sp>
      <p:sp>
        <p:nvSpPr>
          <p:cNvPr id="4" name="Text 1"/>
          <p:cNvSpPr/>
          <p:nvPr/>
        </p:nvSpPr>
        <p:spPr>
          <a:xfrm>
            <a:off x="793790" y="2529959"/>
            <a:ext cx="5088969" cy="297656"/>
          </a:xfrm>
          <a:prstGeom prst="rect">
            <a:avLst/>
          </a:prstGeom>
          <a:noFill/>
          <a:ln/>
        </p:spPr>
        <p:txBody>
          <a:bodyPr wrap="none" lIns="0" tIns="0" rIns="0" bIns="0" rtlCol="0" anchor="t"/>
          <a:lstStyle/>
          <a:p>
            <a:pPr marL="0" indent="0" algn="l">
              <a:lnSpc>
                <a:spcPts val="2300"/>
              </a:lnSpc>
              <a:buNone/>
            </a:pPr>
            <a:r>
              <a:rPr lang="en-US" sz="1850" dirty="0">
                <a:solidFill>
                  <a:srgbClr val="1B1B27"/>
                </a:solidFill>
                <a:latin typeface="Raleway" pitchFamily="34" charset="0"/>
                <a:ea typeface="Raleway" pitchFamily="34" charset="-122"/>
                <a:cs typeface="Raleway" pitchFamily="34" charset="-120"/>
              </a:rPr>
              <a:t>Sprijinirea recunoașterii învățării – „Ce învățăm"</a:t>
            </a:r>
            <a:endParaRPr lang="en-US" sz="1850" dirty="0"/>
          </a:p>
        </p:txBody>
      </p:sp>
      <p:sp>
        <p:nvSpPr>
          <p:cNvPr id="5" name="Text 2"/>
          <p:cNvSpPr/>
          <p:nvPr/>
        </p:nvSpPr>
        <p:spPr>
          <a:xfrm>
            <a:off x="793790" y="3065740"/>
            <a:ext cx="13042821" cy="508159"/>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Al doilea principiu al Designului Universal în Învățare propune folosirea </a:t>
            </a:r>
            <a:r>
              <a:rPr lang="en-US" sz="1250" b="1" dirty="0">
                <a:solidFill>
                  <a:srgbClr val="3C3939"/>
                </a:solidFill>
                <a:latin typeface="Roboto" pitchFamily="34" charset="0"/>
                <a:ea typeface="Roboto" pitchFamily="34" charset="-122"/>
                <a:cs typeface="Roboto" pitchFamily="34" charset="-120"/>
              </a:rPr>
              <a:t>modalităților multiple de reprezentare</a:t>
            </a:r>
            <a:r>
              <a:rPr lang="en-US" sz="1250" dirty="0">
                <a:solidFill>
                  <a:srgbClr val="3C3939"/>
                </a:solidFill>
                <a:latin typeface="Roboto" pitchFamily="34" charset="0"/>
                <a:ea typeface="Roboto" pitchFamily="34" charset="-122"/>
                <a:cs typeface="Roboto" pitchFamily="34" charset="-120"/>
              </a:rPr>
              <a:t> a conținutului educațional. Această abordare recunoaște că elevii percep și procesează informația în moduri diverse, iar transmiterea acesteia printr-un singur canal limitează accesul la învățare pentru o parte semnificativă a claselor.</a:t>
            </a:r>
            <a:endParaRPr lang="en-US" sz="1250" dirty="0"/>
          </a:p>
        </p:txBody>
      </p:sp>
      <p:pic>
        <p:nvPicPr>
          <p:cNvPr id="6" name="Image 1" descr="preencoded.png"/>
          <p:cNvPicPr>
            <a:picLocks noChangeAspect="1"/>
          </p:cNvPicPr>
          <p:nvPr/>
        </p:nvPicPr>
        <p:blipFill>
          <a:blip r:embed="rId5"/>
          <a:stretch>
            <a:fillRect/>
          </a:stretch>
        </p:blipFill>
        <p:spPr>
          <a:xfrm>
            <a:off x="793790" y="3752493"/>
            <a:ext cx="4347567" cy="635079"/>
          </a:xfrm>
          <a:prstGeom prst="rect">
            <a:avLst/>
          </a:prstGeom>
        </p:spPr>
      </p:pic>
      <p:sp>
        <p:nvSpPr>
          <p:cNvPr id="7" name="Text 3"/>
          <p:cNvSpPr/>
          <p:nvPr/>
        </p:nvSpPr>
        <p:spPr>
          <a:xfrm>
            <a:off x="952500" y="4546283"/>
            <a:ext cx="1984653" cy="248007"/>
          </a:xfrm>
          <a:prstGeom prst="rect">
            <a:avLst/>
          </a:prstGeom>
          <a:noFill/>
          <a:ln/>
        </p:spPr>
        <p:txBody>
          <a:bodyPr wrap="none" lIns="0" tIns="0" rIns="0" bIns="0" rtlCol="0" anchor="t"/>
          <a:lstStyle/>
          <a:p>
            <a:pPr marL="0" indent="0" algn="l">
              <a:lnSpc>
                <a:spcPts val="1950"/>
              </a:lnSpc>
              <a:buNone/>
            </a:pPr>
            <a:r>
              <a:rPr lang="en-US" sz="1550" dirty="0">
                <a:solidFill>
                  <a:srgbClr val="3C3939"/>
                </a:solidFill>
                <a:latin typeface="Raleway" pitchFamily="34" charset="0"/>
                <a:ea typeface="Raleway" pitchFamily="34" charset="-122"/>
                <a:cs typeface="Raleway" pitchFamily="34" charset="-120"/>
              </a:rPr>
              <a:t>Acces universal</a:t>
            </a:r>
            <a:endParaRPr lang="en-US" sz="1550" dirty="0"/>
          </a:p>
        </p:txBody>
      </p:sp>
      <p:sp>
        <p:nvSpPr>
          <p:cNvPr id="8" name="Text 4"/>
          <p:cNvSpPr/>
          <p:nvPr/>
        </p:nvSpPr>
        <p:spPr>
          <a:xfrm>
            <a:off x="952500" y="4889540"/>
            <a:ext cx="4030147" cy="508159"/>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Când informația este prezentată prin text, imagine, sunet și video, mai mulți elevi pot accesa și înțelege conținutul</a:t>
            </a:r>
            <a:endParaRPr lang="en-US" sz="1250" dirty="0"/>
          </a:p>
        </p:txBody>
      </p:sp>
      <p:pic>
        <p:nvPicPr>
          <p:cNvPr id="9" name="Image 2" descr="preencoded.png"/>
          <p:cNvPicPr>
            <a:picLocks noChangeAspect="1"/>
          </p:cNvPicPr>
          <p:nvPr/>
        </p:nvPicPr>
        <p:blipFill>
          <a:blip r:embed="rId6"/>
          <a:stretch>
            <a:fillRect/>
          </a:stretch>
        </p:blipFill>
        <p:spPr>
          <a:xfrm>
            <a:off x="5141357" y="3752493"/>
            <a:ext cx="4347567" cy="635079"/>
          </a:xfrm>
          <a:prstGeom prst="rect">
            <a:avLst/>
          </a:prstGeom>
        </p:spPr>
      </p:pic>
      <p:sp>
        <p:nvSpPr>
          <p:cNvPr id="10" name="Text 5"/>
          <p:cNvSpPr/>
          <p:nvPr/>
        </p:nvSpPr>
        <p:spPr>
          <a:xfrm>
            <a:off x="5300067" y="4546283"/>
            <a:ext cx="1984653" cy="248007"/>
          </a:xfrm>
          <a:prstGeom prst="rect">
            <a:avLst/>
          </a:prstGeom>
          <a:noFill/>
          <a:ln/>
        </p:spPr>
        <p:txBody>
          <a:bodyPr wrap="none" lIns="0" tIns="0" rIns="0" bIns="0" rtlCol="0" anchor="t"/>
          <a:lstStyle/>
          <a:p>
            <a:pPr marL="0" indent="0" algn="l">
              <a:lnSpc>
                <a:spcPts val="1950"/>
              </a:lnSpc>
              <a:buNone/>
            </a:pPr>
            <a:r>
              <a:rPr lang="en-US" sz="1550" dirty="0">
                <a:solidFill>
                  <a:srgbClr val="3C3939"/>
                </a:solidFill>
                <a:latin typeface="Raleway" pitchFamily="34" charset="0"/>
                <a:ea typeface="Raleway" pitchFamily="34" charset="-122"/>
                <a:cs typeface="Raleway" pitchFamily="34" charset="-120"/>
              </a:rPr>
              <a:t>Consolidare cognitivă</a:t>
            </a:r>
            <a:endParaRPr lang="en-US" sz="1550" dirty="0"/>
          </a:p>
        </p:txBody>
      </p:sp>
      <p:sp>
        <p:nvSpPr>
          <p:cNvPr id="11" name="Text 6"/>
          <p:cNvSpPr/>
          <p:nvPr/>
        </p:nvSpPr>
        <p:spPr>
          <a:xfrm>
            <a:off x="5300067" y="4889540"/>
            <a:ext cx="4030147" cy="508159"/>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Prezentările variate consolidează informația prin multiple canale senzoriale și cognitive</a:t>
            </a:r>
            <a:endParaRPr lang="en-US" sz="1250" dirty="0"/>
          </a:p>
        </p:txBody>
      </p:sp>
      <p:pic>
        <p:nvPicPr>
          <p:cNvPr id="12" name="Image 3" descr="preencoded.png"/>
          <p:cNvPicPr>
            <a:picLocks noChangeAspect="1"/>
          </p:cNvPicPr>
          <p:nvPr/>
        </p:nvPicPr>
        <p:blipFill>
          <a:blip r:embed="rId7"/>
          <a:stretch>
            <a:fillRect/>
          </a:stretch>
        </p:blipFill>
        <p:spPr>
          <a:xfrm>
            <a:off x="9488924" y="3752493"/>
            <a:ext cx="4347567" cy="635079"/>
          </a:xfrm>
          <a:prstGeom prst="rect">
            <a:avLst/>
          </a:prstGeom>
        </p:spPr>
      </p:pic>
      <p:sp>
        <p:nvSpPr>
          <p:cNvPr id="13" name="Text 7"/>
          <p:cNvSpPr/>
          <p:nvPr/>
        </p:nvSpPr>
        <p:spPr>
          <a:xfrm>
            <a:off x="9647634" y="4546283"/>
            <a:ext cx="1992749" cy="248007"/>
          </a:xfrm>
          <a:prstGeom prst="rect">
            <a:avLst/>
          </a:prstGeom>
          <a:noFill/>
          <a:ln/>
        </p:spPr>
        <p:txBody>
          <a:bodyPr wrap="none" lIns="0" tIns="0" rIns="0" bIns="0" rtlCol="0" anchor="t"/>
          <a:lstStyle/>
          <a:p>
            <a:pPr marL="0" indent="0" algn="l">
              <a:lnSpc>
                <a:spcPts val="1950"/>
              </a:lnSpc>
              <a:buNone/>
            </a:pPr>
            <a:r>
              <a:rPr lang="en-US" sz="1550" dirty="0">
                <a:solidFill>
                  <a:srgbClr val="3C3939"/>
                </a:solidFill>
                <a:latin typeface="Raleway" pitchFamily="34" charset="0"/>
                <a:ea typeface="Raleway" pitchFamily="34" charset="-122"/>
                <a:cs typeface="Raleway" pitchFamily="34" charset="-120"/>
              </a:rPr>
              <a:t>Autonomie în învățare</a:t>
            </a:r>
            <a:endParaRPr lang="en-US" sz="1550" dirty="0"/>
          </a:p>
        </p:txBody>
      </p:sp>
      <p:sp>
        <p:nvSpPr>
          <p:cNvPr id="14" name="Text 8"/>
          <p:cNvSpPr/>
          <p:nvPr/>
        </p:nvSpPr>
        <p:spPr>
          <a:xfrm>
            <a:off x="9647634" y="4889540"/>
            <a:ext cx="4030147" cy="508159"/>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Elevii devin învățăcei autonomi, capabili să aleagă strategia potrivită stilului propriu de învățare</a:t>
            </a:r>
            <a:endParaRPr lang="en-US" sz="1250" dirty="0"/>
          </a:p>
        </p:txBody>
      </p:sp>
      <p:sp>
        <p:nvSpPr>
          <p:cNvPr id="15" name="Text 9"/>
          <p:cNvSpPr/>
          <p:nvPr/>
        </p:nvSpPr>
        <p:spPr>
          <a:xfrm>
            <a:off x="793790" y="5735003"/>
            <a:ext cx="13042821" cy="508159"/>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Prin diversificarea modalităților de prezentare, profesorii nu doar oferă acces egal la conținut, ci cultivă și flexibilitatea cognitivă, pregătind elevii pentru o lume în care informația vine în formate din ce în ce mai variate.</a:t>
            </a:r>
            <a:endParaRPr lang="en-US" sz="1250" dirty="0"/>
          </a:p>
        </p:txBody>
      </p:sp>
      <p:pic>
        <p:nvPicPr>
          <p:cNvPr id="16" name="Image 4" descr="preencoded.png"/>
          <p:cNvPicPr>
            <a:picLocks noChangeAspect="1"/>
          </p:cNvPicPr>
          <p:nvPr/>
        </p:nvPicPr>
        <p:blipFill>
          <a:blip r:embed="rId8"/>
          <a:stretch>
            <a:fillRect/>
          </a:stretch>
        </p:blipFill>
        <p:spPr>
          <a:xfrm>
            <a:off x="2740924" y="7123629"/>
            <a:ext cx="7601545" cy="87034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945665" y="216098"/>
            <a:ext cx="8161020" cy="844629"/>
          </a:xfrm>
          <a:prstGeom prst="rect">
            <a:avLst/>
          </a:prstGeom>
        </p:spPr>
      </p:pic>
      <p:sp>
        <p:nvSpPr>
          <p:cNvPr id="3" name="Text 0"/>
          <p:cNvSpPr/>
          <p:nvPr/>
        </p:nvSpPr>
        <p:spPr>
          <a:xfrm>
            <a:off x="793790" y="1828443"/>
            <a:ext cx="4217551" cy="527090"/>
          </a:xfrm>
          <a:prstGeom prst="rect">
            <a:avLst/>
          </a:prstGeom>
          <a:noFill/>
          <a:ln/>
        </p:spPr>
        <p:txBody>
          <a:bodyPr wrap="none" lIns="0" tIns="0" rIns="0" bIns="0" rtlCol="0" anchor="t"/>
          <a:lstStyle/>
          <a:p>
            <a:pPr marL="0" indent="0" algn="l">
              <a:lnSpc>
                <a:spcPts val="4150"/>
              </a:lnSpc>
              <a:buNone/>
            </a:pPr>
            <a:r>
              <a:rPr lang="en-US" sz="3300" dirty="0">
                <a:solidFill>
                  <a:srgbClr val="1B1B27"/>
                </a:solidFill>
                <a:latin typeface="Raleway" pitchFamily="34" charset="0"/>
                <a:ea typeface="Raleway" pitchFamily="34" charset="-122"/>
                <a:cs typeface="Raleway" pitchFamily="34" charset="-120"/>
              </a:rPr>
              <a:t>Nivel I – Acces</a:t>
            </a:r>
            <a:endParaRPr lang="en-US" sz="3300" dirty="0"/>
          </a:p>
        </p:txBody>
      </p:sp>
      <p:sp>
        <p:nvSpPr>
          <p:cNvPr id="4" name="Text 1"/>
          <p:cNvSpPr/>
          <p:nvPr/>
        </p:nvSpPr>
        <p:spPr>
          <a:xfrm>
            <a:off x="793790" y="2422922"/>
            <a:ext cx="5974318" cy="421719"/>
          </a:xfrm>
          <a:prstGeom prst="rect">
            <a:avLst/>
          </a:prstGeom>
          <a:noFill/>
          <a:ln/>
        </p:spPr>
        <p:txBody>
          <a:bodyPr wrap="none" lIns="0" tIns="0" rIns="0" bIns="0" rtlCol="0" anchor="t"/>
          <a:lstStyle/>
          <a:p>
            <a:pPr marL="0" indent="0" algn="l">
              <a:lnSpc>
                <a:spcPts val="3300"/>
              </a:lnSpc>
              <a:buNone/>
            </a:pPr>
            <a:r>
              <a:rPr lang="en-US" sz="2650" dirty="0">
                <a:solidFill>
                  <a:srgbClr val="1B1B27"/>
                </a:solidFill>
                <a:latin typeface="Raleway" pitchFamily="34" charset="0"/>
                <a:ea typeface="Raleway" pitchFamily="34" charset="-122"/>
                <a:cs typeface="Raleway" pitchFamily="34" charset="-120"/>
              </a:rPr>
              <a:t>Opțiuni de proiectare pentru Percepție</a:t>
            </a:r>
            <a:endParaRPr lang="en-US" sz="2650" dirty="0"/>
          </a:p>
        </p:txBody>
      </p:sp>
      <p:sp>
        <p:nvSpPr>
          <p:cNvPr id="5" name="Text 2"/>
          <p:cNvSpPr/>
          <p:nvPr/>
        </p:nvSpPr>
        <p:spPr>
          <a:xfrm>
            <a:off x="793790" y="3097649"/>
            <a:ext cx="13042821" cy="53982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Primul nivel al reprezentării multiple se concentrează pe </a:t>
            </a:r>
            <a:r>
              <a:rPr lang="en-US" sz="1300" dirty="0">
                <a:solidFill>
                  <a:srgbClr val="FFFFFF"/>
                </a:solidFill>
                <a:highlight>
                  <a:srgbClr val="1B1B27"/>
                </a:highlight>
                <a:latin typeface="Roboto" pitchFamily="34" charset="0"/>
                <a:ea typeface="Roboto" pitchFamily="34" charset="-122"/>
                <a:cs typeface="Roboto" pitchFamily="34" charset="-120"/>
              </a:rPr>
              <a:t>accesul fundamental</a:t>
            </a:r>
            <a:r>
              <a:rPr lang="en-US" sz="1300" dirty="0">
                <a:solidFill>
                  <a:srgbClr val="3C3939"/>
                </a:solidFill>
                <a:latin typeface="Roboto" pitchFamily="34" charset="0"/>
                <a:ea typeface="Roboto" pitchFamily="34" charset="-122"/>
                <a:cs typeface="Roboto" pitchFamily="34" charset="-120"/>
              </a:rPr>
              <a:t> la informație prin optimizarea percepției. Acest nivel asigură că toți elevii, indiferent de abilitățile senzoriale sau preferințele perceptive, pot accesa conținutul educațional în mod eficient.</a:t>
            </a:r>
            <a:endParaRPr lang="en-US" sz="1300" dirty="0"/>
          </a:p>
        </p:txBody>
      </p:sp>
      <p:sp>
        <p:nvSpPr>
          <p:cNvPr id="6" name="Shape 3"/>
          <p:cNvSpPr/>
          <p:nvPr/>
        </p:nvSpPr>
        <p:spPr>
          <a:xfrm>
            <a:off x="793790" y="3827264"/>
            <a:ext cx="4235172" cy="1827252"/>
          </a:xfrm>
          <a:prstGeom prst="roundRect">
            <a:avLst>
              <a:gd name="adj" fmla="val 6005"/>
            </a:avLst>
          </a:prstGeom>
          <a:solidFill>
            <a:srgbClr val="FFFFFF">
              <a:alpha val="95000"/>
            </a:srgbClr>
          </a:solidFill>
          <a:ln w="22860">
            <a:solidFill>
              <a:srgbClr val="1B1B27"/>
            </a:solidFill>
            <a:prstDash val="solid"/>
          </a:ln>
        </p:spPr>
      </p:sp>
      <p:sp>
        <p:nvSpPr>
          <p:cNvPr id="7" name="Shape 4"/>
          <p:cNvSpPr/>
          <p:nvPr/>
        </p:nvSpPr>
        <p:spPr>
          <a:xfrm>
            <a:off x="770930" y="3827264"/>
            <a:ext cx="91440" cy="1827252"/>
          </a:xfrm>
          <a:prstGeom prst="roundRect">
            <a:avLst>
              <a:gd name="adj" fmla="val 77488"/>
            </a:avLst>
          </a:prstGeom>
          <a:solidFill>
            <a:srgbClr val="1B1B27"/>
          </a:solidFill>
          <a:ln/>
        </p:spPr>
      </p:sp>
      <p:sp>
        <p:nvSpPr>
          <p:cNvPr id="8" name="Text 5"/>
          <p:cNvSpPr/>
          <p:nvPr/>
        </p:nvSpPr>
        <p:spPr>
          <a:xfrm>
            <a:off x="1053822" y="4018717"/>
            <a:ext cx="2323505" cy="263485"/>
          </a:xfrm>
          <a:prstGeom prst="rect">
            <a:avLst/>
          </a:prstGeom>
          <a:noFill/>
          <a:ln/>
        </p:spPr>
        <p:txBody>
          <a:bodyPr wrap="none" lIns="0" tIns="0" rIns="0" bIns="0" rtlCol="0" anchor="t"/>
          <a:lstStyle/>
          <a:p>
            <a:pPr marL="0" indent="0" algn="l">
              <a:lnSpc>
                <a:spcPts val="2050"/>
              </a:lnSpc>
              <a:buNone/>
            </a:pPr>
            <a:r>
              <a:rPr lang="en-US" sz="1650" dirty="0">
                <a:solidFill>
                  <a:srgbClr val="3C3939"/>
                </a:solidFill>
                <a:latin typeface="Raleway" pitchFamily="34" charset="0"/>
                <a:ea typeface="Raleway" pitchFamily="34" charset="-122"/>
                <a:cs typeface="Raleway" pitchFamily="34" charset="-120"/>
              </a:rPr>
              <a:t>Personalizarea afișajului</a:t>
            </a:r>
            <a:endParaRPr lang="en-US" sz="1650" dirty="0"/>
          </a:p>
        </p:txBody>
      </p:sp>
      <p:sp>
        <p:nvSpPr>
          <p:cNvPr id="9" name="Text 6"/>
          <p:cNvSpPr/>
          <p:nvPr/>
        </p:nvSpPr>
        <p:spPr>
          <a:xfrm>
            <a:off x="1053822" y="4383405"/>
            <a:ext cx="3783687" cy="107965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Sprijinirea oportunităților de personalizare a modului în care informațiile sunt afișate, permițând fiecărui elev să ajusteze interfața conform nevoilor sale specifice</a:t>
            </a:r>
            <a:endParaRPr lang="en-US" sz="1300" dirty="0"/>
          </a:p>
        </p:txBody>
      </p:sp>
      <p:sp>
        <p:nvSpPr>
          <p:cNvPr id="10" name="Shape 7"/>
          <p:cNvSpPr/>
          <p:nvPr/>
        </p:nvSpPr>
        <p:spPr>
          <a:xfrm>
            <a:off x="5197554" y="3827264"/>
            <a:ext cx="4235172" cy="1827252"/>
          </a:xfrm>
          <a:prstGeom prst="roundRect">
            <a:avLst>
              <a:gd name="adj" fmla="val 6005"/>
            </a:avLst>
          </a:prstGeom>
          <a:solidFill>
            <a:srgbClr val="FFFFFF">
              <a:alpha val="95000"/>
            </a:srgbClr>
          </a:solidFill>
          <a:ln w="22860">
            <a:solidFill>
              <a:srgbClr val="1B1B27"/>
            </a:solidFill>
            <a:prstDash val="solid"/>
          </a:ln>
        </p:spPr>
      </p:sp>
      <p:sp>
        <p:nvSpPr>
          <p:cNvPr id="11" name="Shape 8"/>
          <p:cNvSpPr/>
          <p:nvPr/>
        </p:nvSpPr>
        <p:spPr>
          <a:xfrm>
            <a:off x="5174694" y="3827264"/>
            <a:ext cx="91440" cy="1827252"/>
          </a:xfrm>
          <a:prstGeom prst="roundRect">
            <a:avLst>
              <a:gd name="adj" fmla="val 77488"/>
            </a:avLst>
          </a:prstGeom>
          <a:solidFill>
            <a:srgbClr val="1B1B27"/>
          </a:solidFill>
          <a:ln/>
        </p:spPr>
      </p:sp>
      <p:sp>
        <p:nvSpPr>
          <p:cNvPr id="12" name="Text 9"/>
          <p:cNvSpPr/>
          <p:nvPr/>
        </p:nvSpPr>
        <p:spPr>
          <a:xfrm>
            <a:off x="5457587" y="4018717"/>
            <a:ext cx="2910007" cy="263485"/>
          </a:xfrm>
          <a:prstGeom prst="rect">
            <a:avLst/>
          </a:prstGeom>
          <a:noFill/>
          <a:ln/>
        </p:spPr>
        <p:txBody>
          <a:bodyPr wrap="none" lIns="0" tIns="0" rIns="0" bIns="0" rtlCol="0" anchor="t"/>
          <a:lstStyle/>
          <a:p>
            <a:pPr marL="0" indent="0" algn="l">
              <a:lnSpc>
                <a:spcPts val="2050"/>
              </a:lnSpc>
              <a:buNone/>
            </a:pPr>
            <a:r>
              <a:rPr lang="en-US" sz="1650" dirty="0">
                <a:solidFill>
                  <a:srgbClr val="3C3939"/>
                </a:solidFill>
                <a:latin typeface="Raleway" pitchFamily="34" charset="0"/>
                <a:ea typeface="Raleway" pitchFamily="34" charset="-122"/>
                <a:cs typeface="Raleway" pitchFamily="34" charset="-120"/>
              </a:rPr>
              <a:t>Modalități perceptive multiple</a:t>
            </a:r>
            <a:endParaRPr lang="en-US" sz="1650" dirty="0"/>
          </a:p>
        </p:txBody>
      </p:sp>
      <p:sp>
        <p:nvSpPr>
          <p:cNvPr id="13" name="Text 10"/>
          <p:cNvSpPr/>
          <p:nvPr/>
        </p:nvSpPr>
        <p:spPr>
          <a:xfrm>
            <a:off x="5457587" y="4383405"/>
            <a:ext cx="3783687" cy="809744"/>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Asigurarea că informațiile pot fi percepute prin mai multe canale senzoriale simultan sau alternativ, eliminând barierele perceptive</a:t>
            </a:r>
            <a:endParaRPr lang="en-US" sz="1300" dirty="0"/>
          </a:p>
        </p:txBody>
      </p:sp>
      <p:sp>
        <p:nvSpPr>
          <p:cNvPr id="14" name="Shape 11"/>
          <p:cNvSpPr/>
          <p:nvPr/>
        </p:nvSpPr>
        <p:spPr>
          <a:xfrm>
            <a:off x="9601319" y="3827264"/>
            <a:ext cx="4235291" cy="1827252"/>
          </a:xfrm>
          <a:prstGeom prst="roundRect">
            <a:avLst>
              <a:gd name="adj" fmla="val 6005"/>
            </a:avLst>
          </a:prstGeom>
          <a:solidFill>
            <a:srgbClr val="FFFFFF">
              <a:alpha val="95000"/>
            </a:srgbClr>
          </a:solidFill>
          <a:ln w="22860">
            <a:solidFill>
              <a:srgbClr val="1B1B27"/>
            </a:solidFill>
            <a:prstDash val="solid"/>
          </a:ln>
        </p:spPr>
      </p:sp>
      <p:sp>
        <p:nvSpPr>
          <p:cNvPr id="15" name="Shape 12"/>
          <p:cNvSpPr/>
          <p:nvPr/>
        </p:nvSpPr>
        <p:spPr>
          <a:xfrm>
            <a:off x="9578459" y="3827264"/>
            <a:ext cx="91440" cy="1827252"/>
          </a:xfrm>
          <a:prstGeom prst="roundRect">
            <a:avLst>
              <a:gd name="adj" fmla="val 77488"/>
            </a:avLst>
          </a:prstGeom>
          <a:solidFill>
            <a:srgbClr val="1B1B27"/>
          </a:solidFill>
          <a:ln/>
        </p:spPr>
      </p:sp>
      <p:sp>
        <p:nvSpPr>
          <p:cNvPr id="16" name="Text 13"/>
          <p:cNvSpPr/>
          <p:nvPr/>
        </p:nvSpPr>
        <p:spPr>
          <a:xfrm>
            <a:off x="9861352" y="4018717"/>
            <a:ext cx="3481745" cy="263485"/>
          </a:xfrm>
          <a:prstGeom prst="rect">
            <a:avLst/>
          </a:prstGeom>
          <a:noFill/>
          <a:ln/>
        </p:spPr>
        <p:txBody>
          <a:bodyPr wrap="none" lIns="0" tIns="0" rIns="0" bIns="0" rtlCol="0" anchor="t"/>
          <a:lstStyle/>
          <a:p>
            <a:pPr marL="0" indent="0" algn="l">
              <a:lnSpc>
                <a:spcPts val="2050"/>
              </a:lnSpc>
              <a:buNone/>
            </a:pPr>
            <a:r>
              <a:rPr lang="en-US" sz="1650" dirty="0">
                <a:solidFill>
                  <a:srgbClr val="3C3939"/>
                </a:solidFill>
                <a:latin typeface="Raleway" pitchFamily="34" charset="0"/>
                <a:ea typeface="Raleway" pitchFamily="34" charset="-122"/>
                <a:cs typeface="Raleway" pitchFamily="34" charset="-120"/>
              </a:rPr>
              <a:t>Diversitate și reprezentare autentică</a:t>
            </a:r>
            <a:endParaRPr lang="en-US" sz="1650" dirty="0"/>
          </a:p>
        </p:txBody>
      </p:sp>
      <p:sp>
        <p:nvSpPr>
          <p:cNvPr id="17" name="Text 14"/>
          <p:cNvSpPr/>
          <p:nvPr/>
        </p:nvSpPr>
        <p:spPr>
          <a:xfrm>
            <a:off x="9861352" y="4383405"/>
            <a:ext cx="3783806" cy="107965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Prezentarea unei diversități de perspective și identități în moduri autentice și respectuoase, reflectând realitatea multiculturală a societății contemporane</a:t>
            </a:r>
            <a:endParaRPr lang="en-US" sz="1300" dirty="0"/>
          </a:p>
        </p:txBody>
      </p:sp>
      <p:sp>
        <p:nvSpPr>
          <p:cNvPr id="18" name="Text 15"/>
          <p:cNvSpPr/>
          <p:nvPr/>
        </p:nvSpPr>
        <p:spPr>
          <a:xfrm>
            <a:off x="793790" y="5844302"/>
            <a:ext cx="13042821" cy="53982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Aceste opțiuni de design creează fundația pentru o învățare cu adevărat incluzivă, unde accesul la conținut nu mai reprezintă o barieră, ci o oportunitate de personalizare și explorare.</a:t>
            </a:r>
            <a:endParaRPr lang="en-US" sz="1300" dirty="0"/>
          </a:p>
        </p:txBody>
      </p:sp>
      <p:pic>
        <p:nvPicPr>
          <p:cNvPr id="19" name="Image 1" descr="preencoded.png"/>
          <p:cNvPicPr>
            <a:picLocks noChangeAspect="1"/>
          </p:cNvPicPr>
          <p:nvPr/>
        </p:nvPicPr>
        <p:blipFill>
          <a:blip r:embed="rId4"/>
          <a:stretch>
            <a:fillRect/>
          </a:stretch>
        </p:blipFill>
        <p:spPr>
          <a:xfrm>
            <a:off x="2450467" y="7088744"/>
            <a:ext cx="8076605" cy="92475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292447" y="152697"/>
            <a:ext cx="4276249" cy="442555"/>
          </a:xfrm>
          <a:prstGeom prst="rect">
            <a:avLst/>
          </a:prstGeom>
        </p:spPr>
      </p:pic>
      <p:sp>
        <p:nvSpPr>
          <p:cNvPr id="3" name="Text 0"/>
          <p:cNvSpPr/>
          <p:nvPr/>
        </p:nvSpPr>
        <p:spPr>
          <a:xfrm>
            <a:off x="543878" y="949047"/>
            <a:ext cx="3548301" cy="276225"/>
          </a:xfrm>
          <a:prstGeom prst="rect">
            <a:avLst/>
          </a:prstGeom>
          <a:noFill/>
          <a:ln/>
        </p:spPr>
        <p:txBody>
          <a:bodyPr wrap="none" lIns="0" tIns="0" rIns="0" bIns="0" rtlCol="0" anchor="t"/>
          <a:lstStyle/>
          <a:p>
            <a:pPr marL="0" indent="0" algn="l">
              <a:lnSpc>
                <a:spcPts val="2150"/>
              </a:lnSpc>
              <a:buNone/>
            </a:pPr>
            <a:r>
              <a:rPr lang="en-US" sz="1700" dirty="0">
                <a:solidFill>
                  <a:srgbClr val="1B1B27"/>
                </a:solidFill>
                <a:latin typeface="Raleway" pitchFamily="34" charset="0"/>
                <a:ea typeface="Raleway" pitchFamily="34" charset="-122"/>
                <a:cs typeface="Raleway" pitchFamily="34" charset="-120"/>
              </a:rPr>
              <a:t>Exemple practice pentru Percepție</a:t>
            </a:r>
            <a:endParaRPr lang="en-US" sz="1700" dirty="0"/>
          </a:p>
        </p:txBody>
      </p:sp>
      <p:sp>
        <p:nvSpPr>
          <p:cNvPr id="4" name="Text 1"/>
          <p:cNvSpPr/>
          <p:nvPr/>
        </p:nvSpPr>
        <p:spPr>
          <a:xfrm>
            <a:off x="543878" y="1260515"/>
            <a:ext cx="2062401" cy="138112"/>
          </a:xfrm>
          <a:prstGeom prst="rect">
            <a:avLst/>
          </a:prstGeom>
          <a:noFill/>
          <a:ln/>
        </p:spPr>
        <p:txBody>
          <a:bodyPr wrap="none" lIns="0" tIns="0" rIns="0" bIns="0" rtlCol="0" anchor="t"/>
          <a:lstStyle/>
          <a:p>
            <a:pPr marL="0" indent="0" algn="l">
              <a:lnSpc>
                <a:spcPts val="1050"/>
              </a:lnSpc>
              <a:buNone/>
            </a:pPr>
            <a:r>
              <a:rPr lang="en-US" sz="850" dirty="0">
                <a:solidFill>
                  <a:srgbClr val="1B1B27"/>
                </a:solidFill>
                <a:latin typeface="Raleway" pitchFamily="34" charset="0"/>
                <a:ea typeface="Raleway" pitchFamily="34" charset="-122"/>
                <a:cs typeface="Raleway" pitchFamily="34" charset="-120"/>
              </a:rPr>
              <a:t>Implementarea concretă în sala de clasă</a:t>
            </a:r>
            <a:endParaRPr lang="en-US" sz="850" dirty="0"/>
          </a:p>
        </p:txBody>
      </p:sp>
      <p:pic>
        <p:nvPicPr>
          <p:cNvPr id="5" name="Image 1" descr="preencoded.png"/>
          <p:cNvPicPr>
            <a:picLocks noChangeAspect="1"/>
          </p:cNvPicPr>
          <p:nvPr/>
        </p:nvPicPr>
        <p:blipFill>
          <a:blip r:embed="rId4"/>
          <a:stretch>
            <a:fillRect/>
          </a:stretch>
        </p:blipFill>
        <p:spPr>
          <a:xfrm>
            <a:off x="543878" y="1630561"/>
            <a:ext cx="4331256" cy="2957991"/>
          </a:xfrm>
          <a:prstGeom prst="rect">
            <a:avLst/>
          </a:prstGeom>
        </p:spPr>
      </p:pic>
      <p:pic>
        <p:nvPicPr>
          <p:cNvPr id="6" name="Image 2" descr="preencoded.png"/>
          <p:cNvPicPr>
            <a:picLocks noChangeAspect="1"/>
          </p:cNvPicPr>
          <p:nvPr/>
        </p:nvPicPr>
        <p:blipFill>
          <a:blip r:embed="rId5"/>
          <a:stretch>
            <a:fillRect/>
          </a:stretch>
        </p:blipFill>
        <p:spPr>
          <a:xfrm>
            <a:off x="7430572" y="1630561"/>
            <a:ext cx="4331256" cy="2957991"/>
          </a:xfrm>
          <a:prstGeom prst="rect">
            <a:avLst/>
          </a:prstGeom>
        </p:spPr>
      </p:pic>
      <p:pic>
        <p:nvPicPr>
          <p:cNvPr id="7" name="Image 3" descr="preencoded.png"/>
          <p:cNvPicPr>
            <a:picLocks noChangeAspect="1"/>
          </p:cNvPicPr>
          <p:nvPr/>
        </p:nvPicPr>
        <p:blipFill>
          <a:blip r:embed="rId6"/>
          <a:stretch>
            <a:fillRect/>
          </a:stretch>
        </p:blipFill>
        <p:spPr>
          <a:xfrm>
            <a:off x="543878" y="6160651"/>
            <a:ext cx="265152" cy="265152"/>
          </a:xfrm>
          <a:prstGeom prst="rect">
            <a:avLst/>
          </a:prstGeom>
        </p:spPr>
      </p:pic>
      <p:sp>
        <p:nvSpPr>
          <p:cNvPr id="8" name="Text 2"/>
          <p:cNvSpPr/>
          <p:nvPr/>
        </p:nvSpPr>
        <p:spPr>
          <a:xfrm>
            <a:off x="543878" y="5140885"/>
            <a:ext cx="1104900" cy="582184"/>
          </a:xfrm>
          <a:prstGeom prst="rect">
            <a:avLst/>
          </a:prstGeom>
          <a:noFill/>
          <a:ln/>
        </p:spPr>
        <p:txBody>
          <a:bodyPr wrap="none" lIns="0" tIns="0" rIns="0" bIns="0" rtlCol="0" anchor="t"/>
          <a:lstStyle/>
          <a:p>
            <a:pPr marL="0" indent="0" algn="l">
              <a:lnSpc>
                <a:spcPts val="1050"/>
              </a:lnSpc>
              <a:buNone/>
            </a:pPr>
            <a:r>
              <a:rPr lang="en-US" sz="850" dirty="0">
                <a:solidFill>
                  <a:srgbClr val="3C3939"/>
                </a:solidFill>
                <a:latin typeface="Raleway" pitchFamily="34" charset="0"/>
                <a:ea typeface="Raleway" pitchFamily="34" charset="-122"/>
                <a:cs typeface="Raleway" pitchFamily="34" charset="-120"/>
              </a:rPr>
              <a:t>Personalizare digitală</a:t>
            </a:r>
            <a:endParaRPr lang="en-US" sz="850" dirty="0"/>
          </a:p>
        </p:txBody>
      </p:sp>
      <p:sp>
        <p:nvSpPr>
          <p:cNvPr id="9" name="Text 3"/>
          <p:cNvSpPr/>
          <p:nvPr/>
        </p:nvSpPr>
        <p:spPr>
          <a:xfrm>
            <a:off x="543877" y="5833559"/>
            <a:ext cx="6716079" cy="1176483"/>
          </a:xfrm>
          <a:prstGeom prst="rect">
            <a:avLst/>
          </a:prstGeom>
          <a:noFill/>
          <a:ln/>
        </p:spPr>
        <p:txBody>
          <a:bodyPr wrap="square" lIns="0" tIns="0" rIns="0" bIns="0" rtlCol="0" anchor="t"/>
          <a:lstStyle/>
          <a:p>
            <a:pPr marL="0" indent="0" algn="l">
              <a:lnSpc>
                <a:spcPts val="1100"/>
              </a:lnSpc>
              <a:buNone/>
            </a:pPr>
            <a:r>
              <a:rPr lang="en-US" sz="650" dirty="0">
                <a:solidFill>
                  <a:srgbClr val="3C3939"/>
                </a:solidFill>
                <a:latin typeface="Roboto" pitchFamily="34" charset="0"/>
                <a:ea typeface="Roboto" pitchFamily="34" charset="-122"/>
                <a:cs typeface="Roboto" pitchFamily="34" charset="-120"/>
              </a:rPr>
              <a:t>Oferirea posibilității de </a:t>
            </a:r>
            <a:r>
              <a:rPr lang="en-US" sz="650" b="1" dirty="0">
                <a:solidFill>
                  <a:srgbClr val="3C3939"/>
                </a:solidFill>
                <a:latin typeface="Roboto" pitchFamily="34" charset="0"/>
                <a:ea typeface="Roboto" pitchFamily="34" charset="-122"/>
                <a:cs typeface="Roboto" pitchFamily="34" charset="-120"/>
              </a:rPr>
              <a:t>mărire a fontului</a:t>
            </a:r>
            <a:r>
              <a:rPr lang="en-US" sz="650" dirty="0">
                <a:solidFill>
                  <a:srgbClr val="3C3939"/>
                </a:solidFill>
                <a:latin typeface="Roboto" pitchFamily="34" charset="0"/>
                <a:ea typeface="Roboto" pitchFamily="34" charset="-122"/>
                <a:cs typeface="Roboto" pitchFamily="34" charset="-120"/>
              </a:rPr>
              <a:t>, schimbarea contrastului sau activarea funcției de citire cu voce (text-to-speech) pentru elevii cu dificultăți de vedere sau de citire. Platformele educaționale digitale permit acestor ajustări în timp real.</a:t>
            </a:r>
            <a:endParaRPr lang="en-US" sz="650" dirty="0"/>
          </a:p>
        </p:txBody>
      </p:sp>
      <p:pic>
        <p:nvPicPr>
          <p:cNvPr id="10" name="Image 4" descr="preencoded.png"/>
          <p:cNvPicPr>
            <a:picLocks noChangeAspect="1"/>
          </p:cNvPicPr>
          <p:nvPr/>
        </p:nvPicPr>
        <p:blipFill>
          <a:blip r:embed="rId7"/>
          <a:stretch>
            <a:fillRect/>
          </a:stretch>
        </p:blipFill>
        <p:spPr>
          <a:xfrm>
            <a:off x="7370445" y="6160651"/>
            <a:ext cx="265152" cy="265152"/>
          </a:xfrm>
          <a:prstGeom prst="rect">
            <a:avLst/>
          </a:prstGeom>
        </p:spPr>
      </p:pic>
      <p:sp>
        <p:nvSpPr>
          <p:cNvPr id="11" name="Text 4"/>
          <p:cNvSpPr/>
          <p:nvPr/>
        </p:nvSpPr>
        <p:spPr>
          <a:xfrm>
            <a:off x="7370445" y="5833559"/>
            <a:ext cx="1547932" cy="282654"/>
          </a:xfrm>
          <a:prstGeom prst="rect">
            <a:avLst/>
          </a:prstGeom>
          <a:noFill/>
          <a:ln/>
        </p:spPr>
        <p:txBody>
          <a:bodyPr wrap="none" lIns="0" tIns="0" rIns="0" bIns="0" rtlCol="0" anchor="t"/>
          <a:lstStyle/>
          <a:p>
            <a:pPr marL="0" indent="0" algn="l">
              <a:lnSpc>
                <a:spcPts val="1050"/>
              </a:lnSpc>
              <a:buNone/>
            </a:pPr>
            <a:r>
              <a:rPr lang="en-US" sz="850" dirty="0">
                <a:solidFill>
                  <a:srgbClr val="3C3939"/>
                </a:solidFill>
                <a:latin typeface="Raleway" pitchFamily="34" charset="0"/>
                <a:ea typeface="Raleway" pitchFamily="34" charset="-122"/>
                <a:cs typeface="Raleway" pitchFamily="34" charset="-120"/>
              </a:rPr>
              <a:t>Formate multiple de materiale</a:t>
            </a:r>
            <a:endParaRPr lang="en-US" sz="850" dirty="0"/>
          </a:p>
        </p:txBody>
      </p:sp>
      <p:sp>
        <p:nvSpPr>
          <p:cNvPr id="12" name="Text 5"/>
          <p:cNvSpPr/>
          <p:nvPr/>
        </p:nvSpPr>
        <p:spPr>
          <a:xfrm>
            <a:off x="7370445" y="6226704"/>
            <a:ext cx="6716078" cy="526192"/>
          </a:xfrm>
          <a:prstGeom prst="rect">
            <a:avLst/>
          </a:prstGeom>
          <a:noFill/>
          <a:ln/>
        </p:spPr>
        <p:txBody>
          <a:bodyPr wrap="square" lIns="0" tIns="0" rIns="0" bIns="0" rtlCol="0" anchor="t"/>
          <a:lstStyle/>
          <a:p>
            <a:pPr marL="0" indent="0" algn="l">
              <a:lnSpc>
                <a:spcPts val="1100"/>
              </a:lnSpc>
              <a:buNone/>
            </a:pPr>
            <a:r>
              <a:rPr lang="en-US" sz="650" dirty="0">
                <a:solidFill>
                  <a:srgbClr val="3C3939"/>
                </a:solidFill>
                <a:latin typeface="Roboto" pitchFamily="34" charset="0"/>
                <a:ea typeface="Roboto" pitchFamily="34" charset="-122"/>
                <a:cs typeface="Roboto" pitchFamily="34" charset="-120"/>
              </a:rPr>
              <a:t>Pregătirea </a:t>
            </a:r>
            <a:r>
              <a:rPr lang="en-US" sz="650" b="1" dirty="0">
                <a:solidFill>
                  <a:srgbClr val="3C3939"/>
                </a:solidFill>
                <a:latin typeface="Roboto" pitchFamily="34" charset="0"/>
                <a:ea typeface="Roboto" pitchFamily="34" charset="-122"/>
                <a:cs typeface="Roboto" pitchFamily="34" charset="-120"/>
              </a:rPr>
              <a:t>fișierelor digitale editabile</a:t>
            </a:r>
            <a:r>
              <a:rPr lang="en-US" sz="650" dirty="0">
                <a:solidFill>
                  <a:srgbClr val="3C3939"/>
                </a:solidFill>
                <a:latin typeface="Roboto" pitchFamily="34" charset="0"/>
                <a:ea typeface="Roboto" pitchFamily="34" charset="-122"/>
                <a:cs typeface="Roboto" pitchFamily="34" charset="-120"/>
              </a:rPr>
              <a:t> și </a:t>
            </a:r>
            <a:r>
              <a:rPr lang="en-US" sz="650" b="1" dirty="0">
                <a:solidFill>
                  <a:srgbClr val="3C3939"/>
                </a:solidFill>
                <a:latin typeface="Roboto" pitchFamily="34" charset="0"/>
                <a:ea typeface="Roboto" pitchFamily="34" charset="-122"/>
                <a:cs typeface="Roboto" pitchFamily="34" charset="-120"/>
              </a:rPr>
              <a:t>materialelor printabile</a:t>
            </a:r>
            <a:r>
              <a:rPr lang="en-US" sz="650" dirty="0">
                <a:solidFill>
                  <a:srgbClr val="3C3939"/>
                </a:solidFill>
                <a:latin typeface="Roboto" pitchFamily="34" charset="0"/>
                <a:ea typeface="Roboto" pitchFamily="34" charset="-122"/>
                <a:cs typeface="Roboto" pitchFamily="34" charset="-120"/>
              </a:rPr>
              <a:t> cu același conținut, permitând elevilor să aleagă formatul care li se potrivește cel mai bine – unii preferă lucrul pe calculator, alții pe hârtie.</a:t>
            </a:r>
            <a:endParaRPr lang="en-US" sz="650" dirty="0"/>
          </a:p>
        </p:txBody>
      </p:sp>
      <p:pic>
        <p:nvPicPr>
          <p:cNvPr id="13" name="Image 5" descr="preencoded.png"/>
          <p:cNvPicPr>
            <a:picLocks noChangeAspect="1"/>
          </p:cNvPicPr>
          <p:nvPr/>
        </p:nvPicPr>
        <p:blipFill>
          <a:blip r:embed="rId8"/>
          <a:stretch>
            <a:fillRect/>
          </a:stretch>
        </p:blipFill>
        <p:spPr>
          <a:xfrm>
            <a:off x="543878" y="7186732"/>
            <a:ext cx="265152" cy="265152"/>
          </a:xfrm>
          <a:prstGeom prst="rect">
            <a:avLst/>
          </a:prstGeom>
        </p:spPr>
      </p:pic>
      <p:sp>
        <p:nvSpPr>
          <p:cNvPr id="14" name="Text 6"/>
          <p:cNvSpPr/>
          <p:nvPr/>
        </p:nvSpPr>
        <p:spPr>
          <a:xfrm>
            <a:off x="543878" y="6752895"/>
            <a:ext cx="1189434" cy="947591"/>
          </a:xfrm>
          <a:prstGeom prst="rect">
            <a:avLst/>
          </a:prstGeom>
          <a:noFill/>
          <a:ln/>
        </p:spPr>
        <p:txBody>
          <a:bodyPr wrap="none" lIns="0" tIns="0" rIns="0" bIns="0" rtlCol="0" anchor="t"/>
          <a:lstStyle/>
          <a:p>
            <a:pPr marL="0" indent="0" algn="l">
              <a:lnSpc>
                <a:spcPts val="1050"/>
              </a:lnSpc>
              <a:buNone/>
            </a:pPr>
            <a:r>
              <a:rPr lang="en-US" sz="850" dirty="0">
                <a:solidFill>
                  <a:srgbClr val="3C3939"/>
                </a:solidFill>
                <a:latin typeface="Raleway" pitchFamily="34" charset="0"/>
                <a:ea typeface="Raleway" pitchFamily="34" charset="-122"/>
                <a:cs typeface="Raleway" pitchFamily="34" charset="-120"/>
              </a:rPr>
              <a:t>Prezentări multimodale</a:t>
            </a:r>
            <a:endParaRPr lang="en-US" sz="850" dirty="0"/>
          </a:p>
        </p:txBody>
      </p:sp>
      <p:sp>
        <p:nvSpPr>
          <p:cNvPr id="15" name="Text 7"/>
          <p:cNvSpPr/>
          <p:nvPr/>
        </p:nvSpPr>
        <p:spPr>
          <a:xfrm>
            <a:off x="543878" y="7280553"/>
            <a:ext cx="6716078" cy="419933"/>
          </a:xfrm>
          <a:prstGeom prst="rect">
            <a:avLst/>
          </a:prstGeom>
          <a:noFill/>
          <a:ln/>
        </p:spPr>
        <p:txBody>
          <a:bodyPr wrap="square" lIns="0" tIns="0" rIns="0" bIns="0" rtlCol="0" anchor="t"/>
          <a:lstStyle/>
          <a:p>
            <a:pPr marL="0" indent="0" algn="l">
              <a:lnSpc>
                <a:spcPts val="1100"/>
              </a:lnSpc>
              <a:buNone/>
            </a:pPr>
            <a:r>
              <a:rPr lang="en-US" sz="650" dirty="0">
                <a:solidFill>
                  <a:srgbClr val="3C3939"/>
                </a:solidFill>
                <a:latin typeface="Roboto" pitchFamily="34" charset="0"/>
                <a:ea typeface="Roboto" pitchFamily="34" charset="-122"/>
                <a:cs typeface="Roboto" pitchFamily="34" charset="-120"/>
              </a:rPr>
              <a:t>Explicarea conceptelor prin </a:t>
            </a:r>
            <a:r>
              <a:rPr lang="en-US" sz="650" b="1" dirty="0">
                <a:solidFill>
                  <a:srgbClr val="3C3939"/>
                </a:solidFill>
                <a:latin typeface="Roboto" pitchFamily="34" charset="0"/>
                <a:ea typeface="Roboto" pitchFamily="34" charset="-122"/>
                <a:cs typeface="Roboto" pitchFamily="34" charset="-120"/>
              </a:rPr>
              <a:t>combinații de text, imagine, demonstrație practică și sunet</a:t>
            </a:r>
            <a:r>
              <a:rPr lang="en-US" sz="650" dirty="0">
                <a:solidFill>
                  <a:srgbClr val="3C3939"/>
                </a:solidFill>
                <a:latin typeface="Roboto" pitchFamily="34" charset="0"/>
                <a:ea typeface="Roboto" pitchFamily="34" charset="-122"/>
                <a:cs typeface="Roboto" pitchFamily="34" charset="-120"/>
              </a:rPr>
              <a:t>. De exemplu, la biologie, fotosinteza poate fi prezentată printr-un filmuleț animat, o schemă vizuală detaliată și o simulare digitală interactivă.</a:t>
            </a:r>
            <a:endParaRPr lang="en-US" sz="650" dirty="0"/>
          </a:p>
        </p:txBody>
      </p:sp>
      <p:pic>
        <p:nvPicPr>
          <p:cNvPr id="16" name="Image 6" descr="preencoded.png"/>
          <p:cNvPicPr>
            <a:picLocks noChangeAspect="1"/>
          </p:cNvPicPr>
          <p:nvPr/>
        </p:nvPicPr>
        <p:blipFill>
          <a:blip r:embed="rId9"/>
          <a:stretch>
            <a:fillRect/>
          </a:stretch>
        </p:blipFill>
        <p:spPr>
          <a:xfrm>
            <a:off x="7370445" y="7186732"/>
            <a:ext cx="265152" cy="265152"/>
          </a:xfrm>
          <a:prstGeom prst="rect">
            <a:avLst/>
          </a:prstGeom>
        </p:spPr>
      </p:pic>
      <p:sp>
        <p:nvSpPr>
          <p:cNvPr id="17" name="Text 8"/>
          <p:cNvSpPr/>
          <p:nvPr/>
        </p:nvSpPr>
        <p:spPr>
          <a:xfrm>
            <a:off x="7370445" y="7054482"/>
            <a:ext cx="1556861" cy="226072"/>
          </a:xfrm>
          <a:prstGeom prst="rect">
            <a:avLst/>
          </a:prstGeom>
          <a:noFill/>
          <a:ln/>
        </p:spPr>
        <p:txBody>
          <a:bodyPr wrap="none" lIns="0" tIns="0" rIns="0" bIns="0" rtlCol="0" anchor="t"/>
          <a:lstStyle/>
          <a:p>
            <a:pPr marL="0" indent="0" algn="l">
              <a:lnSpc>
                <a:spcPts val="1050"/>
              </a:lnSpc>
              <a:buNone/>
            </a:pPr>
            <a:r>
              <a:rPr lang="en-US" sz="850" dirty="0">
                <a:solidFill>
                  <a:srgbClr val="3C3939"/>
                </a:solidFill>
                <a:latin typeface="Raleway" pitchFamily="34" charset="0"/>
                <a:ea typeface="Raleway" pitchFamily="34" charset="-122"/>
                <a:cs typeface="Raleway" pitchFamily="34" charset="-120"/>
              </a:rPr>
              <a:t>Reprezentare culturală diversă</a:t>
            </a:r>
            <a:endParaRPr lang="en-US" sz="850" dirty="0"/>
          </a:p>
        </p:txBody>
      </p:sp>
      <p:sp>
        <p:nvSpPr>
          <p:cNvPr id="18" name="Text 9"/>
          <p:cNvSpPr/>
          <p:nvPr/>
        </p:nvSpPr>
        <p:spPr>
          <a:xfrm>
            <a:off x="7370445" y="7412804"/>
            <a:ext cx="6716078" cy="341561"/>
          </a:xfrm>
          <a:prstGeom prst="rect">
            <a:avLst/>
          </a:prstGeom>
          <a:noFill/>
          <a:ln/>
        </p:spPr>
        <p:txBody>
          <a:bodyPr wrap="square" lIns="0" tIns="0" rIns="0" bIns="0" rtlCol="0" anchor="t"/>
          <a:lstStyle/>
          <a:p>
            <a:pPr marL="0" indent="0" algn="l">
              <a:lnSpc>
                <a:spcPts val="1100"/>
              </a:lnSpc>
              <a:buNone/>
            </a:pPr>
            <a:r>
              <a:rPr lang="en-US" sz="650" dirty="0">
                <a:solidFill>
                  <a:srgbClr val="3C3939"/>
                </a:solidFill>
                <a:latin typeface="Roboto" pitchFamily="34" charset="0"/>
                <a:ea typeface="Roboto" pitchFamily="34" charset="-122"/>
                <a:cs typeface="Roboto" pitchFamily="34" charset="-120"/>
              </a:rPr>
              <a:t>Selectarea atentă a </a:t>
            </a:r>
            <a:r>
              <a:rPr lang="en-US" sz="650" b="1" dirty="0">
                <a:solidFill>
                  <a:srgbClr val="3C3939"/>
                </a:solidFill>
                <a:latin typeface="Roboto" pitchFamily="34" charset="0"/>
                <a:ea typeface="Roboto" pitchFamily="34" charset="-122"/>
                <a:cs typeface="Roboto" pitchFamily="34" charset="-120"/>
              </a:rPr>
              <a:t>textelor, imaginilor și exemplelor</a:t>
            </a:r>
            <a:r>
              <a:rPr lang="en-US" sz="650" dirty="0">
                <a:solidFill>
                  <a:srgbClr val="3C3939"/>
                </a:solidFill>
                <a:latin typeface="Roboto" pitchFamily="34" charset="0"/>
                <a:ea typeface="Roboto" pitchFamily="34" charset="-122"/>
                <a:cs typeface="Roboto" pitchFamily="34" charset="-120"/>
              </a:rPr>
              <a:t> care reflectă </a:t>
            </a:r>
            <a:r>
              <a:rPr lang="en-US" sz="650" b="1" dirty="0">
                <a:solidFill>
                  <a:srgbClr val="3C3939"/>
                </a:solidFill>
                <a:latin typeface="Roboto" pitchFamily="34" charset="0"/>
                <a:ea typeface="Roboto" pitchFamily="34" charset="-122"/>
                <a:cs typeface="Roboto" pitchFamily="34" charset="-120"/>
              </a:rPr>
              <a:t>diversitatea culturală, lingvistică și de gen</a:t>
            </a:r>
            <a:r>
              <a:rPr lang="en-US" sz="650" dirty="0">
                <a:solidFill>
                  <a:srgbClr val="3C3939"/>
                </a:solidFill>
                <a:latin typeface="Roboto" pitchFamily="34" charset="0"/>
                <a:ea typeface="Roboto" pitchFamily="34" charset="-122"/>
                <a:cs typeface="Roboto" pitchFamily="34" charset="-120"/>
              </a:rPr>
              <a:t>, asigurându-se că toți elevii se regăsesc în materialele educaționale și învață despre perspective multiple.</a:t>
            </a:r>
            <a:endParaRPr lang="en-US" sz="650" dirty="0"/>
          </a:p>
        </p:txBody>
      </p:sp>
      <p:pic>
        <p:nvPicPr>
          <p:cNvPr id="19" name="Image 7" descr="preencoded.png"/>
          <p:cNvPicPr>
            <a:picLocks noChangeAspect="1"/>
          </p:cNvPicPr>
          <p:nvPr/>
        </p:nvPicPr>
        <p:blipFill>
          <a:blip r:embed="rId10"/>
          <a:stretch>
            <a:fillRect/>
          </a:stretch>
        </p:blipFill>
        <p:spPr>
          <a:xfrm>
            <a:off x="4341327" y="7722395"/>
            <a:ext cx="4232077" cy="48446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130278" y="498872"/>
            <a:ext cx="6240780" cy="645914"/>
          </a:xfrm>
          <a:prstGeom prst="rect">
            <a:avLst/>
          </a:prstGeom>
        </p:spPr>
      </p:pic>
      <p:sp>
        <p:nvSpPr>
          <p:cNvPr id="3" name="Text 0"/>
          <p:cNvSpPr/>
          <p:nvPr/>
        </p:nvSpPr>
        <p:spPr>
          <a:xfrm>
            <a:off x="793790" y="1798915"/>
            <a:ext cx="3225165"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Nivel II – Suport</a:t>
            </a:r>
            <a:endParaRPr lang="en-US" sz="2500" dirty="0"/>
          </a:p>
        </p:txBody>
      </p:sp>
      <p:sp>
        <p:nvSpPr>
          <p:cNvPr id="4" name="Text 1"/>
          <p:cNvSpPr/>
          <p:nvPr/>
        </p:nvSpPr>
        <p:spPr>
          <a:xfrm>
            <a:off x="793790" y="2253615"/>
            <a:ext cx="5678091" cy="322421"/>
          </a:xfrm>
          <a:prstGeom prst="rect">
            <a:avLst/>
          </a:prstGeom>
          <a:noFill/>
          <a:ln/>
        </p:spPr>
        <p:txBody>
          <a:bodyPr wrap="none" lIns="0" tIns="0" rIns="0" bIns="0" rtlCol="0" anchor="t"/>
          <a:lstStyle/>
          <a:p>
            <a:pPr marL="0" indent="0" algn="l">
              <a:lnSpc>
                <a:spcPts val="2500"/>
              </a:lnSpc>
              <a:buNone/>
            </a:pPr>
            <a:r>
              <a:rPr lang="en-US" sz="2000" dirty="0">
                <a:solidFill>
                  <a:srgbClr val="1B1B27"/>
                </a:solidFill>
                <a:latin typeface="Raleway" pitchFamily="34" charset="0"/>
                <a:ea typeface="Raleway" pitchFamily="34" charset="-122"/>
                <a:cs typeface="Raleway" pitchFamily="34" charset="-120"/>
              </a:rPr>
              <a:t>Opțiuni de proiectare pentru Limbaj și Simboluri</a:t>
            </a:r>
            <a:endParaRPr lang="en-US" sz="2000" dirty="0"/>
          </a:p>
        </p:txBody>
      </p:sp>
      <p:sp>
        <p:nvSpPr>
          <p:cNvPr id="5" name="Text 2"/>
          <p:cNvSpPr/>
          <p:nvPr/>
        </p:nvSpPr>
        <p:spPr>
          <a:xfrm>
            <a:off x="793790" y="2769513"/>
            <a:ext cx="13042821"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Al doilea nivel al reprezentării multiple se concentrează pe </a:t>
            </a:r>
            <a:r>
              <a:rPr lang="en-US" sz="1000" dirty="0">
                <a:solidFill>
                  <a:srgbClr val="FFFFFF"/>
                </a:solidFill>
                <a:highlight>
                  <a:srgbClr val="1B1B27"/>
                </a:highlight>
                <a:latin typeface="Roboto" pitchFamily="34" charset="0"/>
                <a:ea typeface="Roboto" pitchFamily="34" charset="-122"/>
                <a:cs typeface="Roboto" pitchFamily="34" charset="-120"/>
              </a:rPr>
              <a:t>sprijinul lingvistic și simbolic</a:t>
            </a:r>
            <a:r>
              <a:rPr lang="en-US" sz="1000" dirty="0">
                <a:solidFill>
                  <a:srgbClr val="3C3939"/>
                </a:solidFill>
                <a:latin typeface="Roboto" pitchFamily="34" charset="0"/>
                <a:ea typeface="Roboto" pitchFamily="34" charset="-122"/>
                <a:cs typeface="Roboto" pitchFamily="34" charset="-120"/>
              </a:rPr>
              <a:t>, recunoscând că limbajul și sistemele simbolice reprezintă adesea cele mai mari obstacole în calea înțelegerii. Acest nivel asigură că toți elevii, indiferent de competențele lingvistice sau familiaritatea cu sistemele simbolice, pot decodifica și înțelege mesajele educaționale.</a:t>
            </a:r>
            <a:endParaRPr lang="en-US" sz="1000" dirty="0"/>
          </a:p>
        </p:txBody>
      </p:sp>
      <p:sp>
        <p:nvSpPr>
          <p:cNvPr id="6" name="Shape 3"/>
          <p:cNvSpPr/>
          <p:nvPr/>
        </p:nvSpPr>
        <p:spPr>
          <a:xfrm>
            <a:off x="793790" y="3327440"/>
            <a:ext cx="4261604" cy="1480780"/>
          </a:xfrm>
          <a:prstGeom prst="roundRect">
            <a:avLst>
              <a:gd name="adj" fmla="val 3659"/>
            </a:avLst>
          </a:prstGeom>
          <a:solidFill>
            <a:srgbClr val="E1E1EA"/>
          </a:solidFill>
          <a:ln w="7620">
            <a:solidFill>
              <a:srgbClr val="1B1B27"/>
            </a:solidFill>
            <a:prstDash val="solid"/>
          </a:ln>
        </p:spPr>
      </p:sp>
      <p:sp>
        <p:nvSpPr>
          <p:cNvPr id="7" name="Shape 4"/>
          <p:cNvSpPr/>
          <p:nvPr/>
        </p:nvSpPr>
        <p:spPr>
          <a:xfrm>
            <a:off x="930354" y="3464004"/>
            <a:ext cx="386953" cy="386953"/>
          </a:xfrm>
          <a:prstGeom prst="roundRect">
            <a:avLst>
              <a:gd name="adj" fmla="val 23628414"/>
            </a:avLst>
          </a:prstGeom>
          <a:solidFill>
            <a:srgbClr val="1B1B27"/>
          </a:solidFill>
          <a:ln/>
        </p:spPr>
      </p:sp>
      <p:pic>
        <p:nvPicPr>
          <p:cNvPr id="8" name="Image 1" descr="preencoded.png"/>
          <p:cNvPicPr>
            <a:picLocks noChangeAspect="1"/>
          </p:cNvPicPr>
          <p:nvPr/>
        </p:nvPicPr>
        <p:blipFill>
          <a:blip r:embed="rId4"/>
          <a:stretch>
            <a:fillRect/>
          </a:stretch>
        </p:blipFill>
        <p:spPr>
          <a:xfrm>
            <a:off x="1036796" y="3548658"/>
            <a:ext cx="174069" cy="217646"/>
          </a:xfrm>
          <a:prstGeom prst="rect">
            <a:avLst/>
          </a:prstGeom>
        </p:spPr>
      </p:pic>
      <p:sp>
        <p:nvSpPr>
          <p:cNvPr id="9" name="Text 5"/>
          <p:cNvSpPr/>
          <p:nvPr/>
        </p:nvSpPr>
        <p:spPr>
          <a:xfrm>
            <a:off x="930354" y="3979902"/>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Clarificare lingvistică</a:t>
            </a:r>
            <a:endParaRPr lang="en-US" sz="1250" dirty="0"/>
          </a:p>
        </p:txBody>
      </p:sp>
      <p:sp>
        <p:nvSpPr>
          <p:cNvPr id="10" name="Text 6"/>
          <p:cNvSpPr/>
          <p:nvPr/>
        </p:nvSpPr>
        <p:spPr>
          <a:xfrm>
            <a:off x="930354" y="4258747"/>
            <a:ext cx="3988475"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Clarificarea vocabularului, simbolurilor și structurilor lingvistice complexe prin explicații, exemple contextuale și suport vizual</a:t>
            </a:r>
            <a:endParaRPr lang="en-US" sz="1000" dirty="0"/>
          </a:p>
        </p:txBody>
      </p:sp>
      <p:sp>
        <p:nvSpPr>
          <p:cNvPr id="11" name="Shape 7"/>
          <p:cNvSpPr/>
          <p:nvPr/>
        </p:nvSpPr>
        <p:spPr>
          <a:xfrm>
            <a:off x="5184338" y="3327440"/>
            <a:ext cx="4261604" cy="1480780"/>
          </a:xfrm>
          <a:prstGeom prst="roundRect">
            <a:avLst>
              <a:gd name="adj" fmla="val 3659"/>
            </a:avLst>
          </a:prstGeom>
          <a:solidFill>
            <a:srgbClr val="E1E1EA"/>
          </a:solidFill>
          <a:ln w="7620">
            <a:solidFill>
              <a:srgbClr val="1B1B27"/>
            </a:solidFill>
            <a:prstDash val="solid"/>
          </a:ln>
        </p:spPr>
      </p:sp>
      <p:sp>
        <p:nvSpPr>
          <p:cNvPr id="12" name="Shape 8"/>
          <p:cNvSpPr/>
          <p:nvPr/>
        </p:nvSpPr>
        <p:spPr>
          <a:xfrm>
            <a:off x="5320903" y="3464004"/>
            <a:ext cx="386953" cy="386953"/>
          </a:xfrm>
          <a:prstGeom prst="roundRect">
            <a:avLst>
              <a:gd name="adj" fmla="val 23628414"/>
            </a:avLst>
          </a:prstGeom>
          <a:solidFill>
            <a:srgbClr val="1B1B27"/>
          </a:solidFill>
          <a:ln/>
        </p:spPr>
      </p:sp>
      <p:pic>
        <p:nvPicPr>
          <p:cNvPr id="13" name="Image 2" descr="preencoded.png"/>
          <p:cNvPicPr>
            <a:picLocks noChangeAspect="1"/>
          </p:cNvPicPr>
          <p:nvPr/>
        </p:nvPicPr>
        <p:blipFill>
          <a:blip r:embed="rId5"/>
          <a:stretch>
            <a:fillRect/>
          </a:stretch>
        </p:blipFill>
        <p:spPr>
          <a:xfrm>
            <a:off x="5427345" y="3548658"/>
            <a:ext cx="174069" cy="217646"/>
          </a:xfrm>
          <a:prstGeom prst="rect">
            <a:avLst/>
          </a:prstGeom>
        </p:spPr>
      </p:pic>
      <p:sp>
        <p:nvSpPr>
          <p:cNvPr id="14" name="Text 9"/>
          <p:cNvSpPr/>
          <p:nvPr/>
        </p:nvSpPr>
        <p:spPr>
          <a:xfrm>
            <a:off x="5320903" y="3979902"/>
            <a:ext cx="2002750"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Suport pentru decodificare</a:t>
            </a:r>
            <a:endParaRPr lang="en-US" sz="1250" dirty="0"/>
          </a:p>
        </p:txBody>
      </p:sp>
      <p:sp>
        <p:nvSpPr>
          <p:cNvPr id="15" name="Text 10"/>
          <p:cNvSpPr/>
          <p:nvPr/>
        </p:nvSpPr>
        <p:spPr>
          <a:xfrm>
            <a:off x="5320903" y="4258747"/>
            <a:ext cx="3988475"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Sprijinirea decodificării textului, notației matematice și simbolurilor specializate prin instrumente și strategii adaptate</a:t>
            </a:r>
            <a:endParaRPr lang="en-US" sz="1000" dirty="0"/>
          </a:p>
        </p:txBody>
      </p:sp>
      <p:sp>
        <p:nvSpPr>
          <p:cNvPr id="16" name="Shape 11"/>
          <p:cNvSpPr/>
          <p:nvPr/>
        </p:nvSpPr>
        <p:spPr>
          <a:xfrm>
            <a:off x="9574887" y="3327440"/>
            <a:ext cx="4261723" cy="1480780"/>
          </a:xfrm>
          <a:prstGeom prst="roundRect">
            <a:avLst>
              <a:gd name="adj" fmla="val 3659"/>
            </a:avLst>
          </a:prstGeom>
          <a:solidFill>
            <a:srgbClr val="E1E1EA"/>
          </a:solidFill>
          <a:ln w="7620">
            <a:solidFill>
              <a:srgbClr val="1B1B27"/>
            </a:solidFill>
            <a:prstDash val="solid"/>
          </a:ln>
        </p:spPr>
      </p:sp>
      <p:sp>
        <p:nvSpPr>
          <p:cNvPr id="17" name="Shape 12"/>
          <p:cNvSpPr/>
          <p:nvPr/>
        </p:nvSpPr>
        <p:spPr>
          <a:xfrm>
            <a:off x="9711452" y="3464004"/>
            <a:ext cx="386953" cy="386953"/>
          </a:xfrm>
          <a:prstGeom prst="roundRect">
            <a:avLst>
              <a:gd name="adj" fmla="val 23628414"/>
            </a:avLst>
          </a:prstGeom>
          <a:solidFill>
            <a:srgbClr val="1B1B27"/>
          </a:solidFill>
          <a:ln/>
        </p:spPr>
      </p:sp>
      <p:pic>
        <p:nvPicPr>
          <p:cNvPr id="18" name="Image 3" descr="preencoded.png"/>
          <p:cNvPicPr>
            <a:picLocks noChangeAspect="1"/>
          </p:cNvPicPr>
          <p:nvPr/>
        </p:nvPicPr>
        <p:blipFill>
          <a:blip r:embed="rId6"/>
          <a:stretch>
            <a:fillRect/>
          </a:stretch>
        </p:blipFill>
        <p:spPr>
          <a:xfrm>
            <a:off x="9817894" y="3548658"/>
            <a:ext cx="174069" cy="217646"/>
          </a:xfrm>
          <a:prstGeom prst="rect">
            <a:avLst/>
          </a:prstGeom>
        </p:spPr>
      </p:pic>
      <p:sp>
        <p:nvSpPr>
          <p:cNvPr id="19" name="Text 13"/>
          <p:cNvSpPr/>
          <p:nvPr/>
        </p:nvSpPr>
        <p:spPr>
          <a:xfrm>
            <a:off x="9711452" y="3979902"/>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Respect lingvistic</a:t>
            </a:r>
            <a:endParaRPr lang="en-US" sz="1250" dirty="0"/>
          </a:p>
        </p:txBody>
      </p:sp>
      <p:sp>
        <p:nvSpPr>
          <p:cNvPr id="20" name="Text 14"/>
          <p:cNvSpPr/>
          <p:nvPr/>
        </p:nvSpPr>
        <p:spPr>
          <a:xfrm>
            <a:off x="9711452" y="4258747"/>
            <a:ext cx="3988594"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Cultivarea înțelegerii și respectului între limbi și dialecte, valorificând diversitatea lingvistică ca resursă educațională</a:t>
            </a:r>
            <a:endParaRPr lang="en-US" sz="1000" dirty="0"/>
          </a:p>
        </p:txBody>
      </p:sp>
      <p:sp>
        <p:nvSpPr>
          <p:cNvPr id="21" name="Shape 15"/>
          <p:cNvSpPr/>
          <p:nvPr/>
        </p:nvSpPr>
        <p:spPr>
          <a:xfrm>
            <a:off x="793790" y="4937165"/>
            <a:ext cx="6456878" cy="1480780"/>
          </a:xfrm>
          <a:prstGeom prst="roundRect">
            <a:avLst>
              <a:gd name="adj" fmla="val 3659"/>
            </a:avLst>
          </a:prstGeom>
          <a:solidFill>
            <a:srgbClr val="E1E1EA"/>
          </a:solidFill>
          <a:ln w="7620">
            <a:solidFill>
              <a:srgbClr val="1B1B27"/>
            </a:solidFill>
            <a:prstDash val="solid"/>
          </a:ln>
        </p:spPr>
      </p:sp>
      <p:sp>
        <p:nvSpPr>
          <p:cNvPr id="22" name="Shape 16"/>
          <p:cNvSpPr/>
          <p:nvPr/>
        </p:nvSpPr>
        <p:spPr>
          <a:xfrm>
            <a:off x="930354" y="5073729"/>
            <a:ext cx="386953" cy="386953"/>
          </a:xfrm>
          <a:prstGeom prst="roundRect">
            <a:avLst>
              <a:gd name="adj" fmla="val 23628414"/>
            </a:avLst>
          </a:prstGeom>
          <a:solidFill>
            <a:srgbClr val="1B1B27"/>
          </a:solidFill>
          <a:ln/>
        </p:spPr>
      </p:sp>
      <p:pic>
        <p:nvPicPr>
          <p:cNvPr id="23" name="Image 4" descr="preencoded.png"/>
          <p:cNvPicPr>
            <a:picLocks noChangeAspect="1"/>
          </p:cNvPicPr>
          <p:nvPr/>
        </p:nvPicPr>
        <p:blipFill>
          <a:blip r:embed="rId7"/>
          <a:stretch>
            <a:fillRect/>
          </a:stretch>
        </p:blipFill>
        <p:spPr>
          <a:xfrm>
            <a:off x="1036796" y="5158383"/>
            <a:ext cx="174069" cy="217646"/>
          </a:xfrm>
          <a:prstGeom prst="rect">
            <a:avLst/>
          </a:prstGeom>
        </p:spPr>
      </p:pic>
      <p:sp>
        <p:nvSpPr>
          <p:cNvPr id="24" name="Text 17"/>
          <p:cNvSpPr/>
          <p:nvPr/>
        </p:nvSpPr>
        <p:spPr>
          <a:xfrm>
            <a:off x="930354" y="5589627"/>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Conștientizare critică</a:t>
            </a:r>
            <a:endParaRPr lang="en-US" sz="1250" dirty="0"/>
          </a:p>
        </p:txBody>
      </p:sp>
      <p:sp>
        <p:nvSpPr>
          <p:cNvPr id="25" name="Text 18"/>
          <p:cNvSpPr/>
          <p:nvPr/>
        </p:nvSpPr>
        <p:spPr>
          <a:xfrm>
            <a:off x="930354" y="5868472"/>
            <a:ext cx="6183749"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Abordarea și combaterea prejudecăților în utilizarea limbajului și simbolurilor, promovând un mediu educațional echitabil</a:t>
            </a:r>
            <a:endParaRPr lang="en-US" sz="1000" dirty="0"/>
          </a:p>
        </p:txBody>
      </p:sp>
      <p:sp>
        <p:nvSpPr>
          <p:cNvPr id="26" name="Shape 19"/>
          <p:cNvSpPr/>
          <p:nvPr/>
        </p:nvSpPr>
        <p:spPr>
          <a:xfrm>
            <a:off x="7379613" y="4937165"/>
            <a:ext cx="6456998" cy="1480780"/>
          </a:xfrm>
          <a:prstGeom prst="roundRect">
            <a:avLst>
              <a:gd name="adj" fmla="val 3659"/>
            </a:avLst>
          </a:prstGeom>
          <a:solidFill>
            <a:srgbClr val="E1E1EA"/>
          </a:solidFill>
          <a:ln w="7620">
            <a:solidFill>
              <a:srgbClr val="1B1B27"/>
            </a:solidFill>
            <a:prstDash val="solid"/>
          </a:ln>
        </p:spPr>
      </p:sp>
      <p:sp>
        <p:nvSpPr>
          <p:cNvPr id="27" name="Shape 20"/>
          <p:cNvSpPr/>
          <p:nvPr/>
        </p:nvSpPr>
        <p:spPr>
          <a:xfrm>
            <a:off x="7516177" y="5073729"/>
            <a:ext cx="386953" cy="386953"/>
          </a:xfrm>
          <a:prstGeom prst="roundRect">
            <a:avLst>
              <a:gd name="adj" fmla="val 23628414"/>
            </a:avLst>
          </a:prstGeom>
          <a:solidFill>
            <a:srgbClr val="1B1B27"/>
          </a:solidFill>
          <a:ln/>
        </p:spPr>
      </p:sp>
      <p:pic>
        <p:nvPicPr>
          <p:cNvPr id="28" name="Image 5" descr="preencoded.png"/>
          <p:cNvPicPr>
            <a:picLocks noChangeAspect="1"/>
          </p:cNvPicPr>
          <p:nvPr/>
        </p:nvPicPr>
        <p:blipFill>
          <a:blip r:embed="rId8"/>
          <a:stretch>
            <a:fillRect/>
          </a:stretch>
        </p:blipFill>
        <p:spPr>
          <a:xfrm>
            <a:off x="7622619" y="5158383"/>
            <a:ext cx="174069" cy="217646"/>
          </a:xfrm>
          <a:prstGeom prst="rect">
            <a:avLst/>
          </a:prstGeom>
        </p:spPr>
      </p:pic>
      <p:sp>
        <p:nvSpPr>
          <p:cNvPr id="29" name="Text 21"/>
          <p:cNvSpPr/>
          <p:nvPr/>
        </p:nvSpPr>
        <p:spPr>
          <a:xfrm>
            <a:off x="7516177" y="5589627"/>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Ilustrare multiplă</a:t>
            </a:r>
            <a:endParaRPr lang="en-US" sz="1250" dirty="0"/>
          </a:p>
        </p:txBody>
      </p:sp>
      <p:sp>
        <p:nvSpPr>
          <p:cNvPr id="30" name="Text 22"/>
          <p:cNvSpPr/>
          <p:nvPr/>
        </p:nvSpPr>
        <p:spPr>
          <a:xfrm>
            <a:off x="7516177" y="5868472"/>
            <a:ext cx="6183868"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Ilustrarea conceptelor prin intermediul mai multor tipuri de media pentru a depăși limitările unui singur sistem simbolic</a:t>
            </a:r>
            <a:endParaRPr lang="en-US" sz="1000" dirty="0"/>
          </a:p>
        </p:txBody>
      </p:sp>
      <p:pic>
        <p:nvPicPr>
          <p:cNvPr id="31" name="Image 6" descr="preencoded.png"/>
          <p:cNvPicPr>
            <a:picLocks noChangeAspect="1"/>
          </p:cNvPicPr>
          <p:nvPr/>
        </p:nvPicPr>
        <p:blipFill>
          <a:blip r:embed="rId9"/>
          <a:stretch>
            <a:fillRect/>
          </a:stretch>
        </p:blipFill>
        <p:spPr>
          <a:xfrm>
            <a:off x="3133130" y="7270075"/>
            <a:ext cx="6176248" cy="70711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193207" y="403266"/>
            <a:ext cx="7200900" cy="745212"/>
          </a:xfrm>
          <a:prstGeom prst="rect">
            <a:avLst/>
          </a:prstGeom>
        </p:spPr>
      </p:pic>
      <p:sp>
        <p:nvSpPr>
          <p:cNvPr id="3" name="Text 0"/>
          <p:cNvSpPr/>
          <p:nvPr/>
        </p:nvSpPr>
        <p:spPr>
          <a:xfrm>
            <a:off x="793790" y="1708428"/>
            <a:ext cx="7572375" cy="465177"/>
          </a:xfrm>
          <a:prstGeom prst="rect">
            <a:avLst/>
          </a:prstGeom>
          <a:noFill/>
          <a:ln/>
        </p:spPr>
        <p:txBody>
          <a:bodyPr wrap="none" lIns="0" tIns="0" rIns="0" bIns="0" rtlCol="0" anchor="t"/>
          <a:lstStyle/>
          <a:p>
            <a:pPr marL="0" indent="0" algn="l">
              <a:lnSpc>
                <a:spcPts val="3650"/>
              </a:lnSpc>
              <a:buNone/>
            </a:pPr>
            <a:r>
              <a:rPr lang="en-US" sz="2900" dirty="0">
                <a:solidFill>
                  <a:srgbClr val="1B1B27"/>
                </a:solidFill>
                <a:latin typeface="Raleway" pitchFamily="34" charset="0"/>
                <a:ea typeface="Raleway" pitchFamily="34" charset="-122"/>
                <a:cs typeface="Raleway" pitchFamily="34" charset="-120"/>
              </a:rPr>
              <a:t>Exemple practice pentru Limbaj și Simboluri</a:t>
            </a:r>
            <a:endParaRPr lang="en-US" sz="2900" dirty="0"/>
          </a:p>
        </p:txBody>
      </p:sp>
      <p:sp>
        <p:nvSpPr>
          <p:cNvPr id="4" name="Text 1"/>
          <p:cNvSpPr/>
          <p:nvPr/>
        </p:nvSpPr>
        <p:spPr>
          <a:xfrm>
            <a:off x="793790" y="2233136"/>
            <a:ext cx="3043357" cy="232529"/>
          </a:xfrm>
          <a:prstGeom prst="rect">
            <a:avLst/>
          </a:prstGeom>
          <a:noFill/>
          <a:ln/>
        </p:spPr>
        <p:txBody>
          <a:bodyPr wrap="none" lIns="0" tIns="0" rIns="0" bIns="0" rtlCol="0" anchor="t"/>
          <a:lstStyle/>
          <a:p>
            <a:pPr marL="0" indent="0" algn="l">
              <a:lnSpc>
                <a:spcPts val="1800"/>
              </a:lnSpc>
              <a:buNone/>
            </a:pPr>
            <a:r>
              <a:rPr lang="en-US" sz="1450" dirty="0">
                <a:solidFill>
                  <a:srgbClr val="1B1B27"/>
                </a:solidFill>
                <a:latin typeface="Raleway" pitchFamily="34" charset="0"/>
                <a:ea typeface="Raleway" pitchFamily="34" charset="-122"/>
                <a:cs typeface="Raleway" pitchFamily="34" charset="-120"/>
              </a:rPr>
              <a:t>Strategii concrete de implementare</a:t>
            </a:r>
            <a:endParaRPr lang="en-US" sz="1450" dirty="0"/>
          </a:p>
        </p:txBody>
      </p:sp>
      <p:sp>
        <p:nvSpPr>
          <p:cNvPr id="5" name="Text 2"/>
          <p:cNvSpPr/>
          <p:nvPr/>
        </p:nvSpPr>
        <p:spPr>
          <a:xfrm>
            <a:off x="2100977" y="2688908"/>
            <a:ext cx="1814036" cy="465058"/>
          </a:xfrm>
          <a:prstGeom prst="rect">
            <a:avLst/>
          </a:prstGeom>
          <a:noFill/>
          <a:ln/>
        </p:spPr>
        <p:txBody>
          <a:bodyPr wrap="square" lIns="0" tIns="0" rIns="0" bIns="0" rtlCol="0" anchor="t"/>
          <a:lstStyle/>
          <a:p>
            <a:pPr marL="0" indent="0" algn="l">
              <a:lnSpc>
                <a:spcPts val="1800"/>
              </a:lnSpc>
              <a:buNone/>
            </a:pPr>
            <a:r>
              <a:rPr lang="en-US" sz="1450" dirty="0">
                <a:solidFill>
                  <a:srgbClr val="3C3939"/>
                </a:solidFill>
                <a:latin typeface="Raleway" pitchFamily="34" charset="0"/>
                <a:ea typeface="Raleway" pitchFamily="34" charset="-122"/>
                <a:cs typeface="Raleway" pitchFamily="34" charset="-120"/>
              </a:rPr>
              <a:t>Hărți conceptuale colaborative</a:t>
            </a:r>
            <a:endParaRPr lang="en-US" sz="1450" dirty="0"/>
          </a:p>
        </p:txBody>
      </p:sp>
      <p:sp>
        <p:nvSpPr>
          <p:cNvPr id="6" name="Text 3"/>
          <p:cNvSpPr/>
          <p:nvPr/>
        </p:nvSpPr>
        <p:spPr>
          <a:xfrm>
            <a:off x="2100977" y="3243263"/>
            <a:ext cx="1814036" cy="285750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Crearea de </a:t>
            </a:r>
            <a:r>
              <a:rPr lang="en-US" sz="1150" b="1" dirty="0">
                <a:solidFill>
                  <a:srgbClr val="3C3939"/>
                </a:solidFill>
                <a:latin typeface="Roboto" pitchFamily="34" charset="0"/>
                <a:ea typeface="Roboto" pitchFamily="34" charset="-122"/>
                <a:cs typeface="Roboto" pitchFamily="34" charset="-120"/>
              </a:rPr>
              <a:t>hărți conceptuale</a:t>
            </a:r>
            <a:r>
              <a:rPr lang="en-US" sz="1150" dirty="0">
                <a:solidFill>
                  <a:srgbClr val="3C3939"/>
                </a:solidFill>
                <a:latin typeface="Roboto" pitchFamily="34" charset="0"/>
                <a:ea typeface="Roboto" pitchFamily="34" charset="-122"/>
                <a:cs typeface="Roboto" pitchFamily="34" charset="-120"/>
              </a:rPr>
              <a:t> pentru termeni noi pe care elevii le completează colaborativ folosind platforme precum Google Jamboard sau Canva. Această abordare vizuală ajută la contextualizarea vocabularului și la construirea conexiunilor semantice.</a:t>
            </a:r>
            <a:endParaRPr lang="en-US" sz="1150" dirty="0"/>
          </a:p>
        </p:txBody>
      </p:sp>
      <p:sp>
        <p:nvSpPr>
          <p:cNvPr id="7" name="Text 4"/>
          <p:cNvSpPr/>
          <p:nvPr/>
        </p:nvSpPr>
        <p:spPr>
          <a:xfrm>
            <a:off x="5408176" y="2688908"/>
            <a:ext cx="1814036" cy="465058"/>
          </a:xfrm>
          <a:prstGeom prst="rect">
            <a:avLst/>
          </a:prstGeom>
          <a:noFill/>
          <a:ln/>
        </p:spPr>
        <p:txBody>
          <a:bodyPr wrap="square" lIns="0" tIns="0" rIns="0" bIns="0" rtlCol="0" anchor="t"/>
          <a:lstStyle/>
          <a:p>
            <a:pPr marL="0" indent="0" algn="l">
              <a:lnSpc>
                <a:spcPts val="1800"/>
              </a:lnSpc>
              <a:buNone/>
            </a:pPr>
            <a:r>
              <a:rPr lang="en-US" sz="1450" dirty="0">
                <a:solidFill>
                  <a:srgbClr val="3C3939"/>
                </a:solidFill>
                <a:latin typeface="Raleway" pitchFamily="34" charset="0"/>
                <a:ea typeface="Raleway" pitchFamily="34" charset="-122"/>
                <a:cs typeface="Raleway" pitchFamily="34" charset="-120"/>
              </a:rPr>
              <a:t>Glosar vizual personalizat</a:t>
            </a:r>
            <a:endParaRPr lang="en-US" sz="1450" dirty="0"/>
          </a:p>
        </p:txBody>
      </p:sp>
      <p:sp>
        <p:nvSpPr>
          <p:cNvPr id="8" name="Text 5"/>
          <p:cNvSpPr/>
          <p:nvPr/>
        </p:nvSpPr>
        <p:spPr>
          <a:xfrm>
            <a:off x="5408176" y="3243263"/>
            <a:ext cx="1814036" cy="238125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Elevii construiesc un </a:t>
            </a:r>
            <a:r>
              <a:rPr lang="en-US" sz="1150" b="1" dirty="0">
                <a:solidFill>
                  <a:srgbClr val="3C3939"/>
                </a:solidFill>
                <a:latin typeface="Roboto" pitchFamily="34" charset="0"/>
                <a:ea typeface="Roboto" pitchFamily="34" charset="-122"/>
                <a:cs typeface="Roboto" pitchFamily="34" charset="-120"/>
              </a:rPr>
              <a:t>dicționar digital sau pe hârtie</a:t>
            </a:r>
            <a:r>
              <a:rPr lang="en-US" sz="1150" dirty="0">
                <a:solidFill>
                  <a:srgbClr val="3C3939"/>
                </a:solidFill>
                <a:latin typeface="Roboto" pitchFamily="34" charset="0"/>
                <a:ea typeface="Roboto" pitchFamily="34" charset="-122"/>
                <a:cs typeface="Roboto" pitchFamily="34" charset="-120"/>
              </a:rPr>
              <a:t> cu imagini relevante, definiții simple și exemple concrete din viața reală. Acest instrument personalizat devine o resursă de referință accesibilă pe tot parcursul anului școlar.</a:t>
            </a:r>
            <a:endParaRPr lang="en-US" sz="1150" dirty="0"/>
          </a:p>
        </p:txBody>
      </p:sp>
      <p:sp>
        <p:nvSpPr>
          <p:cNvPr id="9" name="Text 6"/>
          <p:cNvSpPr/>
          <p:nvPr/>
        </p:nvSpPr>
        <p:spPr>
          <a:xfrm>
            <a:off x="8715375" y="2688908"/>
            <a:ext cx="1814036" cy="465058"/>
          </a:xfrm>
          <a:prstGeom prst="rect">
            <a:avLst/>
          </a:prstGeom>
          <a:noFill/>
          <a:ln/>
        </p:spPr>
        <p:txBody>
          <a:bodyPr wrap="square" lIns="0" tIns="0" rIns="0" bIns="0" rtlCol="0" anchor="t"/>
          <a:lstStyle/>
          <a:p>
            <a:pPr marL="0" indent="0" algn="l">
              <a:lnSpc>
                <a:spcPts val="1800"/>
              </a:lnSpc>
              <a:buNone/>
            </a:pPr>
            <a:r>
              <a:rPr lang="en-US" sz="1450" dirty="0">
                <a:solidFill>
                  <a:srgbClr val="3C3939"/>
                </a:solidFill>
                <a:latin typeface="Raleway" pitchFamily="34" charset="0"/>
                <a:ea typeface="Raleway" pitchFamily="34" charset="-122"/>
                <a:cs typeface="Raleway" pitchFamily="34" charset="-120"/>
              </a:rPr>
              <a:t>Explorarea diversității lingvistice</a:t>
            </a:r>
            <a:endParaRPr lang="en-US" sz="1450" dirty="0"/>
          </a:p>
        </p:txBody>
      </p:sp>
      <p:sp>
        <p:nvSpPr>
          <p:cNvPr id="10" name="Text 7"/>
          <p:cNvSpPr/>
          <p:nvPr/>
        </p:nvSpPr>
        <p:spPr>
          <a:xfrm>
            <a:off x="8715375" y="3243263"/>
            <a:ext cx="1814036" cy="190500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Organizarea de discuții despre </a:t>
            </a:r>
            <a:r>
              <a:rPr lang="en-US" sz="1150" b="1" dirty="0">
                <a:solidFill>
                  <a:srgbClr val="3C3939"/>
                </a:solidFill>
                <a:latin typeface="Roboto" pitchFamily="34" charset="0"/>
                <a:ea typeface="Roboto" pitchFamily="34" charset="-122"/>
                <a:cs typeface="Roboto" pitchFamily="34" charset="-120"/>
              </a:rPr>
              <a:t>cum același cuvânt poate avea sensuri diferite</a:t>
            </a:r>
            <a:r>
              <a:rPr lang="en-US" sz="1150" dirty="0">
                <a:solidFill>
                  <a:srgbClr val="3C3939"/>
                </a:solidFill>
                <a:latin typeface="Roboto" pitchFamily="34" charset="0"/>
                <a:ea typeface="Roboto" pitchFamily="34" charset="-122"/>
                <a:cs typeface="Roboto" pitchFamily="34" charset="-120"/>
              </a:rPr>
              <a:t> în dialecte sau limbi diverse, cultivând conștiința metalingvistică și respectul pentru variația lingvistică.</a:t>
            </a:r>
            <a:endParaRPr lang="en-US" sz="1150" dirty="0"/>
          </a:p>
        </p:txBody>
      </p:sp>
      <p:sp>
        <p:nvSpPr>
          <p:cNvPr id="11" name="Text 8"/>
          <p:cNvSpPr/>
          <p:nvPr/>
        </p:nvSpPr>
        <p:spPr>
          <a:xfrm>
            <a:off x="12022574" y="2688908"/>
            <a:ext cx="1814036" cy="465058"/>
          </a:xfrm>
          <a:prstGeom prst="rect">
            <a:avLst/>
          </a:prstGeom>
          <a:noFill/>
          <a:ln/>
        </p:spPr>
        <p:txBody>
          <a:bodyPr wrap="square" lIns="0" tIns="0" rIns="0" bIns="0" rtlCol="0" anchor="t"/>
          <a:lstStyle/>
          <a:p>
            <a:pPr marL="0" indent="0" algn="l">
              <a:lnSpc>
                <a:spcPts val="1800"/>
              </a:lnSpc>
              <a:buNone/>
            </a:pPr>
            <a:r>
              <a:rPr lang="en-US" sz="1450" dirty="0">
                <a:solidFill>
                  <a:srgbClr val="3C3939"/>
                </a:solidFill>
                <a:latin typeface="Raleway" pitchFamily="34" charset="0"/>
                <a:ea typeface="Raleway" pitchFamily="34" charset="-122"/>
                <a:cs typeface="Raleway" pitchFamily="34" charset="-120"/>
              </a:rPr>
              <a:t>Proiectul „Cuvinte care călătoresc"</a:t>
            </a:r>
            <a:endParaRPr lang="en-US" sz="1450" dirty="0"/>
          </a:p>
        </p:txBody>
      </p:sp>
      <p:sp>
        <p:nvSpPr>
          <p:cNvPr id="12" name="Text 9"/>
          <p:cNvSpPr/>
          <p:nvPr/>
        </p:nvSpPr>
        <p:spPr>
          <a:xfrm>
            <a:off x="12022574" y="3243263"/>
            <a:ext cx="1814036" cy="238125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Elevii cercetează </a:t>
            </a:r>
            <a:r>
              <a:rPr lang="en-US" sz="1150" b="1" dirty="0">
                <a:solidFill>
                  <a:srgbClr val="3C3939"/>
                </a:solidFill>
                <a:latin typeface="Roboto" pitchFamily="34" charset="0"/>
                <a:ea typeface="Roboto" pitchFamily="34" charset="-122"/>
                <a:cs typeface="Roboto" pitchFamily="34" charset="-120"/>
              </a:rPr>
              <a:t>originea și echivalentele unui cuvânt</a:t>
            </a:r>
            <a:r>
              <a:rPr lang="en-US" sz="1150" dirty="0">
                <a:solidFill>
                  <a:srgbClr val="3C3939"/>
                </a:solidFill>
                <a:latin typeface="Roboto" pitchFamily="34" charset="0"/>
                <a:ea typeface="Roboto" pitchFamily="34" charset="-122"/>
                <a:cs typeface="Roboto" pitchFamily="34" charset="-120"/>
              </a:rPr>
              <a:t> în mai multe limbi, descoperind conexiunile istorice și culturale dintre popoare. Acest proiect dezvoltă competențe de cercetare și aprecierea pentru rădăcinile comune ale limbilor.</a:t>
            </a:r>
            <a:endParaRPr lang="en-US" sz="1150" dirty="0"/>
          </a:p>
        </p:txBody>
      </p:sp>
      <p:sp>
        <p:nvSpPr>
          <p:cNvPr id="13" name="Text 10"/>
          <p:cNvSpPr/>
          <p:nvPr/>
        </p:nvSpPr>
        <p:spPr>
          <a:xfrm>
            <a:off x="793790" y="6268164"/>
            <a:ext cx="13042821" cy="238125"/>
          </a:xfrm>
          <a:prstGeom prst="rect">
            <a:avLst/>
          </a:prstGeom>
          <a:noFill/>
          <a:ln/>
        </p:spPr>
        <p:txBody>
          <a:bodyPr wrap="non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Aceste exemple demonstrează cum sprijinul lingvistic poate fi integrat natural în procesul educațional, transformând provocările lingvistice în oportunități de învățare profundă și semnificativă.</a:t>
            </a:r>
            <a:endParaRPr lang="en-US" sz="1150" dirty="0"/>
          </a:p>
        </p:txBody>
      </p:sp>
      <p:pic>
        <p:nvPicPr>
          <p:cNvPr id="14" name="Image 1" descr="preencoded.png"/>
          <p:cNvPicPr>
            <a:picLocks noChangeAspect="1"/>
          </p:cNvPicPr>
          <p:nvPr/>
        </p:nvPicPr>
        <p:blipFill>
          <a:blip r:embed="rId4"/>
          <a:stretch>
            <a:fillRect/>
          </a:stretch>
        </p:blipFill>
        <p:spPr>
          <a:xfrm>
            <a:off x="3547747" y="7311074"/>
            <a:ext cx="7126367" cy="81593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452640" y="481966"/>
            <a:ext cx="6240780" cy="645914"/>
          </a:xfrm>
          <a:prstGeom prst="rect">
            <a:avLst/>
          </a:prstGeom>
        </p:spPr>
      </p:pic>
      <p:sp>
        <p:nvSpPr>
          <p:cNvPr id="3" name="Text 0"/>
          <p:cNvSpPr/>
          <p:nvPr/>
        </p:nvSpPr>
        <p:spPr>
          <a:xfrm>
            <a:off x="793790" y="1573887"/>
            <a:ext cx="4209217"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Nivel III – Funcțiile Executive</a:t>
            </a:r>
            <a:endParaRPr lang="en-US" sz="2500" dirty="0"/>
          </a:p>
        </p:txBody>
      </p:sp>
      <p:sp>
        <p:nvSpPr>
          <p:cNvPr id="4" name="Text 1"/>
          <p:cNvSpPr/>
          <p:nvPr/>
        </p:nvSpPr>
        <p:spPr>
          <a:xfrm>
            <a:off x="793790" y="2028587"/>
            <a:ext cx="6205418" cy="322421"/>
          </a:xfrm>
          <a:prstGeom prst="rect">
            <a:avLst/>
          </a:prstGeom>
          <a:noFill/>
          <a:ln/>
        </p:spPr>
        <p:txBody>
          <a:bodyPr wrap="none" lIns="0" tIns="0" rIns="0" bIns="0" rtlCol="0" anchor="t"/>
          <a:lstStyle/>
          <a:p>
            <a:pPr marL="0" indent="0" algn="l">
              <a:lnSpc>
                <a:spcPts val="2500"/>
              </a:lnSpc>
              <a:buNone/>
            </a:pPr>
            <a:r>
              <a:rPr lang="en-US" sz="2000" dirty="0">
                <a:solidFill>
                  <a:srgbClr val="1B1B27"/>
                </a:solidFill>
                <a:latin typeface="Raleway" pitchFamily="34" charset="0"/>
                <a:ea typeface="Raleway" pitchFamily="34" charset="-122"/>
                <a:cs typeface="Raleway" pitchFamily="34" charset="-120"/>
              </a:rPr>
              <a:t>Opțiuni de proiectare pentru Construirea Cunoașterii</a:t>
            </a:r>
            <a:endParaRPr lang="en-US" sz="2000" dirty="0"/>
          </a:p>
        </p:txBody>
      </p:sp>
      <p:sp>
        <p:nvSpPr>
          <p:cNvPr id="5" name="Text 2"/>
          <p:cNvSpPr/>
          <p:nvPr/>
        </p:nvSpPr>
        <p:spPr>
          <a:xfrm>
            <a:off x="793790" y="2544485"/>
            <a:ext cx="13042821"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Al treilea și cel mai complex nivel al reprezentării multiple se concentrează pe </a:t>
            </a:r>
            <a:r>
              <a:rPr lang="en-US" sz="1000" dirty="0">
                <a:solidFill>
                  <a:srgbClr val="FFFFFF"/>
                </a:solidFill>
                <a:highlight>
                  <a:srgbClr val="1B1B27"/>
                </a:highlight>
                <a:latin typeface="Roboto" pitchFamily="34" charset="0"/>
                <a:ea typeface="Roboto" pitchFamily="34" charset="-122"/>
                <a:cs typeface="Roboto" pitchFamily="34" charset="-120"/>
              </a:rPr>
              <a:t>procesele cognitive superioare</a:t>
            </a:r>
            <a:r>
              <a:rPr lang="en-US" sz="1000" dirty="0">
                <a:solidFill>
                  <a:srgbClr val="3C3939"/>
                </a:solidFill>
                <a:latin typeface="Roboto" pitchFamily="34" charset="0"/>
                <a:ea typeface="Roboto" pitchFamily="34" charset="-122"/>
                <a:cs typeface="Roboto" pitchFamily="34" charset="-120"/>
              </a:rPr>
              <a:t> implicate în construirea și organizarea cunoașterii. Acest nivel vizează dezvoltarea funcțiilor executive – capacitățile metacognitive care permit elevilor să proceseze, să organizeze și să transfere informațiile în contexte noi și variate.</a:t>
            </a:r>
            <a:endParaRPr lang="en-US" sz="1000" dirty="0"/>
          </a:p>
        </p:txBody>
      </p:sp>
      <p:sp>
        <p:nvSpPr>
          <p:cNvPr id="6" name="Shape 3"/>
          <p:cNvSpPr/>
          <p:nvPr/>
        </p:nvSpPr>
        <p:spPr>
          <a:xfrm>
            <a:off x="987266" y="3424833"/>
            <a:ext cx="6263283" cy="128945"/>
          </a:xfrm>
          <a:prstGeom prst="roundRect">
            <a:avLst>
              <a:gd name="adj" fmla="val 42021"/>
            </a:avLst>
          </a:prstGeom>
          <a:solidFill>
            <a:srgbClr val="E1E1EA"/>
          </a:solidFill>
          <a:ln w="7620">
            <a:solidFill>
              <a:srgbClr val="C7C7D0"/>
            </a:solidFill>
            <a:prstDash val="solid"/>
          </a:ln>
        </p:spPr>
      </p:sp>
      <p:sp>
        <p:nvSpPr>
          <p:cNvPr id="7" name="Shape 4"/>
          <p:cNvSpPr/>
          <p:nvPr/>
        </p:nvSpPr>
        <p:spPr>
          <a:xfrm>
            <a:off x="793790" y="3295888"/>
            <a:ext cx="386953" cy="386953"/>
          </a:xfrm>
          <a:prstGeom prst="roundRect">
            <a:avLst>
              <a:gd name="adj" fmla="val 118154"/>
            </a:avLst>
          </a:prstGeom>
          <a:solidFill>
            <a:srgbClr val="E1E1EA"/>
          </a:solidFill>
          <a:ln w="7620">
            <a:solidFill>
              <a:srgbClr val="C7C7D0"/>
            </a:solidFill>
            <a:prstDash val="solid"/>
          </a:ln>
        </p:spPr>
      </p:sp>
      <p:pic>
        <p:nvPicPr>
          <p:cNvPr id="8" name="Image 1" descr="preencoded.png"/>
          <p:cNvPicPr>
            <a:picLocks noChangeAspect="1"/>
          </p:cNvPicPr>
          <p:nvPr/>
        </p:nvPicPr>
        <p:blipFill>
          <a:blip r:embed="rId4"/>
          <a:stretch>
            <a:fillRect/>
          </a:stretch>
        </p:blipFill>
        <p:spPr>
          <a:xfrm>
            <a:off x="890468" y="3368516"/>
            <a:ext cx="193477" cy="241816"/>
          </a:xfrm>
          <a:prstGeom prst="rect">
            <a:avLst/>
          </a:prstGeom>
        </p:spPr>
      </p:pic>
      <p:sp>
        <p:nvSpPr>
          <p:cNvPr id="9" name="Text 5"/>
          <p:cNvSpPr/>
          <p:nvPr/>
        </p:nvSpPr>
        <p:spPr>
          <a:xfrm>
            <a:off x="922734" y="3811786"/>
            <a:ext cx="2501265"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Activarea cunoștințelor anterioare</a:t>
            </a:r>
            <a:endParaRPr lang="en-US" sz="1250" dirty="0"/>
          </a:p>
        </p:txBody>
      </p:sp>
      <p:sp>
        <p:nvSpPr>
          <p:cNvPr id="10" name="Text 6"/>
          <p:cNvSpPr/>
          <p:nvPr/>
        </p:nvSpPr>
        <p:spPr>
          <a:xfrm>
            <a:off x="922734" y="4090630"/>
            <a:ext cx="6198989"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Integrarea strategică a cunoștințelor existente în procesul de învățare a noilor concepte, construind poduri cognitive între familiar și necunoscut</a:t>
            </a:r>
            <a:endParaRPr lang="en-US" sz="1000" dirty="0"/>
          </a:p>
        </p:txBody>
      </p:sp>
      <p:sp>
        <p:nvSpPr>
          <p:cNvPr id="11" name="Shape 7"/>
          <p:cNvSpPr/>
          <p:nvPr/>
        </p:nvSpPr>
        <p:spPr>
          <a:xfrm>
            <a:off x="7573089" y="3231356"/>
            <a:ext cx="6263402" cy="128945"/>
          </a:xfrm>
          <a:prstGeom prst="roundRect">
            <a:avLst>
              <a:gd name="adj" fmla="val 42021"/>
            </a:avLst>
          </a:prstGeom>
          <a:solidFill>
            <a:srgbClr val="E1E1EA"/>
          </a:solidFill>
          <a:ln w="7620">
            <a:solidFill>
              <a:srgbClr val="C7C7D0"/>
            </a:solidFill>
            <a:prstDash val="solid"/>
          </a:ln>
        </p:spPr>
      </p:sp>
      <p:sp>
        <p:nvSpPr>
          <p:cNvPr id="12" name="Shape 8"/>
          <p:cNvSpPr/>
          <p:nvPr/>
        </p:nvSpPr>
        <p:spPr>
          <a:xfrm>
            <a:off x="7379613" y="3102412"/>
            <a:ext cx="386953" cy="386953"/>
          </a:xfrm>
          <a:prstGeom prst="roundRect">
            <a:avLst>
              <a:gd name="adj" fmla="val 118154"/>
            </a:avLst>
          </a:prstGeom>
          <a:solidFill>
            <a:srgbClr val="E1E1EA"/>
          </a:solidFill>
          <a:ln w="7620">
            <a:solidFill>
              <a:srgbClr val="C7C7D0"/>
            </a:solidFill>
            <a:prstDash val="solid"/>
          </a:ln>
        </p:spPr>
      </p:sp>
      <p:pic>
        <p:nvPicPr>
          <p:cNvPr id="13" name="Image 2" descr="preencoded.png"/>
          <p:cNvPicPr>
            <a:picLocks noChangeAspect="1"/>
          </p:cNvPicPr>
          <p:nvPr/>
        </p:nvPicPr>
        <p:blipFill>
          <a:blip r:embed="rId5"/>
          <a:stretch>
            <a:fillRect/>
          </a:stretch>
        </p:blipFill>
        <p:spPr>
          <a:xfrm>
            <a:off x="7476292" y="3175040"/>
            <a:ext cx="193477" cy="241816"/>
          </a:xfrm>
          <a:prstGeom prst="rect">
            <a:avLst/>
          </a:prstGeom>
        </p:spPr>
      </p:pic>
      <p:sp>
        <p:nvSpPr>
          <p:cNvPr id="14" name="Text 9"/>
          <p:cNvSpPr/>
          <p:nvPr/>
        </p:nvSpPr>
        <p:spPr>
          <a:xfrm>
            <a:off x="7508558" y="3618309"/>
            <a:ext cx="2300168"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Evidențierea tiparelor esențiale</a:t>
            </a:r>
            <a:endParaRPr lang="en-US" sz="1250" dirty="0"/>
          </a:p>
        </p:txBody>
      </p:sp>
      <p:sp>
        <p:nvSpPr>
          <p:cNvPr id="15" name="Text 10"/>
          <p:cNvSpPr/>
          <p:nvPr/>
        </p:nvSpPr>
        <p:spPr>
          <a:xfrm>
            <a:off x="7508558" y="3897154"/>
            <a:ext cx="6199108"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Punerea în lumină a tiparelor, caracteristicilor fundamentale, ideilor principale și relațiilor dintre concepte pentru facilitarea înțelegerii profunde</a:t>
            </a:r>
            <a:endParaRPr lang="en-US" sz="1000" dirty="0"/>
          </a:p>
        </p:txBody>
      </p:sp>
      <p:sp>
        <p:nvSpPr>
          <p:cNvPr id="16" name="Shape 11"/>
          <p:cNvSpPr/>
          <p:nvPr/>
        </p:nvSpPr>
        <p:spPr>
          <a:xfrm>
            <a:off x="987266" y="5083850"/>
            <a:ext cx="6263283" cy="128945"/>
          </a:xfrm>
          <a:prstGeom prst="roundRect">
            <a:avLst>
              <a:gd name="adj" fmla="val 42021"/>
            </a:avLst>
          </a:prstGeom>
          <a:solidFill>
            <a:srgbClr val="E1E1EA"/>
          </a:solidFill>
          <a:ln w="7620">
            <a:solidFill>
              <a:srgbClr val="C7C7D0"/>
            </a:solidFill>
            <a:prstDash val="solid"/>
          </a:ln>
        </p:spPr>
      </p:sp>
      <p:sp>
        <p:nvSpPr>
          <p:cNvPr id="17" name="Shape 12"/>
          <p:cNvSpPr/>
          <p:nvPr/>
        </p:nvSpPr>
        <p:spPr>
          <a:xfrm>
            <a:off x="793790" y="4954905"/>
            <a:ext cx="386953" cy="386953"/>
          </a:xfrm>
          <a:prstGeom prst="roundRect">
            <a:avLst>
              <a:gd name="adj" fmla="val 118154"/>
            </a:avLst>
          </a:prstGeom>
          <a:solidFill>
            <a:srgbClr val="E1E1EA"/>
          </a:solidFill>
          <a:ln w="7620">
            <a:solidFill>
              <a:srgbClr val="C7C7D0"/>
            </a:solidFill>
            <a:prstDash val="solid"/>
          </a:ln>
        </p:spPr>
      </p:sp>
      <p:pic>
        <p:nvPicPr>
          <p:cNvPr id="18" name="Image 3" descr="preencoded.png"/>
          <p:cNvPicPr>
            <a:picLocks noChangeAspect="1"/>
          </p:cNvPicPr>
          <p:nvPr/>
        </p:nvPicPr>
        <p:blipFill>
          <a:blip r:embed="rId6"/>
          <a:stretch>
            <a:fillRect/>
          </a:stretch>
        </p:blipFill>
        <p:spPr>
          <a:xfrm>
            <a:off x="890468" y="5027533"/>
            <a:ext cx="193477" cy="241816"/>
          </a:xfrm>
          <a:prstGeom prst="rect">
            <a:avLst/>
          </a:prstGeom>
        </p:spPr>
      </p:pic>
      <p:sp>
        <p:nvSpPr>
          <p:cNvPr id="19" name="Text 13"/>
          <p:cNvSpPr/>
          <p:nvPr/>
        </p:nvSpPr>
        <p:spPr>
          <a:xfrm>
            <a:off x="922734" y="5470803"/>
            <a:ext cx="2502337"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Modalități multiple de cunoaștere</a:t>
            </a:r>
            <a:endParaRPr lang="en-US" sz="1250" dirty="0"/>
          </a:p>
        </p:txBody>
      </p:sp>
      <p:sp>
        <p:nvSpPr>
          <p:cNvPr id="20" name="Text 14"/>
          <p:cNvSpPr/>
          <p:nvPr/>
        </p:nvSpPr>
        <p:spPr>
          <a:xfrm>
            <a:off x="922734" y="5749647"/>
            <a:ext cx="6198989"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Cultivarea mai multor căi și strategii de a cunoaște și de a construi semnificații personale din informațiile prezentate</a:t>
            </a:r>
            <a:endParaRPr lang="en-US" sz="1000" dirty="0"/>
          </a:p>
        </p:txBody>
      </p:sp>
      <p:sp>
        <p:nvSpPr>
          <p:cNvPr id="21" name="Shape 15"/>
          <p:cNvSpPr/>
          <p:nvPr/>
        </p:nvSpPr>
        <p:spPr>
          <a:xfrm>
            <a:off x="7573089" y="4890373"/>
            <a:ext cx="6263402" cy="128945"/>
          </a:xfrm>
          <a:prstGeom prst="roundRect">
            <a:avLst>
              <a:gd name="adj" fmla="val 42021"/>
            </a:avLst>
          </a:prstGeom>
          <a:solidFill>
            <a:srgbClr val="E1E1EA"/>
          </a:solidFill>
          <a:ln w="7620">
            <a:solidFill>
              <a:srgbClr val="C7C7D0"/>
            </a:solidFill>
            <a:prstDash val="solid"/>
          </a:ln>
        </p:spPr>
      </p:sp>
      <p:sp>
        <p:nvSpPr>
          <p:cNvPr id="22" name="Shape 16"/>
          <p:cNvSpPr/>
          <p:nvPr/>
        </p:nvSpPr>
        <p:spPr>
          <a:xfrm>
            <a:off x="7379613" y="4761428"/>
            <a:ext cx="386953" cy="386953"/>
          </a:xfrm>
          <a:prstGeom prst="roundRect">
            <a:avLst>
              <a:gd name="adj" fmla="val 118154"/>
            </a:avLst>
          </a:prstGeom>
          <a:solidFill>
            <a:srgbClr val="E1E1EA"/>
          </a:solidFill>
          <a:ln w="7620">
            <a:solidFill>
              <a:srgbClr val="C7C7D0"/>
            </a:solidFill>
            <a:prstDash val="solid"/>
          </a:ln>
        </p:spPr>
      </p:sp>
      <p:pic>
        <p:nvPicPr>
          <p:cNvPr id="23" name="Image 4" descr="preencoded.png"/>
          <p:cNvPicPr>
            <a:picLocks noChangeAspect="1"/>
          </p:cNvPicPr>
          <p:nvPr/>
        </p:nvPicPr>
        <p:blipFill>
          <a:blip r:embed="rId7"/>
          <a:stretch>
            <a:fillRect/>
          </a:stretch>
        </p:blipFill>
        <p:spPr>
          <a:xfrm>
            <a:off x="7476292" y="4834057"/>
            <a:ext cx="193477" cy="241816"/>
          </a:xfrm>
          <a:prstGeom prst="rect">
            <a:avLst/>
          </a:prstGeom>
        </p:spPr>
      </p:pic>
      <p:sp>
        <p:nvSpPr>
          <p:cNvPr id="24" name="Text 17"/>
          <p:cNvSpPr/>
          <p:nvPr/>
        </p:nvSpPr>
        <p:spPr>
          <a:xfrm>
            <a:off x="7508558" y="5277326"/>
            <a:ext cx="1714976"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Transfer și generalizare</a:t>
            </a:r>
            <a:endParaRPr lang="en-US" sz="1250" dirty="0"/>
          </a:p>
        </p:txBody>
      </p:sp>
      <p:sp>
        <p:nvSpPr>
          <p:cNvPr id="25" name="Text 18"/>
          <p:cNvSpPr/>
          <p:nvPr/>
        </p:nvSpPr>
        <p:spPr>
          <a:xfrm>
            <a:off x="7508558" y="5556171"/>
            <a:ext cx="6199108"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Maximizarea capacității de transfer a cunoștințelor în contexte noi și de generalizare a principiilor învățate la situații diverse</a:t>
            </a:r>
            <a:endParaRPr lang="en-US" sz="1000" dirty="0"/>
          </a:p>
        </p:txBody>
      </p:sp>
      <p:sp>
        <p:nvSpPr>
          <p:cNvPr id="26" name="Text 19"/>
          <p:cNvSpPr/>
          <p:nvPr/>
        </p:nvSpPr>
        <p:spPr>
          <a:xfrm>
            <a:off x="793790" y="6436519"/>
            <a:ext cx="1304282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Aceste opțiuni de design sprijină dezvoltarea gândirii de nivel superior, pregătind elevii nu doar să acumuleze informații, ci să le proceseze critic, să le organizeze strategic și să le aplice creativ în situații variate.</a:t>
            </a:r>
            <a:endParaRPr lang="en-US" sz="1000" dirty="0"/>
          </a:p>
        </p:txBody>
      </p:sp>
      <p:pic>
        <p:nvPicPr>
          <p:cNvPr id="27" name="Image 5" descr="preencoded.png"/>
          <p:cNvPicPr>
            <a:picLocks noChangeAspect="1"/>
          </p:cNvPicPr>
          <p:nvPr/>
        </p:nvPicPr>
        <p:blipFill>
          <a:blip r:embed="rId8"/>
          <a:stretch>
            <a:fillRect/>
          </a:stretch>
        </p:blipFill>
        <p:spPr>
          <a:xfrm>
            <a:off x="3300322" y="7297357"/>
            <a:ext cx="6176248" cy="70711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458175" y="273605"/>
            <a:ext cx="4345186" cy="449699"/>
          </a:xfrm>
          <a:prstGeom prst="rect">
            <a:avLst/>
          </a:prstGeom>
        </p:spPr>
      </p:pic>
      <p:sp>
        <p:nvSpPr>
          <p:cNvPr id="3" name="Text 0"/>
          <p:cNvSpPr/>
          <p:nvPr/>
        </p:nvSpPr>
        <p:spPr>
          <a:xfrm>
            <a:off x="552688" y="964287"/>
            <a:ext cx="5026462" cy="280630"/>
          </a:xfrm>
          <a:prstGeom prst="rect">
            <a:avLst/>
          </a:prstGeom>
          <a:noFill/>
          <a:ln/>
        </p:spPr>
        <p:txBody>
          <a:bodyPr wrap="none" lIns="0" tIns="0" rIns="0" bIns="0" rtlCol="0" anchor="t"/>
          <a:lstStyle/>
          <a:p>
            <a:pPr marL="0" indent="0" algn="l">
              <a:lnSpc>
                <a:spcPts val="2200"/>
              </a:lnSpc>
              <a:buNone/>
            </a:pPr>
            <a:r>
              <a:rPr lang="en-US" sz="1750" dirty="0">
                <a:solidFill>
                  <a:srgbClr val="1B1B27"/>
                </a:solidFill>
                <a:latin typeface="Raleway" pitchFamily="34" charset="0"/>
                <a:ea typeface="Raleway" pitchFamily="34" charset="-122"/>
                <a:cs typeface="Raleway" pitchFamily="34" charset="-120"/>
              </a:rPr>
              <a:t>Exemple practice pentru Construirea Cunoașterii</a:t>
            </a:r>
            <a:endParaRPr lang="en-US" sz="1750" dirty="0"/>
          </a:p>
        </p:txBody>
      </p:sp>
      <p:sp>
        <p:nvSpPr>
          <p:cNvPr id="4" name="Text 1"/>
          <p:cNvSpPr/>
          <p:nvPr/>
        </p:nvSpPr>
        <p:spPr>
          <a:xfrm>
            <a:off x="552688" y="1280755"/>
            <a:ext cx="2152055" cy="140256"/>
          </a:xfrm>
          <a:prstGeom prst="rect">
            <a:avLst/>
          </a:prstGeom>
          <a:noFill/>
          <a:ln/>
        </p:spPr>
        <p:txBody>
          <a:bodyPr wrap="none" lIns="0" tIns="0" rIns="0" bIns="0" rtlCol="0" anchor="t"/>
          <a:lstStyle/>
          <a:p>
            <a:pPr marL="0" indent="0" algn="l">
              <a:lnSpc>
                <a:spcPts val="1100"/>
              </a:lnSpc>
              <a:buNone/>
            </a:pPr>
            <a:r>
              <a:rPr lang="en-US" sz="850" dirty="0">
                <a:solidFill>
                  <a:srgbClr val="1B1B27"/>
                </a:solidFill>
                <a:latin typeface="Raleway" pitchFamily="34" charset="0"/>
                <a:ea typeface="Raleway" pitchFamily="34" charset="-122"/>
                <a:cs typeface="Raleway" pitchFamily="34" charset="-120"/>
              </a:rPr>
              <a:t>Strategii avansate de dezvoltare cognitivă</a:t>
            </a:r>
            <a:endParaRPr lang="en-US" sz="850" dirty="0"/>
          </a:p>
        </p:txBody>
      </p:sp>
      <p:pic>
        <p:nvPicPr>
          <p:cNvPr id="5" name="Image 1" descr="preencoded.png"/>
          <p:cNvPicPr>
            <a:picLocks noChangeAspect="1"/>
          </p:cNvPicPr>
          <p:nvPr/>
        </p:nvPicPr>
        <p:blipFill>
          <a:blip r:embed="rId4"/>
          <a:stretch>
            <a:fillRect/>
          </a:stretch>
        </p:blipFill>
        <p:spPr>
          <a:xfrm>
            <a:off x="552688" y="1656636"/>
            <a:ext cx="2805589" cy="2805589"/>
          </a:xfrm>
          <a:prstGeom prst="rect">
            <a:avLst/>
          </a:prstGeom>
        </p:spPr>
      </p:pic>
      <p:pic>
        <p:nvPicPr>
          <p:cNvPr id="6" name="Image 2" descr="preencoded.png"/>
          <p:cNvPicPr>
            <a:picLocks noChangeAspect="1"/>
          </p:cNvPicPr>
          <p:nvPr/>
        </p:nvPicPr>
        <p:blipFill>
          <a:blip r:embed="rId5"/>
          <a:stretch>
            <a:fillRect/>
          </a:stretch>
        </p:blipFill>
        <p:spPr>
          <a:xfrm>
            <a:off x="5095756" y="1656636"/>
            <a:ext cx="2805589" cy="2805589"/>
          </a:xfrm>
          <a:prstGeom prst="rect">
            <a:avLst/>
          </a:prstGeom>
        </p:spPr>
      </p:pic>
      <p:pic>
        <p:nvPicPr>
          <p:cNvPr id="7" name="Image 3" descr="preencoded.png"/>
          <p:cNvPicPr>
            <a:picLocks noChangeAspect="1"/>
          </p:cNvPicPr>
          <p:nvPr/>
        </p:nvPicPr>
        <p:blipFill>
          <a:blip r:embed="rId6"/>
          <a:stretch>
            <a:fillRect/>
          </a:stretch>
        </p:blipFill>
        <p:spPr>
          <a:xfrm>
            <a:off x="9638824" y="1656636"/>
            <a:ext cx="2895005" cy="2895005"/>
          </a:xfrm>
          <a:prstGeom prst="rect">
            <a:avLst/>
          </a:prstGeom>
        </p:spPr>
      </p:pic>
      <p:sp>
        <p:nvSpPr>
          <p:cNvPr id="8" name="Shape 2"/>
          <p:cNvSpPr/>
          <p:nvPr/>
        </p:nvSpPr>
        <p:spPr>
          <a:xfrm>
            <a:off x="552688" y="4888230"/>
            <a:ext cx="6717625" cy="803196"/>
          </a:xfrm>
          <a:prstGeom prst="roundRect">
            <a:avLst>
              <a:gd name="adj" fmla="val 4554"/>
            </a:avLst>
          </a:prstGeom>
          <a:solidFill>
            <a:srgbClr val="FFFFFF">
              <a:alpha val="95000"/>
            </a:srgbClr>
          </a:solidFill>
          <a:ln/>
        </p:spPr>
      </p:sp>
      <p:sp>
        <p:nvSpPr>
          <p:cNvPr id="9" name="Shape 3"/>
          <p:cNvSpPr/>
          <p:nvPr/>
        </p:nvSpPr>
        <p:spPr>
          <a:xfrm>
            <a:off x="552688" y="4880610"/>
            <a:ext cx="6717625" cy="30480"/>
          </a:xfrm>
          <a:prstGeom prst="roundRect">
            <a:avLst>
              <a:gd name="adj" fmla="val 123772"/>
            </a:avLst>
          </a:prstGeom>
          <a:solidFill>
            <a:srgbClr val="1B1B27"/>
          </a:solidFill>
          <a:ln/>
        </p:spPr>
      </p:sp>
      <p:sp>
        <p:nvSpPr>
          <p:cNvPr id="10" name="Shape 4"/>
          <p:cNvSpPr/>
          <p:nvPr/>
        </p:nvSpPr>
        <p:spPr>
          <a:xfrm>
            <a:off x="3776722" y="4753570"/>
            <a:ext cx="269438" cy="269438"/>
          </a:xfrm>
          <a:prstGeom prst="roundRect">
            <a:avLst>
              <a:gd name="adj" fmla="val 339373"/>
            </a:avLst>
          </a:prstGeom>
          <a:solidFill>
            <a:srgbClr val="1B1B27"/>
          </a:solidFill>
          <a:ln/>
        </p:spPr>
      </p:sp>
      <p:sp>
        <p:nvSpPr>
          <p:cNvPr id="11" name="Text 5"/>
          <p:cNvSpPr/>
          <p:nvPr/>
        </p:nvSpPr>
        <p:spPr>
          <a:xfrm>
            <a:off x="3857565" y="4820960"/>
            <a:ext cx="107752" cy="134660"/>
          </a:xfrm>
          <a:prstGeom prst="rect">
            <a:avLst/>
          </a:prstGeom>
          <a:noFill/>
          <a:ln/>
        </p:spPr>
        <p:txBody>
          <a:bodyPr wrap="none" lIns="0" tIns="0" rIns="0" bIns="0" rtlCol="0" anchor="t"/>
          <a:lstStyle/>
          <a:p>
            <a:pPr marL="0" indent="0" algn="l">
              <a:lnSpc>
                <a:spcPts val="1350"/>
              </a:lnSpc>
              <a:buNone/>
            </a:pPr>
            <a:r>
              <a:rPr lang="en-US" sz="800" dirty="0">
                <a:solidFill>
                  <a:srgbClr val="FFFFFF"/>
                </a:solidFill>
                <a:latin typeface="Raleway" pitchFamily="34" charset="0"/>
                <a:ea typeface="Raleway" pitchFamily="34" charset="-122"/>
                <a:cs typeface="Raleway" pitchFamily="34" charset="-120"/>
              </a:rPr>
              <a:t>1</a:t>
            </a:r>
            <a:endParaRPr lang="en-US" sz="800" dirty="0"/>
          </a:p>
        </p:txBody>
      </p:sp>
      <p:sp>
        <p:nvSpPr>
          <p:cNvPr id="12" name="Text 6"/>
          <p:cNvSpPr/>
          <p:nvPr/>
        </p:nvSpPr>
        <p:spPr>
          <a:xfrm>
            <a:off x="650081" y="5112782"/>
            <a:ext cx="1751648" cy="140256"/>
          </a:xfrm>
          <a:prstGeom prst="rect">
            <a:avLst/>
          </a:prstGeom>
          <a:noFill/>
          <a:ln/>
        </p:spPr>
        <p:txBody>
          <a:bodyPr wrap="none" lIns="0" tIns="0" rIns="0" bIns="0" rtlCol="0" anchor="t"/>
          <a:lstStyle/>
          <a:p>
            <a:pPr marL="0" indent="0" algn="l">
              <a:lnSpc>
                <a:spcPts val="1100"/>
              </a:lnSpc>
              <a:buNone/>
            </a:pPr>
            <a:r>
              <a:rPr lang="en-US" sz="850" dirty="0">
                <a:solidFill>
                  <a:srgbClr val="3C3939"/>
                </a:solidFill>
                <a:latin typeface="Raleway" pitchFamily="34" charset="0"/>
                <a:ea typeface="Raleway" pitchFamily="34" charset="-122"/>
                <a:cs typeface="Raleway" pitchFamily="34" charset="-120"/>
              </a:rPr>
              <a:t>Conectarea experienței personale</a:t>
            </a:r>
            <a:endParaRPr lang="en-US" sz="850" dirty="0"/>
          </a:p>
        </p:txBody>
      </p:sp>
      <p:sp>
        <p:nvSpPr>
          <p:cNvPr id="13" name="Text 7"/>
          <p:cNvSpPr/>
          <p:nvPr/>
        </p:nvSpPr>
        <p:spPr>
          <a:xfrm>
            <a:off x="650081" y="5306854"/>
            <a:ext cx="6522839" cy="287179"/>
          </a:xfrm>
          <a:prstGeom prst="rect">
            <a:avLst/>
          </a:prstGeom>
          <a:noFill/>
          <a:ln/>
        </p:spPr>
        <p:txBody>
          <a:bodyPr wrap="square" lIns="0" tIns="0" rIns="0" bIns="0" rtlCol="0" anchor="t"/>
          <a:lstStyle/>
          <a:p>
            <a:pPr marL="0" indent="0" algn="l">
              <a:lnSpc>
                <a:spcPts val="1100"/>
              </a:lnSpc>
              <a:buNone/>
            </a:pPr>
            <a:r>
              <a:rPr lang="en-US" sz="700" dirty="0">
                <a:solidFill>
                  <a:srgbClr val="3C3939"/>
                </a:solidFill>
                <a:latin typeface="Roboto" pitchFamily="34" charset="0"/>
                <a:ea typeface="Roboto" pitchFamily="34" charset="-122"/>
                <a:cs typeface="Roboto" pitchFamily="34" charset="-120"/>
              </a:rPr>
              <a:t>Elevii oferă </a:t>
            </a:r>
            <a:r>
              <a:rPr lang="en-US" sz="700" b="1" dirty="0">
                <a:solidFill>
                  <a:srgbClr val="3C3939"/>
                </a:solidFill>
                <a:latin typeface="Roboto" pitchFamily="34" charset="0"/>
                <a:ea typeface="Roboto" pitchFamily="34" charset="-122"/>
                <a:cs typeface="Roboto" pitchFamily="34" charset="-120"/>
              </a:rPr>
              <a:t>exemple din viața lor</a:t>
            </a:r>
            <a:r>
              <a:rPr lang="en-US" sz="700" dirty="0">
                <a:solidFill>
                  <a:srgbClr val="3C3939"/>
                </a:solidFill>
                <a:latin typeface="Roboto" pitchFamily="34" charset="0"/>
                <a:ea typeface="Roboto" pitchFamily="34" charset="-122"/>
                <a:cs typeface="Roboto" pitchFamily="34" charset="-120"/>
              </a:rPr>
              <a:t> legate de tema abordată, creând punți cognitive între abstract și concret. Această strategie activează schemele cognitive existente și conferă relevanță personală învățării.</a:t>
            </a:r>
            <a:endParaRPr lang="en-US" sz="700" dirty="0"/>
          </a:p>
        </p:txBody>
      </p:sp>
      <p:sp>
        <p:nvSpPr>
          <p:cNvPr id="14" name="Shape 8"/>
          <p:cNvSpPr/>
          <p:nvPr/>
        </p:nvSpPr>
        <p:spPr>
          <a:xfrm>
            <a:off x="7360087" y="4888230"/>
            <a:ext cx="6717625" cy="803196"/>
          </a:xfrm>
          <a:prstGeom prst="roundRect">
            <a:avLst>
              <a:gd name="adj" fmla="val 4554"/>
            </a:avLst>
          </a:prstGeom>
          <a:solidFill>
            <a:srgbClr val="FFFFFF">
              <a:alpha val="95000"/>
            </a:srgbClr>
          </a:solidFill>
          <a:ln/>
        </p:spPr>
      </p:sp>
      <p:sp>
        <p:nvSpPr>
          <p:cNvPr id="15" name="Shape 9"/>
          <p:cNvSpPr/>
          <p:nvPr/>
        </p:nvSpPr>
        <p:spPr>
          <a:xfrm>
            <a:off x="7360087" y="4880610"/>
            <a:ext cx="6717625" cy="30480"/>
          </a:xfrm>
          <a:prstGeom prst="roundRect">
            <a:avLst>
              <a:gd name="adj" fmla="val 123772"/>
            </a:avLst>
          </a:prstGeom>
          <a:solidFill>
            <a:srgbClr val="1B1B27"/>
          </a:solidFill>
          <a:ln/>
        </p:spPr>
      </p:sp>
      <p:sp>
        <p:nvSpPr>
          <p:cNvPr id="16" name="Shape 10"/>
          <p:cNvSpPr/>
          <p:nvPr/>
        </p:nvSpPr>
        <p:spPr>
          <a:xfrm>
            <a:off x="10584120" y="4753570"/>
            <a:ext cx="269438" cy="269438"/>
          </a:xfrm>
          <a:prstGeom prst="roundRect">
            <a:avLst>
              <a:gd name="adj" fmla="val 339373"/>
            </a:avLst>
          </a:prstGeom>
          <a:solidFill>
            <a:srgbClr val="1B1B27"/>
          </a:solidFill>
          <a:ln/>
        </p:spPr>
      </p:sp>
      <p:sp>
        <p:nvSpPr>
          <p:cNvPr id="17" name="Text 11"/>
          <p:cNvSpPr/>
          <p:nvPr/>
        </p:nvSpPr>
        <p:spPr>
          <a:xfrm>
            <a:off x="10664964" y="4820960"/>
            <a:ext cx="107752" cy="134660"/>
          </a:xfrm>
          <a:prstGeom prst="rect">
            <a:avLst/>
          </a:prstGeom>
          <a:noFill/>
          <a:ln/>
        </p:spPr>
        <p:txBody>
          <a:bodyPr wrap="none" lIns="0" tIns="0" rIns="0" bIns="0" rtlCol="0" anchor="t"/>
          <a:lstStyle/>
          <a:p>
            <a:pPr marL="0" indent="0" algn="l">
              <a:lnSpc>
                <a:spcPts val="1350"/>
              </a:lnSpc>
              <a:buNone/>
            </a:pPr>
            <a:r>
              <a:rPr lang="en-US" sz="800" dirty="0">
                <a:solidFill>
                  <a:srgbClr val="FFFFFF"/>
                </a:solidFill>
                <a:latin typeface="Raleway" pitchFamily="34" charset="0"/>
                <a:ea typeface="Raleway" pitchFamily="34" charset="-122"/>
                <a:cs typeface="Raleway" pitchFamily="34" charset="-120"/>
              </a:rPr>
              <a:t>2</a:t>
            </a:r>
            <a:endParaRPr lang="en-US" sz="800" dirty="0"/>
          </a:p>
        </p:txBody>
      </p:sp>
      <p:sp>
        <p:nvSpPr>
          <p:cNvPr id="18" name="Text 12"/>
          <p:cNvSpPr/>
          <p:nvPr/>
        </p:nvSpPr>
        <p:spPr>
          <a:xfrm>
            <a:off x="7457480" y="5112782"/>
            <a:ext cx="1616869" cy="140256"/>
          </a:xfrm>
          <a:prstGeom prst="rect">
            <a:avLst/>
          </a:prstGeom>
          <a:noFill/>
          <a:ln/>
        </p:spPr>
        <p:txBody>
          <a:bodyPr wrap="none" lIns="0" tIns="0" rIns="0" bIns="0" rtlCol="0" anchor="t"/>
          <a:lstStyle/>
          <a:p>
            <a:pPr marL="0" indent="0" algn="l">
              <a:lnSpc>
                <a:spcPts val="1100"/>
              </a:lnSpc>
              <a:buNone/>
            </a:pPr>
            <a:r>
              <a:rPr lang="en-US" sz="850" dirty="0">
                <a:solidFill>
                  <a:srgbClr val="3C3939"/>
                </a:solidFill>
                <a:latin typeface="Raleway" pitchFamily="34" charset="0"/>
                <a:ea typeface="Raleway" pitchFamily="34" charset="-122"/>
                <a:cs typeface="Raleway" pitchFamily="34" charset="-120"/>
              </a:rPr>
              <a:t>Jurnal metacognitiv de învățare</a:t>
            </a:r>
            <a:endParaRPr lang="en-US" sz="850" dirty="0"/>
          </a:p>
        </p:txBody>
      </p:sp>
      <p:sp>
        <p:nvSpPr>
          <p:cNvPr id="19" name="Text 13"/>
          <p:cNvSpPr/>
          <p:nvPr/>
        </p:nvSpPr>
        <p:spPr>
          <a:xfrm>
            <a:off x="7457480" y="5306854"/>
            <a:ext cx="6522839" cy="287179"/>
          </a:xfrm>
          <a:prstGeom prst="rect">
            <a:avLst/>
          </a:prstGeom>
          <a:noFill/>
          <a:ln/>
        </p:spPr>
        <p:txBody>
          <a:bodyPr wrap="square" lIns="0" tIns="0" rIns="0" bIns="0" rtlCol="0" anchor="t"/>
          <a:lstStyle/>
          <a:p>
            <a:pPr marL="0" indent="0" algn="l">
              <a:lnSpc>
                <a:spcPts val="1100"/>
              </a:lnSpc>
              <a:buNone/>
            </a:pPr>
            <a:r>
              <a:rPr lang="en-US" sz="700" dirty="0">
                <a:solidFill>
                  <a:srgbClr val="3C3939"/>
                </a:solidFill>
                <a:latin typeface="Roboto" pitchFamily="34" charset="0"/>
                <a:ea typeface="Roboto" pitchFamily="34" charset="-122"/>
                <a:cs typeface="Roboto" pitchFamily="34" charset="-120"/>
              </a:rPr>
              <a:t>La începutul fiecărui modul, elevii documentează </a:t>
            </a:r>
            <a:r>
              <a:rPr lang="en-US" sz="700" b="1" dirty="0">
                <a:solidFill>
                  <a:srgbClr val="3C3939"/>
                </a:solidFill>
                <a:latin typeface="Roboto" pitchFamily="34" charset="0"/>
                <a:ea typeface="Roboto" pitchFamily="34" charset="-122"/>
                <a:cs typeface="Roboto" pitchFamily="34" charset="-120"/>
              </a:rPr>
              <a:t>ce cred că știu</a:t>
            </a:r>
            <a:r>
              <a:rPr lang="en-US" sz="700" dirty="0">
                <a:solidFill>
                  <a:srgbClr val="3C3939"/>
                </a:solidFill>
                <a:latin typeface="Roboto" pitchFamily="34" charset="0"/>
                <a:ea typeface="Roboto" pitchFamily="34" charset="-122"/>
                <a:cs typeface="Roboto" pitchFamily="34" charset="-120"/>
              </a:rPr>
              <a:t>, apoi compară aceste reprezentări inițiale cu înțelegerea finală, dezvoltând astfel conștiința metacognitivă asupra propriei evoluții cognitive.</a:t>
            </a:r>
            <a:endParaRPr lang="en-US" sz="700" dirty="0"/>
          </a:p>
        </p:txBody>
      </p:sp>
      <p:sp>
        <p:nvSpPr>
          <p:cNvPr id="20" name="Shape 14"/>
          <p:cNvSpPr/>
          <p:nvPr/>
        </p:nvSpPr>
        <p:spPr>
          <a:xfrm>
            <a:off x="552688" y="5915858"/>
            <a:ext cx="6717625" cy="803196"/>
          </a:xfrm>
          <a:prstGeom prst="roundRect">
            <a:avLst>
              <a:gd name="adj" fmla="val 4554"/>
            </a:avLst>
          </a:prstGeom>
          <a:solidFill>
            <a:srgbClr val="FFFFFF">
              <a:alpha val="95000"/>
            </a:srgbClr>
          </a:solidFill>
          <a:ln/>
        </p:spPr>
      </p:sp>
      <p:sp>
        <p:nvSpPr>
          <p:cNvPr id="21" name="Shape 15"/>
          <p:cNvSpPr/>
          <p:nvPr/>
        </p:nvSpPr>
        <p:spPr>
          <a:xfrm>
            <a:off x="552688" y="5908238"/>
            <a:ext cx="6717625" cy="30480"/>
          </a:xfrm>
          <a:prstGeom prst="roundRect">
            <a:avLst>
              <a:gd name="adj" fmla="val 123772"/>
            </a:avLst>
          </a:prstGeom>
          <a:solidFill>
            <a:srgbClr val="1B1B27"/>
          </a:solidFill>
          <a:ln/>
        </p:spPr>
      </p:sp>
      <p:sp>
        <p:nvSpPr>
          <p:cNvPr id="22" name="Shape 16"/>
          <p:cNvSpPr/>
          <p:nvPr/>
        </p:nvSpPr>
        <p:spPr>
          <a:xfrm>
            <a:off x="3776722" y="5781199"/>
            <a:ext cx="269438" cy="269438"/>
          </a:xfrm>
          <a:prstGeom prst="roundRect">
            <a:avLst>
              <a:gd name="adj" fmla="val 339373"/>
            </a:avLst>
          </a:prstGeom>
          <a:solidFill>
            <a:srgbClr val="1B1B27"/>
          </a:solidFill>
          <a:ln/>
        </p:spPr>
      </p:sp>
      <p:sp>
        <p:nvSpPr>
          <p:cNvPr id="23" name="Text 17"/>
          <p:cNvSpPr/>
          <p:nvPr/>
        </p:nvSpPr>
        <p:spPr>
          <a:xfrm>
            <a:off x="3857565" y="5848588"/>
            <a:ext cx="107752" cy="134660"/>
          </a:xfrm>
          <a:prstGeom prst="rect">
            <a:avLst/>
          </a:prstGeom>
          <a:noFill/>
          <a:ln/>
        </p:spPr>
        <p:txBody>
          <a:bodyPr wrap="none" lIns="0" tIns="0" rIns="0" bIns="0" rtlCol="0" anchor="t"/>
          <a:lstStyle/>
          <a:p>
            <a:pPr marL="0" indent="0" algn="l">
              <a:lnSpc>
                <a:spcPts val="1350"/>
              </a:lnSpc>
              <a:buNone/>
            </a:pPr>
            <a:r>
              <a:rPr lang="en-US" sz="800" dirty="0">
                <a:solidFill>
                  <a:srgbClr val="FFFFFF"/>
                </a:solidFill>
                <a:latin typeface="Raleway" pitchFamily="34" charset="0"/>
                <a:ea typeface="Raleway" pitchFamily="34" charset="-122"/>
                <a:cs typeface="Raleway" pitchFamily="34" charset="-120"/>
              </a:rPr>
              <a:t>3</a:t>
            </a:r>
            <a:endParaRPr lang="en-US" sz="800" dirty="0"/>
          </a:p>
        </p:txBody>
      </p:sp>
      <p:sp>
        <p:nvSpPr>
          <p:cNvPr id="24" name="Text 18"/>
          <p:cNvSpPr/>
          <p:nvPr/>
        </p:nvSpPr>
        <p:spPr>
          <a:xfrm>
            <a:off x="650081" y="6140410"/>
            <a:ext cx="1738432" cy="140256"/>
          </a:xfrm>
          <a:prstGeom prst="rect">
            <a:avLst/>
          </a:prstGeom>
          <a:noFill/>
          <a:ln/>
        </p:spPr>
        <p:txBody>
          <a:bodyPr wrap="none" lIns="0" tIns="0" rIns="0" bIns="0" rtlCol="0" anchor="t"/>
          <a:lstStyle/>
          <a:p>
            <a:pPr marL="0" indent="0" algn="l">
              <a:lnSpc>
                <a:spcPts val="1100"/>
              </a:lnSpc>
              <a:buNone/>
            </a:pPr>
            <a:r>
              <a:rPr lang="en-US" sz="850" dirty="0">
                <a:solidFill>
                  <a:srgbClr val="3C3939"/>
                </a:solidFill>
                <a:latin typeface="Raleway" pitchFamily="34" charset="0"/>
                <a:ea typeface="Raleway" pitchFamily="34" charset="-122"/>
                <a:cs typeface="Raleway" pitchFamily="34" charset="-120"/>
              </a:rPr>
              <a:t>Descoperirea inductivă a regulilor</a:t>
            </a:r>
            <a:endParaRPr lang="en-US" sz="850" dirty="0"/>
          </a:p>
        </p:txBody>
      </p:sp>
      <p:sp>
        <p:nvSpPr>
          <p:cNvPr id="25" name="Text 19"/>
          <p:cNvSpPr/>
          <p:nvPr/>
        </p:nvSpPr>
        <p:spPr>
          <a:xfrm>
            <a:off x="650081" y="6334482"/>
            <a:ext cx="6522839" cy="287179"/>
          </a:xfrm>
          <a:prstGeom prst="rect">
            <a:avLst/>
          </a:prstGeom>
          <a:noFill/>
          <a:ln/>
        </p:spPr>
        <p:txBody>
          <a:bodyPr wrap="square" lIns="0" tIns="0" rIns="0" bIns="0" rtlCol="0" anchor="t"/>
          <a:lstStyle/>
          <a:p>
            <a:pPr marL="0" indent="0" algn="l">
              <a:lnSpc>
                <a:spcPts val="1100"/>
              </a:lnSpc>
              <a:buNone/>
            </a:pPr>
            <a:r>
              <a:rPr lang="en-US" sz="700" dirty="0">
                <a:solidFill>
                  <a:srgbClr val="3C3939"/>
                </a:solidFill>
                <a:latin typeface="Roboto" pitchFamily="34" charset="0"/>
                <a:ea typeface="Roboto" pitchFamily="34" charset="-122"/>
                <a:cs typeface="Roboto" pitchFamily="34" charset="-120"/>
              </a:rPr>
              <a:t>Prin activitatea </a:t>
            </a:r>
            <a:r>
              <a:rPr lang="en-US" sz="700" b="1" dirty="0">
                <a:solidFill>
                  <a:srgbClr val="3C3939"/>
                </a:solidFill>
                <a:latin typeface="Roboto" pitchFamily="34" charset="0"/>
                <a:ea typeface="Roboto" pitchFamily="34" charset="-122"/>
                <a:cs typeface="Roboto" pitchFamily="34" charset="-120"/>
              </a:rPr>
              <a:t>„Descoperă regula!"</a:t>
            </a:r>
            <a:r>
              <a:rPr lang="en-US" sz="700" dirty="0">
                <a:solidFill>
                  <a:srgbClr val="3C3939"/>
                </a:solidFill>
                <a:latin typeface="Roboto" pitchFamily="34" charset="0"/>
                <a:ea typeface="Roboto" pitchFamily="34" charset="-122"/>
                <a:cs typeface="Roboto" pitchFamily="34" charset="-120"/>
              </a:rPr>
              <a:t>, elevii observă un set de exemple și </a:t>
            </a:r>
            <a:r>
              <a:rPr lang="en-US" sz="700" b="1" dirty="0">
                <a:solidFill>
                  <a:srgbClr val="3C3939"/>
                </a:solidFill>
                <a:latin typeface="Roboto" pitchFamily="34" charset="0"/>
                <a:ea typeface="Roboto" pitchFamily="34" charset="-122"/>
                <a:cs typeface="Roboto" pitchFamily="34" charset="-120"/>
              </a:rPr>
              <a:t>formulează singuri regula generală</a:t>
            </a:r>
            <a:r>
              <a:rPr lang="en-US" sz="700" dirty="0">
                <a:solidFill>
                  <a:srgbClr val="3C3939"/>
                </a:solidFill>
                <a:latin typeface="Roboto" pitchFamily="34" charset="0"/>
                <a:ea typeface="Roboto" pitchFamily="34" charset="-122"/>
                <a:cs typeface="Roboto" pitchFamily="34" charset="-120"/>
              </a:rPr>
              <a:t>, dezvoltând gândirea inductivă și capacitatea de abstractizare.</a:t>
            </a:r>
            <a:endParaRPr lang="en-US" sz="700" dirty="0"/>
          </a:p>
        </p:txBody>
      </p:sp>
      <p:sp>
        <p:nvSpPr>
          <p:cNvPr id="26" name="Shape 20"/>
          <p:cNvSpPr/>
          <p:nvPr/>
        </p:nvSpPr>
        <p:spPr>
          <a:xfrm>
            <a:off x="7360087" y="5915858"/>
            <a:ext cx="6717625" cy="803196"/>
          </a:xfrm>
          <a:prstGeom prst="roundRect">
            <a:avLst>
              <a:gd name="adj" fmla="val 4554"/>
            </a:avLst>
          </a:prstGeom>
          <a:solidFill>
            <a:srgbClr val="FFFFFF">
              <a:alpha val="95000"/>
            </a:srgbClr>
          </a:solidFill>
          <a:ln/>
        </p:spPr>
      </p:sp>
      <p:sp>
        <p:nvSpPr>
          <p:cNvPr id="27" name="Shape 21"/>
          <p:cNvSpPr/>
          <p:nvPr/>
        </p:nvSpPr>
        <p:spPr>
          <a:xfrm>
            <a:off x="7360087" y="5908238"/>
            <a:ext cx="6717625" cy="30480"/>
          </a:xfrm>
          <a:prstGeom prst="roundRect">
            <a:avLst>
              <a:gd name="adj" fmla="val 123772"/>
            </a:avLst>
          </a:prstGeom>
          <a:solidFill>
            <a:srgbClr val="1B1B27"/>
          </a:solidFill>
          <a:ln/>
        </p:spPr>
      </p:sp>
      <p:sp>
        <p:nvSpPr>
          <p:cNvPr id="28" name="Shape 22"/>
          <p:cNvSpPr/>
          <p:nvPr/>
        </p:nvSpPr>
        <p:spPr>
          <a:xfrm>
            <a:off x="10584120" y="5781199"/>
            <a:ext cx="269438" cy="269438"/>
          </a:xfrm>
          <a:prstGeom prst="roundRect">
            <a:avLst>
              <a:gd name="adj" fmla="val 339373"/>
            </a:avLst>
          </a:prstGeom>
          <a:solidFill>
            <a:srgbClr val="1B1B27"/>
          </a:solidFill>
          <a:ln/>
        </p:spPr>
      </p:sp>
      <p:sp>
        <p:nvSpPr>
          <p:cNvPr id="29" name="Text 23"/>
          <p:cNvSpPr/>
          <p:nvPr/>
        </p:nvSpPr>
        <p:spPr>
          <a:xfrm>
            <a:off x="10664964" y="5848588"/>
            <a:ext cx="107752" cy="134660"/>
          </a:xfrm>
          <a:prstGeom prst="rect">
            <a:avLst/>
          </a:prstGeom>
          <a:noFill/>
          <a:ln/>
        </p:spPr>
        <p:txBody>
          <a:bodyPr wrap="none" lIns="0" tIns="0" rIns="0" bIns="0" rtlCol="0" anchor="t"/>
          <a:lstStyle/>
          <a:p>
            <a:pPr marL="0" indent="0" algn="l">
              <a:lnSpc>
                <a:spcPts val="1350"/>
              </a:lnSpc>
              <a:buNone/>
            </a:pPr>
            <a:r>
              <a:rPr lang="en-US" sz="800" dirty="0">
                <a:solidFill>
                  <a:srgbClr val="FFFFFF"/>
                </a:solidFill>
                <a:latin typeface="Raleway" pitchFamily="34" charset="0"/>
                <a:ea typeface="Raleway" pitchFamily="34" charset="-122"/>
                <a:cs typeface="Raleway" pitchFamily="34" charset="-120"/>
              </a:rPr>
              <a:t>4</a:t>
            </a:r>
            <a:endParaRPr lang="en-US" sz="800" dirty="0"/>
          </a:p>
        </p:txBody>
      </p:sp>
      <p:sp>
        <p:nvSpPr>
          <p:cNvPr id="30" name="Text 24"/>
          <p:cNvSpPr/>
          <p:nvPr/>
        </p:nvSpPr>
        <p:spPr>
          <a:xfrm>
            <a:off x="7457480" y="6140410"/>
            <a:ext cx="1448872" cy="140256"/>
          </a:xfrm>
          <a:prstGeom prst="rect">
            <a:avLst/>
          </a:prstGeom>
          <a:noFill/>
          <a:ln/>
        </p:spPr>
        <p:txBody>
          <a:bodyPr wrap="none" lIns="0" tIns="0" rIns="0" bIns="0" rtlCol="0" anchor="t"/>
          <a:lstStyle/>
          <a:p>
            <a:pPr marL="0" indent="0" algn="l">
              <a:lnSpc>
                <a:spcPts val="1100"/>
              </a:lnSpc>
              <a:buNone/>
            </a:pPr>
            <a:r>
              <a:rPr lang="en-US" sz="850" dirty="0">
                <a:solidFill>
                  <a:srgbClr val="3C3939"/>
                </a:solidFill>
                <a:latin typeface="Raleway" pitchFamily="34" charset="0"/>
                <a:ea typeface="Raleway" pitchFamily="34" charset="-122"/>
                <a:cs typeface="Raleway" pitchFamily="34" charset="-120"/>
              </a:rPr>
              <a:t>Codificare vizuală strategică</a:t>
            </a:r>
            <a:endParaRPr lang="en-US" sz="850" dirty="0"/>
          </a:p>
        </p:txBody>
      </p:sp>
      <p:sp>
        <p:nvSpPr>
          <p:cNvPr id="31" name="Text 25"/>
          <p:cNvSpPr/>
          <p:nvPr/>
        </p:nvSpPr>
        <p:spPr>
          <a:xfrm>
            <a:off x="7457480" y="6334482"/>
            <a:ext cx="6522839" cy="287179"/>
          </a:xfrm>
          <a:prstGeom prst="rect">
            <a:avLst/>
          </a:prstGeom>
          <a:noFill/>
          <a:ln/>
        </p:spPr>
        <p:txBody>
          <a:bodyPr wrap="square" lIns="0" tIns="0" rIns="0" bIns="0" rtlCol="0" anchor="t"/>
          <a:lstStyle/>
          <a:p>
            <a:pPr marL="0" indent="0" algn="l">
              <a:lnSpc>
                <a:spcPts val="1100"/>
              </a:lnSpc>
              <a:buNone/>
            </a:pPr>
            <a:r>
              <a:rPr lang="en-US" sz="700" dirty="0">
                <a:solidFill>
                  <a:srgbClr val="3C3939"/>
                </a:solidFill>
                <a:latin typeface="Roboto" pitchFamily="34" charset="0"/>
                <a:ea typeface="Roboto" pitchFamily="34" charset="-122"/>
                <a:cs typeface="Roboto" pitchFamily="34" charset="-120"/>
              </a:rPr>
              <a:t>Utilizarea </a:t>
            </a:r>
            <a:r>
              <a:rPr lang="en-US" sz="700" b="1" dirty="0">
                <a:solidFill>
                  <a:srgbClr val="3C3939"/>
                </a:solidFill>
                <a:latin typeface="Roboto" pitchFamily="34" charset="0"/>
                <a:ea typeface="Roboto" pitchFamily="34" charset="-122"/>
                <a:cs typeface="Roboto" pitchFamily="34" charset="-120"/>
              </a:rPr>
              <a:t>sublinierilor colorate sau codurilor vizuale</a:t>
            </a:r>
            <a:r>
              <a:rPr lang="en-US" sz="700" dirty="0">
                <a:solidFill>
                  <a:srgbClr val="3C3939"/>
                </a:solidFill>
                <a:latin typeface="Roboto" pitchFamily="34" charset="0"/>
                <a:ea typeface="Roboto" pitchFamily="34" charset="-122"/>
                <a:cs typeface="Roboto" pitchFamily="34" charset="-120"/>
              </a:rPr>
              <a:t> pentru marcarea ideilor principale și evidențierea relațiilor dintre concepte, creând o hartă vizuală a structurii cunoașterii.</a:t>
            </a:r>
            <a:endParaRPr lang="en-US" sz="700" dirty="0"/>
          </a:p>
        </p:txBody>
      </p:sp>
      <p:sp>
        <p:nvSpPr>
          <p:cNvPr id="32" name="Shape 26"/>
          <p:cNvSpPr/>
          <p:nvPr/>
        </p:nvSpPr>
        <p:spPr>
          <a:xfrm>
            <a:off x="552688" y="6943487"/>
            <a:ext cx="6717625" cy="803196"/>
          </a:xfrm>
          <a:prstGeom prst="roundRect">
            <a:avLst>
              <a:gd name="adj" fmla="val 4554"/>
            </a:avLst>
          </a:prstGeom>
          <a:solidFill>
            <a:srgbClr val="FFFFFF">
              <a:alpha val="95000"/>
            </a:srgbClr>
          </a:solidFill>
          <a:ln/>
        </p:spPr>
      </p:sp>
      <p:sp>
        <p:nvSpPr>
          <p:cNvPr id="33" name="Shape 27"/>
          <p:cNvSpPr/>
          <p:nvPr/>
        </p:nvSpPr>
        <p:spPr>
          <a:xfrm>
            <a:off x="552688" y="6935867"/>
            <a:ext cx="6717625" cy="30480"/>
          </a:xfrm>
          <a:prstGeom prst="roundRect">
            <a:avLst>
              <a:gd name="adj" fmla="val 123772"/>
            </a:avLst>
          </a:prstGeom>
          <a:solidFill>
            <a:srgbClr val="1B1B27"/>
          </a:solidFill>
          <a:ln/>
        </p:spPr>
      </p:sp>
      <p:sp>
        <p:nvSpPr>
          <p:cNvPr id="34" name="Shape 28"/>
          <p:cNvSpPr/>
          <p:nvPr/>
        </p:nvSpPr>
        <p:spPr>
          <a:xfrm>
            <a:off x="3776722" y="6808827"/>
            <a:ext cx="269438" cy="269438"/>
          </a:xfrm>
          <a:prstGeom prst="roundRect">
            <a:avLst>
              <a:gd name="adj" fmla="val 339373"/>
            </a:avLst>
          </a:prstGeom>
          <a:solidFill>
            <a:srgbClr val="1B1B27"/>
          </a:solidFill>
          <a:ln/>
        </p:spPr>
      </p:sp>
      <p:sp>
        <p:nvSpPr>
          <p:cNvPr id="35" name="Text 29"/>
          <p:cNvSpPr/>
          <p:nvPr/>
        </p:nvSpPr>
        <p:spPr>
          <a:xfrm>
            <a:off x="3857565" y="6876217"/>
            <a:ext cx="107752" cy="134660"/>
          </a:xfrm>
          <a:prstGeom prst="rect">
            <a:avLst/>
          </a:prstGeom>
          <a:noFill/>
          <a:ln/>
        </p:spPr>
        <p:txBody>
          <a:bodyPr wrap="none" lIns="0" tIns="0" rIns="0" bIns="0" rtlCol="0" anchor="t"/>
          <a:lstStyle/>
          <a:p>
            <a:pPr marL="0" indent="0" algn="l">
              <a:lnSpc>
                <a:spcPts val="1350"/>
              </a:lnSpc>
              <a:buNone/>
            </a:pPr>
            <a:r>
              <a:rPr lang="en-US" sz="800" dirty="0">
                <a:solidFill>
                  <a:srgbClr val="FFFFFF"/>
                </a:solidFill>
                <a:latin typeface="Raleway" pitchFamily="34" charset="0"/>
                <a:ea typeface="Raleway" pitchFamily="34" charset="-122"/>
                <a:cs typeface="Raleway" pitchFamily="34" charset="-120"/>
              </a:rPr>
              <a:t>5</a:t>
            </a:r>
            <a:endParaRPr lang="en-US" sz="800" dirty="0"/>
          </a:p>
        </p:txBody>
      </p:sp>
      <p:sp>
        <p:nvSpPr>
          <p:cNvPr id="36" name="Text 30"/>
          <p:cNvSpPr/>
          <p:nvPr/>
        </p:nvSpPr>
        <p:spPr>
          <a:xfrm>
            <a:off x="650081" y="7168039"/>
            <a:ext cx="1165146" cy="140256"/>
          </a:xfrm>
          <a:prstGeom prst="rect">
            <a:avLst/>
          </a:prstGeom>
          <a:noFill/>
          <a:ln/>
        </p:spPr>
        <p:txBody>
          <a:bodyPr wrap="none" lIns="0" tIns="0" rIns="0" bIns="0" rtlCol="0" anchor="t"/>
          <a:lstStyle/>
          <a:p>
            <a:pPr marL="0" indent="0" algn="l">
              <a:lnSpc>
                <a:spcPts val="1100"/>
              </a:lnSpc>
              <a:buNone/>
            </a:pPr>
            <a:r>
              <a:rPr lang="en-US" sz="850" dirty="0">
                <a:solidFill>
                  <a:srgbClr val="3C3939"/>
                </a:solidFill>
                <a:latin typeface="Raleway" pitchFamily="34" charset="0"/>
                <a:ea typeface="Raleway" pitchFamily="34" charset="-122"/>
                <a:cs typeface="Raleway" pitchFamily="34" charset="-120"/>
              </a:rPr>
              <a:t>Simulări și jocuri de rol</a:t>
            </a:r>
            <a:endParaRPr lang="en-US" sz="850" dirty="0"/>
          </a:p>
        </p:txBody>
      </p:sp>
      <p:sp>
        <p:nvSpPr>
          <p:cNvPr id="37" name="Text 31"/>
          <p:cNvSpPr/>
          <p:nvPr/>
        </p:nvSpPr>
        <p:spPr>
          <a:xfrm>
            <a:off x="650081" y="7362111"/>
            <a:ext cx="6522839" cy="143589"/>
          </a:xfrm>
          <a:prstGeom prst="rect">
            <a:avLst/>
          </a:prstGeom>
          <a:noFill/>
          <a:ln/>
        </p:spPr>
        <p:txBody>
          <a:bodyPr wrap="none" lIns="0" tIns="0" rIns="0" bIns="0" rtlCol="0" anchor="t"/>
          <a:lstStyle/>
          <a:p>
            <a:pPr marL="0" indent="0" algn="l">
              <a:lnSpc>
                <a:spcPts val="1100"/>
              </a:lnSpc>
              <a:buNone/>
            </a:pPr>
            <a:r>
              <a:rPr lang="en-US" sz="700" b="1" dirty="0">
                <a:solidFill>
                  <a:srgbClr val="3C3939"/>
                </a:solidFill>
                <a:latin typeface="Roboto" pitchFamily="34" charset="0"/>
                <a:ea typeface="Roboto" pitchFamily="34" charset="-122"/>
                <a:cs typeface="Roboto" pitchFamily="34" charset="-120"/>
              </a:rPr>
              <a:t>Activități experimentale și de simulare</a:t>
            </a:r>
            <a:r>
              <a:rPr lang="en-US" sz="700" dirty="0">
                <a:solidFill>
                  <a:srgbClr val="3C3939"/>
                </a:solidFill>
                <a:latin typeface="Roboto" pitchFamily="34" charset="0"/>
                <a:ea typeface="Roboto" pitchFamily="34" charset="-122"/>
                <a:cs typeface="Roboto" pitchFamily="34" charset="-120"/>
              </a:rPr>
              <a:t> pentru înțelegerea profundă a conceptelor sociale, istorice sau etice prin trăire directă și asumarea de perspective multiple.</a:t>
            </a:r>
            <a:endParaRPr lang="en-US" sz="700" dirty="0"/>
          </a:p>
        </p:txBody>
      </p:sp>
      <p:sp>
        <p:nvSpPr>
          <p:cNvPr id="38" name="Shape 32"/>
          <p:cNvSpPr/>
          <p:nvPr/>
        </p:nvSpPr>
        <p:spPr>
          <a:xfrm>
            <a:off x="7360087" y="6943487"/>
            <a:ext cx="6717625" cy="803196"/>
          </a:xfrm>
          <a:prstGeom prst="roundRect">
            <a:avLst>
              <a:gd name="adj" fmla="val 4554"/>
            </a:avLst>
          </a:prstGeom>
          <a:solidFill>
            <a:srgbClr val="FFFFFF">
              <a:alpha val="95000"/>
            </a:srgbClr>
          </a:solidFill>
          <a:ln/>
        </p:spPr>
      </p:sp>
      <p:sp>
        <p:nvSpPr>
          <p:cNvPr id="39" name="Shape 33"/>
          <p:cNvSpPr/>
          <p:nvPr/>
        </p:nvSpPr>
        <p:spPr>
          <a:xfrm>
            <a:off x="7360087" y="6935867"/>
            <a:ext cx="6717625" cy="30480"/>
          </a:xfrm>
          <a:prstGeom prst="roundRect">
            <a:avLst>
              <a:gd name="adj" fmla="val 123772"/>
            </a:avLst>
          </a:prstGeom>
          <a:solidFill>
            <a:srgbClr val="1B1B27"/>
          </a:solidFill>
          <a:ln/>
        </p:spPr>
      </p:sp>
      <p:sp>
        <p:nvSpPr>
          <p:cNvPr id="40" name="Shape 34"/>
          <p:cNvSpPr/>
          <p:nvPr/>
        </p:nvSpPr>
        <p:spPr>
          <a:xfrm>
            <a:off x="10584120" y="6808827"/>
            <a:ext cx="269438" cy="269438"/>
          </a:xfrm>
          <a:prstGeom prst="roundRect">
            <a:avLst>
              <a:gd name="adj" fmla="val 339373"/>
            </a:avLst>
          </a:prstGeom>
          <a:solidFill>
            <a:srgbClr val="1B1B27"/>
          </a:solidFill>
          <a:ln/>
        </p:spPr>
      </p:sp>
      <p:sp>
        <p:nvSpPr>
          <p:cNvPr id="41" name="Text 35"/>
          <p:cNvSpPr/>
          <p:nvPr/>
        </p:nvSpPr>
        <p:spPr>
          <a:xfrm>
            <a:off x="10664964" y="6876217"/>
            <a:ext cx="107752" cy="134660"/>
          </a:xfrm>
          <a:prstGeom prst="rect">
            <a:avLst/>
          </a:prstGeom>
          <a:noFill/>
          <a:ln/>
        </p:spPr>
        <p:txBody>
          <a:bodyPr wrap="none" lIns="0" tIns="0" rIns="0" bIns="0" rtlCol="0" anchor="t"/>
          <a:lstStyle/>
          <a:p>
            <a:pPr marL="0" indent="0" algn="l">
              <a:lnSpc>
                <a:spcPts val="1350"/>
              </a:lnSpc>
              <a:buNone/>
            </a:pPr>
            <a:r>
              <a:rPr lang="en-US" sz="800" dirty="0">
                <a:solidFill>
                  <a:srgbClr val="FFFFFF"/>
                </a:solidFill>
                <a:latin typeface="Raleway" pitchFamily="34" charset="0"/>
                <a:ea typeface="Raleway" pitchFamily="34" charset="-122"/>
                <a:cs typeface="Raleway" pitchFamily="34" charset="-120"/>
              </a:rPr>
              <a:t>6</a:t>
            </a:r>
            <a:endParaRPr lang="en-US" sz="800" dirty="0"/>
          </a:p>
        </p:txBody>
      </p:sp>
      <p:sp>
        <p:nvSpPr>
          <p:cNvPr id="42" name="Text 36"/>
          <p:cNvSpPr/>
          <p:nvPr/>
        </p:nvSpPr>
        <p:spPr>
          <a:xfrm>
            <a:off x="7457480" y="7168039"/>
            <a:ext cx="1125141" cy="140256"/>
          </a:xfrm>
          <a:prstGeom prst="rect">
            <a:avLst/>
          </a:prstGeom>
          <a:noFill/>
          <a:ln/>
        </p:spPr>
        <p:txBody>
          <a:bodyPr wrap="none" lIns="0" tIns="0" rIns="0" bIns="0" rtlCol="0" anchor="t"/>
          <a:lstStyle/>
          <a:p>
            <a:pPr marL="0" indent="0" algn="l">
              <a:lnSpc>
                <a:spcPts val="1100"/>
              </a:lnSpc>
              <a:buNone/>
            </a:pPr>
            <a:r>
              <a:rPr lang="en-US" sz="850" dirty="0">
                <a:solidFill>
                  <a:srgbClr val="3C3939"/>
                </a:solidFill>
                <a:latin typeface="Raleway" pitchFamily="34" charset="0"/>
                <a:ea typeface="Raleway" pitchFamily="34" charset="-122"/>
                <a:cs typeface="Raleway" pitchFamily="34" charset="-120"/>
              </a:rPr>
              <a:t>Expresie multimodală</a:t>
            </a:r>
            <a:endParaRPr lang="en-US" sz="850" dirty="0"/>
          </a:p>
        </p:txBody>
      </p:sp>
      <p:sp>
        <p:nvSpPr>
          <p:cNvPr id="43" name="Text 37"/>
          <p:cNvSpPr/>
          <p:nvPr/>
        </p:nvSpPr>
        <p:spPr>
          <a:xfrm>
            <a:off x="7457480" y="7362111"/>
            <a:ext cx="6522839" cy="287179"/>
          </a:xfrm>
          <a:prstGeom prst="rect">
            <a:avLst/>
          </a:prstGeom>
          <a:noFill/>
          <a:ln/>
        </p:spPr>
        <p:txBody>
          <a:bodyPr wrap="square" lIns="0" tIns="0" rIns="0" bIns="0" rtlCol="0" anchor="t"/>
          <a:lstStyle/>
          <a:p>
            <a:pPr marL="0" indent="0" algn="l">
              <a:lnSpc>
                <a:spcPts val="1100"/>
              </a:lnSpc>
              <a:buNone/>
            </a:pPr>
            <a:r>
              <a:rPr lang="en-US" sz="700" dirty="0">
                <a:solidFill>
                  <a:srgbClr val="3C3939"/>
                </a:solidFill>
                <a:latin typeface="Roboto" pitchFamily="34" charset="0"/>
                <a:ea typeface="Roboto" pitchFamily="34" charset="-122"/>
                <a:cs typeface="Roboto" pitchFamily="34" charset="-120"/>
              </a:rPr>
              <a:t>Elevii își exprimă înțelegerea prin </a:t>
            </a:r>
            <a:r>
              <a:rPr lang="en-US" sz="700" b="1" dirty="0">
                <a:solidFill>
                  <a:srgbClr val="3C3939"/>
                </a:solidFill>
                <a:latin typeface="Roboto" pitchFamily="34" charset="0"/>
                <a:ea typeface="Roboto" pitchFamily="34" charset="-122"/>
                <a:cs typeface="Roboto" pitchFamily="34" charset="-120"/>
              </a:rPr>
              <a:t>artă, muzică, mișcare sau tehnologie</a:t>
            </a:r>
            <a:r>
              <a:rPr lang="en-US" sz="700" dirty="0">
                <a:solidFill>
                  <a:srgbClr val="3C3939"/>
                </a:solidFill>
                <a:latin typeface="Roboto" pitchFamily="34" charset="0"/>
                <a:ea typeface="Roboto" pitchFamily="34" charset="-122"/>
                <a:cs typeface="Roboto" pitchFamily="34" charset="-120"/>
              </a:rPr>
              <a:t> – creând videoclipuri explicative, desene conceptuale, colaje digitale sau reprezentări artistice ale cunoștințelor dobândite.</a:t>
            </a:r>
            <a:endParaRPr lang="en-US" sz="700" dirty="0"/>
          </a:p>
        </p:txBody>
      </p:sp>
      <p:pic>
        <p:nvPicPr>
          <p:cNvPr id="44" name="Image 4" descr="preencoded.png"/>
          <p:cNvPicPr>
            <a:picLocks noChangeAspect="1"/>
          </p:cNvPicPr>
          <p:nvPr/>
        </p:nvPicPr>
        <p:blipFill>
          <a:blip r:embed="rId7"/>
          <a:stretch>
            <a:fillRect/>
          </a:stretch>
        </p:blipFill>
        <p:spPr>
          <a:xfrm>
            <a:off x="4479229" y="7754303"/>
            <a:ext cx="4300180" cy="49232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444240" y="387667"/>
            <a:ext cx="7680960" cy="794861"/>
          </a:xfrm>
          <a:prstGeom prst="rect">
            <a:avLst/>
          </a:prstGeom>
        </p:spPr>
      </p:pic>
      <p:sp>
        <p:nvSpPr>
          <p:cNvPr id="3" name="Text 0"/>
          <p:cNvSpPr/>
          <p:nvPr/>
        </p:nvSpPr>
        <p:spPr>
          <a:xfrm>
            <a:off x="793790" y="1970365"/>
            <a:ext cx="4607243" cy="496133"/>
          </a:xfrm>
          <a:prstGeom prst="rect">
            <a:avLst/>
          </a:prstGeom>
          <a:noFill/>
          <a:ln/>
        </p:spPr>
        <p:txBody>
          <a:bodyPr wrap="none" lIns="0" tIns="0" rIns="0" bIns="0" rtlCol="0" anchor="t"/>
          <a:lstStyle/>
          <a:p>
            <a:pPr marL="0" indent="0" algn="l">
              <a:lnSpc>
                <a:spcPts val="3900"/>
              </a:lnSpc>
              <a:buNone/>
            </a:pPr>
            <a:r>
              <a:rPr lang="en-US" sz="3100" dirty="0">
                <a:solidFill>
                  <a:srgbClr val="1B1B27"/>
                </a:solidFill>
                <a:latin typeface="Raleway" pitchFamily="34" charset="0"/>
                <a:ea typeface="Raleway" pitchFamily="34" charset="-122"/>
                <a:cs typeface="Raleway" pitchFamily="34" charset="-120"/>
              </a:rPr>
              <a:t>Principiul II: Reprezentare</a:t>
            </a:r>
            <a:endParaRPr lang="en-US" sz="3100" dirty="0"/>
          </a:p>
        </p:txBody>
      </p:sp>
      <p:sp>
        <p:nvSpPr>
          <p:cNvPr id="4" name="Text 1"/>
          <p:cNvSpPr/>
          <p:nvPr/>
        </p:nvSpPr>
        <p:spPr>
          <a:xfrm>
            <a:off x="793790" y="2529959"/>
            <a:ext cx="5088969" cy="297656"/>
          </a:xfrm>
          <a:prstGeom prst="rect">
            <a:avLst/>
          </a:prstGeom>
          <a:noFill/>
          <a:ln/>
        </p:spPr>
        <p:txBody>
          <a:bodyPr wrap="none" lIns="0" tIns="0" rIns="0" bIns="0" rtlCol="0" anchor="t"/>
          <a:lstStyle/>
          <a:p>
            <a:pPr marL="0" indent="0" algn="l">
              <a:lnSpc>
                <a:spcPts val="2300"/>
              </a:lnSpc>
              <a:buNone/>
            </a:pPr>
            <a:r>
              <a:rPr lang="en-US" sz="1850" dirty="0">
                <a:solidFill>
                  <a:srgbClr val="1B1B27"/>
                </a:solidFill>
                <a:latin typeface="Raleway" pitchFamily="34" charset="0"/>
                <a:ea typeface="Raleway" pitchFamily="34" charset="-122"/>
                <a:cs typeface="Raleway" pitchFamily="34" charset="-120"/>
              </a:rPr>
              <a:t>Sprijinirea recunoașterii învățării – „Ce învățăm"</a:t>
            </a:r>
            <a:endParaRPr lang="en-US" sz="1850" dirty="0"/>
          </a:p>
        </p:txBody>
      </p:sp>
      <p:sp>
        <p:nvSpPr>
          <p:cNvPr id="5" name="Text 2"/>
          <p:cNvSpPr/>
          <p:nvPr/>
        </p:nvSpPr>
        <p:spPr>
          <a:xfrm>
            <a:off x="793790" y="3065740"/>
            <a:ext cx="13042821" cy="508159"/>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Al doilea principiu al Designului Universal în Învățare propune folosirea </a:t>
            </a:r>
            <a:r>
              <a:rPr lang="en-US" sz="1250" b="1" dirty="0">
                <a:solidFill>
                  <a:srgbClr val="3C3939"/>
                </a:solidFill>
                <a:latin typeface="Roboto" pitchFamily="34" charset="0"/>
                <a:ea typeface="Roboto" pitchFamily="34" charset="-122"/>
                <a:cs typeface="Roboto" pitchFamily="34" charset="-120"/>
              </a:rPr>
              <a:t>modalităților multiple de reprezentare</a:t>
            </a:r>
            <a:r>
              <a:rPr lang="en-US" sz="1250" dirty="0">
                <a:solidFill>
                  <a:srgbClr val="3C3939"/>
                </a:solidFill>
                <a:latin typeface="Roboto" pitchFamily="34" charset="0"/>
                <a:ea typeface="Roboto" pitchFamily="34" charset="-122"/>
                <a:cs typeface="Roboto" pitchFamily="34" charset="-120"/>
              </a:rPr>
              <a:t> a conținutului educațional. Această abordare recunoaște că elevii percep și procesează informația în moduri diverse, iar transmiterea acesteia printr-un singur canal limitează accesul la învățare pentru o parte semnificativă a claselor.</a:t>
            </a:r>
            <a:endParaRPr lang="en-US" sz="1250" dirty="0"/>
          </a:p>
        </p:txBody>
      </p:sp>
      <p:pic>
        <p:nvPicPr>
          <p:cNvPr id="6" name="Image 1" descr="preencoded.png"/>
          <p:cNvPicPr>
            <a:picLocks noChangeAspect="1"/>
          </p:cNvPicPr>
          <p:nvPr/>
        </p:nvPicPr>
        <p:blipFill>
          <a:blip r:embed="rId4"/>
          <a:stretch>
            <a:fillRect/>
          </a:stretch>
        </p:blipFill>
        <p:spPr>
          <a:xfrm>
            <a:off x="793790" y="3752493"/>
            <a:ext cx="4347567" cy="635079"/>
          </a:xfrm>
          <a:prstGeom prst="rect">
            <a:avLst/>
          </a:prstGeom>
        </p:spPr>
      </p:pic>
      <p:sp>
        <p:nvSpPr>
          <p:cNvPr id="7" name="Text 3"/>
          <p:cNvSpPr/>
          <p:nvPr/>
        </p:nvSpPr>
        <p:spPr>
          <a:xfrm>
            <a:off x="952500" y="4546283"/>
            <a:ext cx="1984653" cy="248007"/>
          </a:xfrm>
          <a:prstGeom prst="rect">
            <a:avLst/>
          </a:prstGeom>
          <a:noFill/>
          <a:ln/>
        </p:spPr>
        <p:txBody>
          <a:bodyPr wrap="none" lIns="0" tIns="0" rIns="0" bIns="0" rtlCol="0" anchor="t"/>
          <a:lstStyle/>
          <a:p>
            <a:pPr marL="0" indent="0" algn="l">
              <a:lnSpc>
                <a:spcPts val="1950"/>
              </a:lnSpc>
              <a:buNone/>
            </a:pPr>
            <a:r>
              <a:rPr lang="en-US" sz="1550" dirty="0">
                <a:solidFill>
                  <a:srgbClr val="3C3939"/>
                </a:solidFill>
                <a:latin typeface="Raleway" pitchFamily="34" charset="0"/>
                <a:ea typeface="Raleway" pitchFamily="34" charset="-122"/>
                <a:cs typeface="Raleway" pitchFamily="34" charset="-120"/>
              </a:rPr>
              <a:t>Acces universal</a:t>
            </a:r>
            <a:endParaRPr lang="en-US" sz="1550" dirty="0"/>
          </a:p>
        </p:txBody>
      </p:sp>
      <p:sp>
        <p:nvSpPr>
          <p:cNvPr id="8" name="Text 4"/>
          <p:cNvSpPr/>
          <p:nvPr/>
        </p:nvSpPr>
        <p:spPr>
          <a:xfrm>
            <a:off x="952500" y="4889540"/>
            <a:ext cx="4030147" cy="508159"/>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Când informația este prezentată prin text, imagine, sunet și video, mai mulți elevi pot accesa și înțelege conținutul</a:t>
            </a:r>
            <a:endParaRPr lang="en-US" sz="1250" dirty="0"/>
          </a:p>
        </p:txBody>
      </p:sp>
      <p:pic>
        <p:nvPicPr>
          <p:cNvPr id="9" name="Image 2" descr="preencoded.png"/>
          <p:cNvPicPr>
            <a:picLocks noChangeAspect="1"/>
          </p:cNvPicPr>
          <p:nvPr/>
        </p:nvPicPr>
        <p:blipFill>
          <a:blip r:embed="rId5"/>
          <a:stretch>
            <a:fillRect/>
          </a:stretch>
        </p:blipFill>
        <p:spPr>
          <a:xfrm>
            <a:off x="5141357" y="3752493"/>
            <a:ext cx="4347567" cy="635079"/>
          </a:xfrm>
          <a:prstGeom prst="rect">
            <a:avLst/>
          </a:prstGeom>
        </p:spPr>
      </p:pic>
      <p:sp>
        <p:nvSpPr>
          <p:cNvPr id="10" name="Text 5"/>
          <p:cNvSpPr/>
          <p:nvPr/>
        </p:nvSpPr>
        <p:spPr>
          <a:xfrm>
            <a:off x="5300067" y="4546283"/>
            <a:ext cx="1984653" cy="248007"/>
          </a:xfrm>
          <a:prstGeom prst="rect">
            <a:avLst/>
          </a:prstGeom>
          <a:noFill/>
          <a:ln/>
        </p:spPr>
        <p:txBody>
          <a:bodyPr wrap="none" lIns="0" tIns="0" rIns="0" bIns="0" rtlCol="0" anchor="t"/>
          <a:lstStyle/>
          <a:p>
            <a:pPr marL="0" indent="0" algn="l">
              <a:lnSpc>
                <a:spcPts val="1950"/>
              </a:lnSpc>
              <a:buNone/>
            </a:pPr>
            <a:r>
              <a:rPr lang="en-US" sz="1550" dirty="0">
                <a:solidFill>
                  <a:srgbClr val="3C3939"/>
                </a:solidFill>
                <a:latin typeface="Raleway" pitchFamily="34" charset="0"/>
                <a:ea typeface="Raleway" pitchFamily="34" charset="-122"/>
                <a:cs typeface="Raleway" pitchFamily="34" charset="-120"/>
              </a:rPr>
              <a:t>Consolidare cognitivă</a:t>
            </a:r>
            <a:endParaRPr lang="en-US" sz="1550" dirty="0"/>
          </a:p>
        </p:txBody>
      </p:sp>
      <p:sp>
        <p:nvSpPr>
          <p:cNvPr id="11" name="Text 6"/>
          <p:cNvSpPr/>
          <p:nvPr/>
        </p:nvSpPr>
        <p:spPr>
          <a:xfrm>
            <a:off x="5300067" y="4889540"/>
            <a:ext cx="4030147" cy="508159"/>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Prezentările variate consolidează informația prin multiple canale senzoriale și cognitive</a:t>
            </a:r>
            <a:endParaRPr lang="en-US" sz="1250" dirty="0"/>
          </a:p>
        </p:txBody>
      </p:sp>
      <p:pic>
        <p:nvPicPr>
          <p:cNvPr id="12" name="Image 3" descr="preencoded.png"/>
          <p:cNvPicPr>
            <a:picLocks noChangeAspect="1"/>
          </p:cNvPicPr>
          <p:nvPr/>
        </p:nvPicPr>
        <p:blipFill>
          <a:blip r:embed="rId6"/>
          <a:stretch>
            <a:fillRect/>
          </a:stretch>
        </p:blipFill>
        <p:spPr>
          <a:xfrm>
            <a:off x="9488924" y="3752493"/>
            <a:ext cx="4347567" cy="635079"/>
          </a:xfrm>
          <a:prstGeom prst="rect">
            <a:avLst/>
          </a:prstGeom>
        </p:spPr>
      </p:pic>
      <p:sp>
        <p:nvSpPr>
          <p:cNvPr id="13" name="Text 7"/>
          <p:cNvSpPr/>
          <p:nvPr/>
        </p:nvSpPr>
        <p:spPr>
          <a:xfrm>
            <a:off x="9647634" y="4546283"/>
            <a:ext cx="1992749" cy="248007"/>
          </a:xfrm>
          <a:prstGeom prst="rect">
            <a:avLst/>
          </a:prstGeom>
          <a:noFill/>
          <a:ln/>
        </p:spPr>
        <p:txBody>
          <a:bodyPr wrap="none" lIns="0" tIns="0" rIns="0" bIns="0" rtlCol="0" anchor="t"/>
          <a:lstStyle/>
          <a:p>
            <a:pPr marL="0" indent="0" algn="l">
              <a:lnSpc>
                <a:spcPts val="1950"/>
              </a:lnSpc>
              <a:buNone/>
            </a:pPr>
            <a:r>
              <a:rPr lang="en-US" sz="1550" dirty="0">
                <a:solidFill>
                  <a:srgbClr val="3C3939"/>
                </a:solidFill>
                <a:latin typeface="Raleway" pitchFamily="34" charset="0"/>
                <a:ea typeface="Raleway" pitchFamily="34" charset="-122"/>
                <a:cs typeface="Raleway" pitchFamily="34" charset="-120"/>
              </a:rPr>
              <a:t>Autonomie în învățare</a:t>
            </a:r>
            <a:endParaRPr lang="en-US" sz="1550" dirty="0"/>
          </a:p>
        </p:txBody>
      </p:sp>
      <p:sp>
        <p:nvSpPr>
          <p:cNvPr id="14" name="Text 8"/>
          <p:cNvSpPr/>
          <p:nvPr/>
        </p:nvSpPr>
        <p:spPr>
          <a:xfrm>
            <a:off x="9647634" y="4889540"/>
            <a:ext cx="4030147" cy="508159"/>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Elevii devin învățăcei autonomi, capabili să aleagă strategia potrivită stilului propriu de învățare</a:t>
            </a:r>
            <a:endParaRPr lang="en-US" sz="1250" dirty="0"/>
          </a:p>
        </p:txBody>
      </p:sp>
      <p:sp>
        <p:nvSpPr>
          <p:cNvPr id="15" name="Text 9"/>
          <p:cNvSpPr/>
          <p:nvPr/>
        </p:nvSpPr>
        <p:spPr>
          <a:xfrm>
            <a:off x="793790" y="5735003"/>
            <a:ext cx="13042821" cy="508159"/>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Prin diversificarea modalităților de prezentare, profesorii nu doar oferă acces egal la conținut, ci cultivă și flexibilitatea cognitivă, pregătind elevii pentru o lume în care informația vine în formate din ce în ce mai variate.</a:t>
            </a:r>
            <a:endParaRPr lang="en-US" sz="1250" dirty="0"/>
          </a:p>
        </p:txBody>
      </p:sp>
      <p:pic>
        <p:nvPicPr>
          <p:cNvPr id="16" name="Image 4" descr="preencoded.png"/>
          <p:cNvPicPr>
            <a:picLocks noChangeAspect="1"/>
          </p:cNvPicPr>
          <p:nvPr/>
        </p:nvPicPr>
        <p:blipFill>
          <a:blip r:embed="rId7"/>
          <a:stretch>
            <a:fillRect/>
          </a:stretch>
        </p:blipFill>
        <p:spPr>
          <a:xfrm>
            <a:off x="2740924" y="7123629"/>
            <a:ext cx="7601545" cy="87034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945665" y="216098"/>
            <a:ext cx="8161020" cy="844629"/>
          </a:xfrm>
          <a:prstGeom prst="rect">
            <a:avLst/>
          </a:prstGeom>
        </p:spPr>
      </p:pic>
      <p:sp>
        <p:nvSpPr>
          <p:cNvPr id="3" name="Text 0"/>
          <p:cNvSpPr/>
          <p:nvPr/>
        </p:nvSpPr>
        <p:spPr>
          <a:xfrm>
            <a:off x="793790" y="1828443"/>
            <a:ext cx="4217551" cy="527090"/>
          </a:xfrm>
          <a:prstGeom prst="rect">
            <a:avLst/>
          </a:prstGeom>
          <a:noFill/>
          <a:ln/>
        </p:spPr>
        <p:txBody>
          <a:bodyPr wrap="none" lIns="0" tIns="0" rIns="0" bIns="0" rtlCol="0" anchor="t"/>
          <a:lstStyle/>
          <a:p>
            <a:pPr marL="0" indent="0" algn="l">
              <a:lnSpc>
                <a:spcPts val="4150"/>
              </a:lnSpc>
              <a:buNone/>
            </a:pPr>
            <a:r>
              <a:rPr lang="en-US" sz="3300" dirty="0">
                <a:solidFill>
                  <a:srgbClr val="1B1B27"/>
                </a:solidFill>
                <a:latin typeface="Raleway" pitchFamily="34" charset="0"/>
                <a:ea typeface="Raleway" pitchFamily="34" charset="-122"/>
                <a:cs typeface="Raleway" pitchFamily="34" charset="-120"/>
              </a:rPr>
              <a:t>Nivel I – Acces</a:t>
            </a:r>
            <a:endParaRPr lang="en-US" sz="3300" dirty="0"/>
          </a:p>
        </p:txBody>
      </p:sp>
      <p:sp>
        <p:nvSpPr>
          <p:cNvPr id="4" name="Text 1"/>
          <p:cNvSpPr/>
          <p:nvPr/>
        </p:nvSpPr>
        <p:spPr>
          <a:xfrm>
            <a:off x="793790" y="2422922"/>
            <a:ext cx="5974318" cy="421719"/>
          </a:xfrm>
          <a:prstGeom prst="rect">
            <a:avLst/>
          </a:prstGeom>
          <a:noFill/>
          <a:ln/>
        </p:spPr>
        <p:txBody>
          <a:bodyPr wrap="none" lIns="0" tIns="0" rIns="0" bIns="0" rtlCol="0" anchor="t"/>
          <a:lstStyle/>
          <a:p>
            <a:pPr marL="0" indent="0" algn="l">
              <a:lnSpc>
                <a:spcPts val="3300"/>
              </a:lnSpc>
              <a:buNone/>
            </a:pPr>
            <a:r>
              <a:rPr lang="en-US" sz="2650" dirty="0">
                <a:solidFill>
                  <a:srgbClr val="1B1B27"/>
                </a:solidFill>
                <a:latin typeface="Raleway" pitchFamily="34" charset="0"/>
                <a:ea typeface="Raleway" pitchFamily="34" charset="-122"/>
                <a:cs typeface="Raleway" pitchFamily="34" charset="-120"/>
              </a:rPr>
              <a:t>Opțiuni de proiectare pentru Percepție</a:t>
            </a:r>
            <a:endParaRPr lang="en-US" sz="2650" dirty="0"/>
          </a:p>
        </p:txBody>
      </p:sp>
      <p:sp>
        <p:nvSpPr>
          <p:cNvPr id="5" name="Text 2"/>
          <p:cNvSpPr/>
          <p:nvPr/>
        </p:nvSpPr>
        <p:spPr>
          <a:xfrm>
            <a:off x="793790" y="3097649"/>
            <a:ext cx="13042821" cy="53982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Primul nivel al reprezentării multiple se concentrează pe </a:t>
            </a:r>
            <a:r>
              <a:rPr lang="en-US" sz="1300" dirty="0">
                <a:solidFill>
                  <a:srgbClr val="FFFFFF"/>
                </a:solidFill>
                <a:highlight>
                  <a:srgbClr val="1B1B27"/>
                </a:highlight>
                <a:latin typeface="Roboto" pitchFamily="34" charset="0"/>
                <a:ea typeface="Roboto" pitchFamily="34" charset="-122"/>
                <a:cs typeface="Roboto" pitchFamily="34" charset="-120"/>
              </a:rPr>
              <a:t>accesul fundamental</a:t>
            </a:r>
            <a:r>
              <a:rPr lang="en-US" sz="1300" dirty="0">
                <a:solidFill>
                  <a:srgbClr val="3C3939"/>
                </a:solidFill>
                <a:latin typeface="Roboto" pitchFamily="34" charset="0"/>
                <a:ea typeface="Roboto" pitchFamily="34" charset="-122"/>
                <a:cs typeface="Roboto" pitchFamily="34" charset="-120"/>
              </a:rPr>
              <a:t> la informație prin optimizarea percepției. Acest nivel asigură că toți elevii, indiferent de abilitățile senzoriale sau preferințele perceptive, pot accesa conținutul educațional în mod eficient.</a:t>
            </a:r>
            <a:endParaRPr lang="en-US" sz="1300" dirty="0"/>
          </a:p>
        </p:txBody>
      </p:sp>
      <p:sp>
        <p:nvSpPr>
          <p:cNvPr id="6" name="Shape 3"/>
          <p:cNvSpPr/>
          <p:nvPr/>
        </p:nvSpPr>
        <p:spPr>
          <a:xfrm>
            <a:off x="793790" y="3827264"/>
            <a:ext cx="4235172" cy="1827252"/>
          </a:xfrm>
          <a:prstGeom prst="roundRect">
            <a:avLst>
              <a:gd name="adj" fmla="val 6005"/>
            </a:avLst>
          </a:prstGeom>
          <a:solidFill>
            <a:srgbClr val="FFFFFF">
              <a:alpha val="95000"/>
            </a:srgbClr>
          </a:solidFill>
          <a:ln w="22860">
            <a:solidFill>
              <a:srgbClr val="1B1B27"/>
            </a:solidFill>
            <a:prstDash val="solid"/>
          </a:ln>
        </p:spPr>
      </p:sp>
      <p:sp>
        <p:nvSpPr>
          <p:cNvPr id="7" name="Shape 4"/>
          <p:cNvSpPr/>
          <p:nvPr/>
        </p:nvSpPr>
        <p:spPr>
          <a:xfrm>
            <a:off x="770930" y="3827264"/>
            <a:ext cx="91440" cy="1827252"/>
          </a:xfrm>
          <a:prstGeom prst="roundRect">
            <a:avLst>
              <a:gd name="adj" fmla="val 77488"/>
            </a:avLst>
          </a:prstGeom>
          <a:solidFill>
            <a:srgbClr val="1B1B27"/>
          </a:solidFill>
          <a:ln/>
        </p:spPr>
      </p:sp>
      <p:sp>
        <p:nvSpPr>
          <p:cNvPr id="8" name="Text 5"/>
          <p:cNvSpPr/>
          <p:nvPr/>
        </p:nvSpPr>
        <p:spPr>
          <a:xfrm>
            <a:off x="1053822" y="4018717"/>
            <a:ext cx="2323505" cy="263485"/>
          </a:xfrm>
          <a:prstGeom prst="rect">
            <a:avLst/>
          </a:prstGeom>
          <a:noFill/>
          <a:ln/>
        </p:spPr>
        <p:txBody>
          <a:bodyPr wrap="none" lIns="0" tIns="0" rIns="0" bIns="0" rtlCol="0" anchor="t"/>
          <a:lstStyle/>
          <a:p>
            <a:pPr marL="0" indent="0" algn="l">
              <a:lnSpc>
                <a:spcPts val="2050"/>
              </a:lnSpc>
              <a:buNone/>
            </a:pPr>
            <a:r>
              <a:rPr lang="en-US" sz="1650" dirty="0">
                <a:solidFill>
                  <a:srgbClr val="3C3939"/>
                </a:solidFill>
                <a:latin typeface="Raleway" pitchFamily="34" charset="0"/>
                <a:ea typeface="Raleway" pitchFamily="34" charset="-122"/>
                <a:cs typeface="Raleway" pitchFamily="34" charset="-120"/>
              </a:rPr>
              <a:t>Personalizarea afișajului</a:t>
            </a:r>
            <a:endParaRPr lang="en-US" sz="1650" dirty="0"/>
          </a:p>
        </p:txBody>
      </p:sp>
      <p:sp>
        <p:nvSpPr>
          <p:cNvPr id="9" name="Text 6"/>
          <p:cNvSpPr/>
          <p:nvPr/>
        </p:nvSpPr>
        <p:spPr>
          <a:xfrm>
            <a:off x="1053822" y="4383405"/>
            <a:ext cx="3783687" cy="107965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Sprijinirea oportunităților de personalizare a modului în care informațiile sunt afișate, permițând fiecărui elev să ajusteze interfața conform nevoilor sale specifice</a:t>
            </a:r>
            <a:endParaRPr lang="en-US" sz="1300" dirty="0"/>
          </a:p>
        </p:txBody>
      </p:sp>
      <p:sp>
        <p:nvSpPr>
          <p:cNvPr id="10" name="Shape 7"/>
          <p:cNvSpPr/>
          <p:nvPr/>
        </p:nvSpPr>
        <p:spPr>
          <a:xfrm>
            <a:off x="5197554" y="3827264"/>
            <a:ext cx="4235172" cy="1827252"/>
          </a:xfrm>
          <a:prstGeom prst="roundRect">
            <a:avLst>
              <a:gd name="adj" fmla="val 6005"/>
            </a:avLst>
          </a:prstGeom>
          <a:solidFill>
            <a:srgbClr val="FFFFFF">
              <a:alpha val="95000"/>
            </a:srgbClr>
          </a:solidFill>
          <a:ln w="22860">
            <a:solidFill>
              <a:srgbClr val="1B1B27"/>
            </a:solidFill>
            <a:prstDash val="solid"/>
          </a:ln>
        </p:spPr>
      </p:sp>
      <p:sp>
        <p:nvSpPr>
          <p:cNvPr id="11" name="Shape 8"/>
          <p:cNvSpPr/>
          <p:nvPr/>
        </p:nvSpPr>
        <p:spPr>
          <a:xfrm>
            <a:off x="5174694" y="3827264"/>
            <a:ext cx="91440" cy="1827252"/>
          </a:xfrm>
          <a:prstGeom prst="roundRect">
            <a:avLst>
              <a:gd name="adj" fmla="val 77488"/>
            </a:avLst>
          </a:prstGeom>
          <a:solidFill>
            <a:srgbClr val="1B1B27"/>
          </a:solidFill>
          <a:ln/>
        </p:spPr>
      </p:sp>
      <p:sp>
        <p:nvSpPr>
          <p:cNvPr id="12" name="Text 9"/>
          <p:cNvSpPr/>
          <p:nvPr/>
        </p:nvSpPr>
        <p:spPr>
          <a:xfrm>
            <a:off x="5457587" y="4018717"/>
            <a:ext cx="2910007" cy="263485"/>
          </a:xfrm>
          <a:prstGeom prst="rect">
            <a:avLst/>
          </a:prstGeom>
          <a:noFill/>
          <a:ln/>
        </p:spPr>
        <p:txBody>
          <a:bodyPr wrap="none" lIns="0" tIns="0" rIns="0" bIns="0" rtlCol="0" anchor="t"/>
          <a:lstStyle/>
          <a:p>
            <a:pPr marL="0" indent="0" algn="l">
              <a:lnSpc>
                <a:spcPts val="2050"/>
              </a:lnSpc>
              <a:buNone/>
            </a:pPr>
            <a:r>
              <a:rPr lang="en-US" sz="1650" dirty="0">
                <a:solidFill>
                  <a:srgbClr val="3C3939"/>
                </a:solidFill>
                <a:latin typeface="Raleway" pitchFamily="34" charset="0"/>
                <a:ea typeface="Raleway" pitchFamily="34" charset="-122"/>
                <a:cs typeface="Raleway" pitchFamily="34" charset="-120"/>
              </a:rPr>
              <a:t>Modalități perceptive multiple</a:t>
            </a:r>
            <a:endParaRPr lang="en-US" sz="1650" dirty="0"/>
          </a:p>
        </p:txBody>
      </p:sp>
      <p:sp>
        <p:nvSpPr>
          <p:cNvPr id="13" name="Text 10"/>
          <p:cNvSpPr/>
          <p:nvPr/>
        </p:nvSpPr>
        <p:spPr>
          <a:xfrm>
            <a:off x="5457587" y="4383405"/>
            <a:ext cx="3783687" cy="809744"/>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Asigurarea că informațiile pot fi percepute prin mai multe canale senzoriale simultan sau alternativ, eliminând barierele perceptive</a:t>
            </a:r>
            <a:endParaRPr lang="en-US" sz="1300" dirty="0"/>
          </a:p>
        </p:txBody>
      </p:sp>
      <p:sp>
        <p:nvSpPr>
          <p:cNvPr id="14" name="Shape 11"/>
          <p:cNvSpPr/>
          <p:nvPr/>
        </p:nvSpPr>
        <p:spPr>
          <a:xfrm>
            <a:off x="9601319" y="3827264"/>
            <a:ext cx="4235291" cy="1827252"/>
          </a:xfrm>
          <a:prstGeom prst="roundRect">
            <a:avLst>
              <a:gd name="adj" fmla="val 6005"/>
            </a:avLst>
          </a:prstGeom>
          <a:solidFill>
            <a:srgbClr val="FFFFFF">
              <a:alpha val="95000"/>
            </a:srgbClr>
          </a:solidFill>
          <a:ln w="22860">
            <a:solidFill>
              <a:srgbClr val="1B1B27"/>
            </a:solidFill>
            <a:prstDash val="solid"/>
          </a:ln>
        </p:spPr>
      </p:sp>
      <p:sp>
        <p:nvSpPr>
          <p:cNvPr id="15" name="Shape 12"/>
          <p:cNvSpPr/>
          <p:nvPr/>
        </p:nvSpPr>
        <p:spPr>
          <a:xfrm>
            <a:off x="9578459" y="3827264"/>
            <a:ext cx="91440" cy="1827252"/>
          </a:xfrm>
          <a:prstGeom prst="roundRect">
            <a:avLst>
              <a:gd name="adj" fmla="val 77488"/>
            </a:avLst>
          </a:prstGeom>
          <a:solidFill>
            <a:srgbClr val="1B1B27"/>
          </a:solidFill>
          <a:ln/>
        </p:spPr>
      </p:sp>
      <p:sp>
        <p:nvSpPr>
          <p:cNvPr id="16" name="Text 13"/>
          <p:cNvSpPr/>
          <p:nvPr/>
        </p:nvSpPr>
        <p:spPr>
          <a:xfrm>
            <a:off x="9861352" y="4018717"/>
            <a:ext cx="3481745" cy="263485"/>
          </a:xfrm>
          <a:prstGeom prst="rect">
            <a:avLst/>
          </a:prstGeom>
          <a:noFill/>
          <a:ln/>
        </p:spPr>
        <p:txBody>
          <a:bodyPr wrap="none" lIns="0" tIns="0" rIns="0" bIns="0" rtlCol="0" anchor="t"/>
          <a:lstStyle/>
          <a:p>
            <a:pPr marL="0" indent="0" algn="l">
              <a:lnSpc>
                <a:spcPts val="2050"/>
              </a:lnSpc>
              <a:buNone/>
            </a:pPr>
            <a:r>
              <a:rPr lang="en-US" sz="1650" dirty="0">
                <a:solidFill>
                  <a:srgbClr val="3C3939"/>
                </a:solidFill>
                <a:latin typeface="Raleway" pitchFamily="34" charset="0"/>
                <a:ea typeface="Raleway" pitchFamily="34" charset="-122"/>
                <a:cs typeface="Raleway" pitchFamily="34" charset="-120"/>
              </a:rPr>
              <a:t>Diversitate și reprezentare autentică</a:t>
            </a:r>
            <a:endParaRPr lang="en-US" sz="1650" dirty="0"/>
          </a:p>
        </p:txBody>
      </p:sp>
      <p:sp>
        <p:nvSpPr>
          <p:cNvPr id="17" name="Text 14"/>
          <p:cNvSpPr/>
          <p:nvPr/>
        </p:nvSpPr>
        <p:spPr>
          <a:xfrm>
            <a:off x="9861352" y="4383405"/>
            <a:ext cx="3783806" cy="107965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Prezentarea unei diversități de perspective și identități în moduri autentice și respectuoase, reflectând realitatea multiculturală a societății contemporane</a:t>
            </a:r>
            <a:endParaRPr lang="en-US" sz="1300" dirty="0"/>
          </a:p>
        </p:txBody>
      </p:sp>
      <p:sp>
        <p:nvSpPr>
          <p:cNvPr id="18" name="Text 15"/>
          <p:cNvSpPr/>
          <p:nvPr/>
        </p:nvSpPr>
        <p:spPr>
          <a:xfrm>
            <a:off x="793790" y="5844302"/>
            <a:ext cx="13042821" cy="539829"/>
          </a:xfrm>
          <a:prstGeom prst="rect">
            <a:avLst/>
          </a:prstGeom>
          <a:noFill/>
          <a:ln/>
        </p:spPr>
        <p:txBody>
          <a:bodyPr wrap="square" lIns="0" tIns="0" rIns="0" bIns="0" rtlCol="0" anchor="t"/>
          <a:lstStyle/>
          <a:p>
            <a:pPr marL="0" indent="0" algn="l">
              <a:lnSpc>
                <a:spcPts val="2100"/>
              </a:lnSpc>
              <a:buNone/>
            </a:pPr>
            <a:r>
              <a:rPr lang="en-US" sz="1300" dirty="0">
                <a:solidFill>
                  <a:srgbClr val="3C3939"/>
                </a:solidFill>
                <a:latin typeface="Roboto" pitchFamily="34" charset="0"/>
                <a:ea typeface="Roboto" pitchFamily="34" charset="-122"/>
                <a:cs typeface="Roboto" pitchFamily="34" charset="-120"/>
              </a:rPr>
              <a:t>Aceste opțiuni de design creează fundația pentru o învățare cu adevărat incluzivă, unde accesul la conținut nu mai reprezintă o barieră, ci o oportunitate de personalizare și explorare.</a:t>
            </a:r>
            <a:endParaRPr lang="en-US" sz="1300" dirty="0"/>
          </a:p>
        </p:txBody>
      </p:sp>
      <p:pic>
        <p:nvPicPr>
          <p:cNvPr id="19" name="Image 1" descr="preencoded.png"/>
          <p:cNvPicPr>
            <a:picLocks noChangeAspect="1"/>
          </p:cNvPicPr>
          <p:nvPr/>
        </p:nvPicPr>
        <p:blipFill>
          <a:blip r:embed="rId4"/>
          <a:stretch>
            <a:fillRect/>
          </a:stretch>
        </p:blipFill>
        <p:spPr>
          <a:xfrm>
            <a:off x="2450467" y="7088744"/>
            <a:ext cx="8076605" cy="92475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292447" y="152697"/>
            <a:ext cx="4276249" cy="442555"/>
          </a:xfrm>
          <a:prstGeom prst="rect">
            <a:avLst/>
          </a:prstGeom>
        </p:spPr>
      </p:pic>
      <p:sp>
        <p:nvSpPr>
          <p:cNvPr id="3" name="Text 0"/>
          <p:cNvSpPr/>
          <p:nvPr/>
        </p:nvSpPr>
        <p:spPr>
          <a:xfrm>
            <a:off x="543878" y="949047"/>
            <a:ext cx="3548301" cy="276225"/>
          </a:xfrm>
          <a:prstGeom prst="rect">
            <a:avLst/>
          </a:prstGeom>
          <a:noFill/>
          <a:ln/>
        </p:spPr>
        <p:txBody>
          <a:bodyPr wrap="none" lIns="0" tIns="0" rIns="0" bIns="0" rtlCol="0" anchor="t"/>
          <a:lstStyle/>
          <a:p>
            <a:pPr marL="0" indent="0" algn="l">
              <a:lnSpc>
                <a:spcPts val="2150"/>
              </a:lnSpc>
              <a:buNone/>
            </a:pPr>
            <a:r>
              <a:rPr lang="en-US" sz="1700" dirty="0">
                <a:solidFill>
                  <a:srgbClr val="1B1B27"/>
                </a:solidFill>
                <a:latin typeface="Raleway" pitchFamily="34" charset="0"/>
                <a:ea typeface="Raleway" pitchFamily="34" charset="-122"/>
                <a:cs typeface="Raleway" pitchFamily="34" charset="-120"/>
              </a:rPr>
              <a:t>Exemple practice pentru Percepție</a:t>
            </a:r>
            <a:endParaRPr lang="en-US" sz="1700" dirty="0"/>
          </a:p>
        </p:txBody>
      </p:sp>
      <p:sp>
        <p:nvSpPr>
          <p:cNvPr id="4" name="Text 1"/>
          <p:cNvSpPr/>
          <p:nvPr/>
        </p:nvSpPr>
        <p:spPr>
          <a:xfrm>
            <a:off x="543878" y="1260515"/>
            <a:ext cx="2062401" cy="138112"/>
          </a:xfrm>
          <a:prstGeom prst="rect">
            <a:avLst/>
          </a:prstGeom>
          <a:noFill/>
          <a:ln/>
        </p:spPr>
        <p:txBody>
          <a:bodyPr wrap="none" lIns="0" tIns="0" rIns="0" bIns="0" rtlCol="0" anchor="t"/>
          <a:lstStyle/>
          <a:p>
            <a:pPr marL="0" indent="0" algn="l">
              <a:lnSpc>
                <a:spcPts val="1050"/>
              </a:lnSpc>
              <a:buNone/>
            </a:pPr>
            <a:r>
              <a:rPr lang="en-US" sz="850" dirty="0">
                <a:solidFill>
                  <a:srgbClr val="1B1B27"/>
                </a:solidFill>
                <a:latin typeface="Raleway" pitchFamily="34" charset="0"/>
                <a:ea typeface="Raleway" pitchFamily="34" charset="-122"/>
                <a:cs typeface="Raleway" pitchFamily="34" charset="-120"/>
              </a:rPr>
              <a:t>Implementarea concretă în sala de clasă</a:t>
            </a:r>
            <a:endParaRPr lang="en-US" sz="850" dirty="0"/>
          </a:p>
        </p:txBody>
      </p:sp>
      <p:pic>
        <p:nvPicPr>
          <p:cNvPr id="5" name="Image 1" descr="preencoded.png"/>
          <p:cNvPicPr>
            <a:picLocks noChangeAspect="1"/>
          </p:cNvPicPr>
          <p:nvPr/>
        </p:nvPicPr>
        <p:blipFill>
          <a:blip r:embed="rId4"/>
          <a:stretch>
            <a:fillRect/>
          </a:stretch>
        </p:blipFill>
        <p:spPr>
          <a:xfrm>
            <a:off x="543878" y="1630561"/>
            <a:ext cx="4331256" cy="2957991"/>
          </a:xfrm>
          <a:prstGeom prst="rect">
            <a:avLst/>
          </a:prstGeom>
        </p:spPr>
      </p:pic>
      <p:pic>
        <p:nvPicPr>
          <p:cNvPr id="6" name="Image 2" descr="preencoded.png"/>
          <p:cNvPicPr>
            <a:picLocks noChangeAspect="1"/>
          </p:cNvPicPr>
          <p:nvPr/>
        </p:nvPicPr>
        <p:blipFill>
          <a:blip r:embed="rId5"/>
          <a:stretch>
            <a:fillRect/>
          </a:stretch>
        </p:blipFill>
        <p:spPr>
          <a:xfrm>
            <a:off x="7430572" y="1630561"/>
            <a:ext cx="4331256" cy="2957991"/>
          </a:xfrm>
          <a:prstGeom prst="rect">
            <a:avLst/>
          </a:prstGeom>
        </p:spPr>
      </p:pic>
      <p:pic>
        <p:nvPicPr>
          <p:cNvPr id="7" name="Image 3" descr="preencoded.png"/>
          <p:cNvPicPr>
            <a:picLocks noChangeAspect="1"/>
          </p:cNvPicPr>
          <p:nvPr/>
        </p:nvPicPr>
        <p:blipFill>
          <a:blip r:embed="rId6"/>
          <a:stretch>
            <a:fillRect/>
          </a:stretch>
        </p:blipFill>
        <p:spPr>
          <a:xfrm>
            <a:off x="543878" y="6160651"/>
            <a:ext cx="265152" cy="265152"/>
          </a:xfrm>
          <a:prstGeom prst="rect">
            <a:avLst/>
          </a:prstGeom>
        </p:spPr>
      </p:pic>
      <p:sp>
        <p:nvSpPr>
          <p:cNvPr id="8" name="Text 2"/>
          <p:cNvSpPr/>
          <p:nvPr/>
        </p:nvSpPr>
        <p:spPr>
          <a:xfrm>
            <a:off x="543878" y="5140885"/>
            <a:ext cx="1104900" cy="582184"/>
          </a:xfrm>
          <a:prstGeom prst="rect">
            <a:avLst/>
          </a:prstGeom>
          <a:noFill/>
          <a:ln/>
        </p:spPr>
        <p:txBody>
          <a:bodyPr wrap="none" lIns="0" tIns="0" rIns="0" bIns="0" rtlCol="0" anchor="t"/>
          <a:lstStyle/>
          <a:p>
            <a:pPr marL="0" indent="0" algn="l">
              <a:lnSpc>
                <a:spcPts val="1050"/>
              </a:lnSpc>
              <a:buNone/>
            </a:pPr>
            <a:r>
              <a:rPr lang="en-US" sz="850" dirty="0">
                <a:solidFill>
                  <a:srgbClr val="3C3939"/>
                </a:solidFill>
                <a:latin typeface="Raleway" pitchFamily="34" charset="0"/>
                <a:ea typeface="Raleway" pitchFamily="34" charset="-122"/>
                <a:cs typeface="Raleway" pitchFamily="34" charset="-120"/>
              </a:rPr>
              <a:t>Personalizare digitală</a:t>
            </a:r>
            <a:endParaRPr lang="en-US" sz="850" dirty="0"/>
          </a:p>
        </p:txBody>
      </p:sp>
      <p:sp>
        <p:nvSpPr>
          <p:cNvPr id="9" name="Text 3"/>
          <p:cNvSpPr/>
          <p:nvPr/>
        </p:nvSpPr>
        <p:spPr>
          <a:xfrm>
            <a:off x="543877" y="5833559"/>
            <a:ext cx="6716079" cy="1176483"/>
          </a:xfrm>
          <a:prstGeom prst="rect">
            <a:avLst/>
          </a:prstGeom>
          <a:noFill/>
          <a:ln/>
        </p:spPr>
        <p:txBody>
          <a:bodyPr wrap="square" lIns="0" tIns="0" rIns="0" bIns="0" rtlCol="0" anchor="t"/>
          <a:lstStyle/>
          <a:p>
            <a:pPr marL="0" indent="0" algn="l">
              <a:lnSpc>
                <a:spcPts val="1100"/>
              </a:lnSpc>
              <a:buNone/>
            </a:pPr>
            <a:r>
              <a:rPr lang="en-US" sz="650" dirty="0">
                <a:solidFill>
                  <a:srgbClr val="3C3939"/>
                </a:solidFill>
                <a:latin typeface="Roboto" pitchFamily="34" charset="0"/>
                <a:ea typeface="Roboto" pitchFamily="34" charset="-122"/>
                <a:cs typeface="Roboto" pitchFamily="34" charset="-120"/>
              </a:rPr>
              <a:t>Oferirea posibilității de </a:t>
            </a:r>
            <a:r>
              <a:rPr lang="en-US" sz="650" b="1" dirty="0">
                <a:solidFill>
                  <a:srgbClr val="3C3939"/>
                </a:solidFill>
                <a:latin typeface="Roboto" pitchFamily="34" charset="0"/>
                <a:ea typeface="Roboto" pitchFamily="34" charset="-122"/>
                <a:cs typeface="Roboto" pitchFamily="34" charset="-120"/>
              </a:rPr>
              <a:t>mărire a fontului</a:t>
            </a:r>
            <a:r>
              <a:rPr lang="en-US" sz="650" dirty="0">
                <a:solidFill>
                  <a:srgbClr val="3C3939"/>
                </a:solidFill>
                <a:latin typeface="Roboto" pitchFamily="34" charset="0"/>
                <a:ea typeface="Roboto" pitchFamily="34" charset="-122"/>
                <a:cs typeface="Roboto" pitchFamily="34" charset="-120"/>
              </a:rPr>
              <a:t>, schimbarea contrastului sau activarea funcției de citire cu voce (text-to-speech) pentru elevii cu dificultăți de vedere sau de citire. Platformele educaționale digitale permit acestor ajustări în timp real.</a:t>
            </a:r>
            <a:endParaRPr lang="en-US" sz="650" dirty="0"/>
          </a:p>
        </p:txBody>
      </p:sp>
      <p:pic>
        <p:nvPicPr>
          <p:cNvPr id="10" name="Image 4" descr="preencoded.png"/>
          <p:cNvPicPr>
            <a:picLocks noChangeAspect="1"/>
          </p:cNvPicPr>
          <p:nvPr/>
        </p:nvPicPr>
        <p:blipFill>
          <a:blip r:embed="rId7"/>
          <a:stretch>
            <a:fillRect/>
          </a:stretch>
        </p:blipFill>
        <p:spPr>
          <a:xfrm>
            <a:off x="7370445" y="6160651"/>
            <a:ext cx="265152" cy="265152"/>
          </a:xfrm>
          <a:prstGeom prst="rect">
            <a:avLst/>
          </a:prstGeom>
        </p:spPr>
      </p:pic>
      <p:sp>
        <p:nvSpPr>
          <p:cNvPr id="11" name="Text 4"/>
          <p:cNvSpPr/>
          <p:nvPr/>
        </p:nvSpPr>
        <p:spPr>
          <a:xfrm>
            <a:off x="7370445" y="5833559"/>
            <a:ext cx="1547932" cy="282654"/>
          </a:xfrm>
          <a:prstGeom prst="rect">
            <a:avLst/>
          </a:prstGeom>
          <a:noFill/>
          <a:ln/>
        </p:spPr>
        <p:txBody>
          <a:bodyPr wrap="none" lIns="0" tIns="0" rIns="0" bIns="0" rtlCol="0" anchor="t"/>
          <a:lstStyle/>
          <a:p>
            <a:pPr marL="0" indent="0" algn="l">
              <a:lnSpc>
                <a:spcPts val="1050"/>
              </a:lnSpc>
              <a:buNone/>
            </a:pPr>
            <a:r>
              <a:rPr lang="en-US" sz="850" dirty="0">
                <a:solidFill>
                  <a:srgbClr val="3C3939"/>
                </a:solidFill>
                <a:latin typeface="Raleway" pitchFamily="34" charset="0"/>
                <a:ea typeface="Raleway" pitchFamily="34" charset="-122"/>
                <a:cs typeface="Raleway" pitchFamily="34" charset="-120"/>
              </a:rPr>
              <a:t>Formate multiple de materiale</a:t>
            </a:r>
            <a:endParaRPr lang="en-US" sz="850" dirty="0"/>
          </a:p>
        </p:txBody>
      </p:sp>
      <p:sp>
        <p:nvSpPr>
          <p:cNvPr id="12" name="Text 5"/>
          <p:cNvSpPr/>
          <p:nvPr/>
        </p:nvSpPr>
        <p:spPr>
          <a:xfrm>
            <a:off x="7370445" y="6226704"/>
            <a:ext cx="6716078" cy="526192"/>
          </a:xfrm>
          <a:prstGeom prst="rect">
            <a:avLst/>
          </a:prstGeom>
          <a:noFill/>
          <a:ln/>
        </p:spPr>
        <p:txBody>
          <a:bodyPr wrap="square" lIns="0" tIns="0" rIns="0" bIns="0" rtlCol="0" anchor="t"/>
          <a:lstStyle/>
          <a:p>
            <a:pPr marL="0" indent="0" algn="l">
              <a:lnSpc>
                <a:spcPts val="1100"/>
              </a:lnSpc>
              <a:buNone/>
            </a:pPr>
            <a:r>
              <a:rPr lang="en-US" sz="650" dirty="0">
                <a:solidFill>
                  <a:srgbClr val="3C3939"/>
                </a:solidFill>
                <a:latin typeface="Roboto" pitchFamily="34" charset="0"/>
                <a:ea typeface="Roboto" pitchFamily="34" charset="-122"/>
                <a:cs typeface="Roboto" pitchFamily="34" charset="-120"/>
              </a:rPr>
              <a:t>Pregătirea </a:t>
            </a:r>
            <a:r>
              <a:rPr lang="en-US" sz="650" b="1" dirty="0">
                <a:solidFill>
                  <a:srgbClr val="3C3939"/>
                </a:solidFill>
                <a:latin typeface="Roboto" pitchFamily="34" charset="0"/>
                <a:ea typeface="Roboto" pitchFamily="34" charset="-122"/>
                <a:cs typeface="Roboto" pitchFamily="34" charset="-120"/>
              </a:rPr>
              <a:t>fișierelor digitale editabile</a:t>
            </a:r>
            <a:r>
              <a:rPr lang="en-US" sz="650" dirty="0">
                <a:solidFill>
                  <a:srgbClr val="3C3939"/>
                </a:solidFill>
                <a:latin typeface="Roboto" pitchFamily="34" charset="0"/>
                <a:ea typeface="Roboto" pitchFamily="34" charset="-122"/>
                <a:cs typeface="Roboto" pitchFamily="34" charset="-120"/>
              </a:rPr>
              <a:t> și </a:t>
            </a:r>
            <a:r>
              <a:rPr lang="en-US" sz="650" b="1" dirty="0">
                <a:solidFill>
                  <a:srgbClr val="3C3939"/>
                </a:solidFill>
                <a:latin typeface="Roboto" pitchFamily="34" charset="0"/>
                <a:ea typeface="Roboto" pitchFamily="34" charset="-122"/>
                <a:cs typeface="Roboto" pitchFamily="34" charset="-120"/>
              </a:rPr>
              <a:t>materialelor printabile</a:t>
            </a:r>
            <a:r>
              <a:rPr lang="en-US" sz="650" dirty="0">
                <a:solidFill>
                  <a:srgbClr val="3C3939"/>
                </a:solidFill>
                <a:latin typeface="Roboto" pitchFamily="34" charset="0"/>
                <a:ea typeface="Roboto" pitchFamily="34" charset="-122"/>
                <a:cs typeface="Roboto" pitchFamily="34" charset="-120"/>
              </a:rPr>
              <a:t> cu același conținut, permitând elevilor să aleagă formatul care li se potrivește cel mai bine – unii preferă lucrul pe calculator, alții pe hârtie.</a:t>
            </a:r>
            <a:endParaRPr lang="en-US" sz="650" dirty="0"/>
          </a:p>
        </p:txBody>
      </p:sp>
      <p:pic>
        <p:nvPicPr>
          <p:cNvPr id="13" name="Image 5" descr="preencoded.png"/>
          <p:cNvPicPr>
            <a:picLocks noChangeAspect="1"/>
          </p:cNvPicPr>
          <p:nvPr/>
        </p:nvPicPr>
        <p:blipFill>
          <a:blip r:embed="rId8"/>
          <a:stretch>
            <a:fillRect/>
          </a:stretch>
        </p:blipFill>
        <p:spPr>
          <a:xfrm>
            <a:off x="543878" y="7186732"/>
            <a:ext cx="265152" cy="265152"/>
          </a:xfrm>
          <a:prstGeom prst="rect">
            <a:avLst/>
          </a:prstGeom>
        </p:spPr>
      </p:pic>
      <p:sp>
        <p:nvSpPr>
          <p:cNvPr id="14" name="Text 6"/>
          <p:cNvSpPr/>
          <p:nvPr/>
        </p:nvSpPr>
        <p:spPr>
          <a:xfrm>
            <a:off x="543878" y="6752895"/>
            <a:ext cx="1189434" cy="947591"/>
          </a:xfrm>
          <a:prstGeom prst="rect">
            <a:avLst/>
          </a:prstGeom>
          <a:noFill/>
          <a:ln/>
        </p:spPr>
        <p:txBody>
          <a:bodyPr wrap="none" lIns="0" tIns="0" rIns="0" bIns="0" rtlCol="0" anchor="t"/>
          <a:lstStyle/>
          <a:p>
            <a:pPr marL="0" indent="0" algn="l">
              <a:lnSpc>
                <a:spcPts val="1050"/>
              </a:lnSpc>
              <a:buNone/>
            </a:pPr>
            <a:r>
              <a:rPr lang="en-US" sz="850" dirty="0">
                <a:solidFill>
                  <a:srgbClr val="3C3939"/>
                </a:solidFill>
                <a:latin typeface="Raleway" pitchFamily="34" charset="0"/>
                <a:ea typeface="Raleway" pitchFamily="34" charset="-122"/>
                <a:cs typeface="Raleway" pitchFamily="34" charset="-120"/>
              </a:rPr>
              <a:t>Prezentări multimodale</a:t>
            </a:r>
            <a:endParaRPr lang="en-US" sz="850" dirty="0"/>
          </a:p>
        </p:txBody>
      </p:sp>
      <p:sp>
        <p:nvSpPr>
          <p:cNvPr id="15" name="Text 7"/>
          <p:cNvSpPr/>
          <p:nvPr/>
        </p:nvSpPr>
        <p:spPr>
          <a:xfrm>
            <a:off x="543878" y="7280553"/>
            <a:ext cx="6716078" cy="419933"/>
          </a:xfrm>
          <a:prstGeom prst="rect">
            <a:avLst/>
          </a:prstGeom>
          <a:noFill/>
          <a:ln/>
        </p:spPr>
        <p:txBody>
          <a:bodyPr wrap="square" lIns="0" tIns="0" rIns="0" bIns="0" rtlCol="0" anchor="t"/>
          <a:lstStyle/>
          <a:p>
            <a:pPr marL="0" indent="0" algn="l">
              <a:lnSpc>
                <a:spcPts val="1100"/>
              </a:lnSpc>
              <a:buNone/>
            </a:pPr>
            <a:r>
              <a:rPr lang="en-US" sz="650" dirty="0">
                <a:solidFill>
                  <a:srgbClr val="3C3939"/>
                </a:solidFill>
                <a:latin typeface="Roboto" pitchFamily="34" charset="0"/>
                <a:ea typeface="Roboto" pitchFamily="34" charset="-122"/>
                <a:cs typeface="Roboto" pitchFamily="34" charset="-120"/>
              </a:rPr>
              <a:t>Explicarea conceptelor prin </a:t>
            </a:r>
            <a:r>
              <a:rPr lang="en-US" sz="650" b="1" dirty="0">
                <a:solidFill>
                  <a:srgbClr val="3C3939"/>
                </a:solidFill>
                <a:latin typeface="Roboto" pitchFamily="34" charset="0"/>
                <a:ea typeface="Roboto" pitchFamily="34" charset="-122"/>
                <a:cs typeface="Roboto" pitchFamily="34" charset="-120"/>
              </a:rPr>
              <a:t>combinații de text, imagine, demonstrație practică și sunet</a:t>
            </a:r>
            <a:r>
              <a:rPr lang="en-US" sz="650" dirty="0">
                <a:solidFill>
                  <a:srgbClr val="3C3939"/>
                </a:solidFill>
                <a:latin typeface="Roboto" pitchFamily="34" charset="0"/>
                <a:ea typeface="Roboto" pitchFamily="34" charset="-122"/>
                <a:cs typeface="Roboto" pitchFamily="34" charset="-120"/>
              </a:rPr>
              <a:t>. De exemplu, la biologie, fotosinteza poate fi prezentată printr-un filmuleț animat, o schemă vizuală detaliată și o simulare digitală interactivă.</a:t>
            </a:r>
            <a:endParaRPr lang="en-US" sz="650" dirty="0"/>
          </a:p>
        </p:txBody>
      </p:sp>
      <p:pic>
        <p:nvPicPr>
          <p:cNvPr id="16" name="Image 6" descr="preencoded.png"/>
          <p:cNvPicPr>
            <a:picLocks noChangeAspect="1"/>
          </p:cNvPicPr>
          <p:nvPr/>
        </p:nvPicPr>
        <p:blipFill>
          <a:blip r:embed="rId9"/>
          <a:stretch>
            <a:fillRect/>
          </a:stretch>
        </p:blipFill>
        <p:spPr>
          <a:xfrm>
            <a:off x="7370445" y="7186732"/>
            <a:ext cx="265152" cy="265152"/>
          </a:xfrm>
          <a:prstGeom prst="rect">
            <a:avLst/>
          </a:prstGeom>
        </p:spPr>
      </p:pic>
      <p:sp>
        <p:nvSpPr>
          <p:cNvPr id="17" name="Text 8"/>
          <p:cNvSpPr/>
          <p:nvPr/>
        </p:nvSpPr>
        <p:spPr>
          <a:xfrm>
            <a:off x="7370445" y="7054482"/>
            <a:ext cx="1556861" cy="226072"/>
          </a:xfrm>
          <a:prstGeom prst="rect">
            <a:avLst/>
          </a:prstGeom>
          <a:noFill/>
          <a:ln/>
        </p:spPr>
        <p:txBody>
          <a:bodyPr wrap="none" lIns="0" tIns="0" rIns="0" bIns="0" rtlCol="0" anchor="t"/>
          <a:lstStyle/>
          <a:p>
            <a:pPr marL="0" indent="0" algn="l">
              <a:lnSpc>
                <a:spcPts val="1050"/>
              </a:lnSpc>
              <a:buNone/>
            </a:pPr>
            <a:r>
              <a:rPr lang="en-US" sz="850" dirty="0">
                <a:solidFill>
                  <a:srgbClr val="3C3939"/>
                </a:solidFill>
                <a:latin typeface="Raleway" pitchFamily="34" charset="0"/>
                <a:ea typeface="Raleway" pitchFamily="34" charset="-122"/>
                <a:cs typeface="Raleway" pitchFamily="34" charset="-120"/>
              </a:rPr>
              <a:t>Reprezentare culturală diversă</a:t>
            </a:r>
            <a:endParaRPr lang="en-US" sz="850" dirty="0"/>
          </a:p>
        </p:txBody>
      </p:sp>
      <p:sp>
        <p:nvSpPr>
          <p:cNvPr id="18" name="Text 9"/>
          <p:cNvSpPr/>
          <p:nvPr/>
        </p:nvSpPr>
        <p:spPr>
          <a:xfrm>
            <a:off x="7370445" y="7412804"/>
            <a:ext cx="6716078" cy="341561"/>
          </a:xfrm>
          <a:prstGeom prst="rect">
            <a:avLst/>
          </a:prstGeom>
          <a:noFill/>
          <a:ln/>
        </p:spPr>
        <p:txBody>
          <a:bodyPr wrap="square" lIns="0" tIns="0" rIns="0" bIns="0" rtlCol="0" anchor="t"/>
          <a:lstStyle/>
          <a:p>
            <a:pPr marL="0" indent="0" algn="l">
              <a:lnSpc>
                <a:spcPts val="1100"/>
              </a:lnSpc>
              <a:buNone/>
            </a:pPr>
            <a:r>
              <a:rPr lang="en-US" sz="650" dirty="0">
                <a:solidFill>
                  <a:srgbClr val="3C3939"/>
                </a:solidFill>
                <a:latin typeface="Roboto" pitchFamily="34" charset="0"/>
                <a:ea typeface="Roboto" pitchFamily="34" charset="-122"/>
                <a:cs typeface="Roboto" pitchFamily="34" charset="-120"/>
              </a:rPr>
              <a:t>Selectarea atentă a </a:t>
            </a:r>
            <a:r>
              <a:rPr lang="en-US" sz="650" b="1" dirty="0">
                <a:solidFill>
                  <a:srgbClr val="3C3939"/>
                </a:solidFill>
                <a:latin typeface="Roboto" pitchFamily="34" charset="0"/>
                <a:ea typeface="Roboto" pitchFamily="34" charset="-122"/>
                <a:cs typeface="Roboto" pitchFamily="34" charset="-120"/>
              </a:rPr>
              <a:t>textelor, imaginilor și exemplelor</a:t>
            </a:r>
            <a:r>
              <a:rPr lang="en-US" sz="650" dirty="0">
                <a:solidFill>
                  <a:srgbClr val="3C3939"/>
                </a:solidFill>
                <a:latin typeface="Roboto" pitchFamily="34" charset="0"/>
                <a:ea typeface="Roboto" pitchFamily="34" charset="-122"/>
                <a:cs typeface="Roboto" pitchFamily="34" charset="-120"/>
              </a:rPr>
              <a:t> care reflectă </a:t>
            </a:r>
            <a:r>
              <a:rPr lang="en-US" sz="650" b="1" dirty="0">
                <a:solidFill>
                  <a:srgbClr val="3C3939"/>
                </a:solidFill>
                <a:latin typeface="Roboto" pitchFamily="34" charset="0"/>
                <a:ea typeface="Roboto" pitchFamily="34" charset="-122"/>
                <a:cs typeface="Roboto" pitchFamily="34" charset="-120"/>
              </a:rPr>
              <a:t>diversitatea culturală, lingvistică și de gen</a:t>
            </a:r>
            <a:r>
              <a:rPr lang="en-US" sz="650" dirty="0">
                <a:solidFill>
                  <a:srgbClr val="3C3939"/>
                </a:solidFill>
                <a:latin typeface="Roboto" pitchFamily="34" charset="0"/>
                <a:ea typeface="Roboto" pitchFamily="34" charset="-122"/>
                <a:cs typeface="Roboto" pitchFamily="34" charset="-120"/>
              </a:rPr>
              <a:t>, asigurându-se că toți elevii se regăsesc în materialele educaționale și învață despre perspective multiple.</a:t>
            </a:r>
            <a:endParaRPr lang="en-US" sz="650" dirty="0"/>
          </a:p>
        </p:txBody>
      </p:sp>
      <p:pic>
        <p:nvPicPr>
          <p:cNvPr id="19" name="Image 7" descr="preencoded.png"/>
          <p:cNvPicPr>
            <a:picLocks noChangeAspect="1"/>
          </p:cNvPicPr>
          <p:nvPr/>
        </p:nvPicPr>
        <p:blipFill>
          <a:blip r:embed="rId10"/>
          <a:stretch>
            <a:fillRect/>
          </a:stretch>
        </p:blipFill>
        <p:spPr>
          <a:xfrm>
            <a:off x="4341327" y="7722395"/>
            <a:ext cx="4232077" cy="48446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130278" y="498872"/>
            <a:ext cx="6240780" cy="645914"/>
          </a:xfrm>
          <a:prstGeom prst="rect">
            <a:avLst/>
          </a:prstGeom>
        </p:spPr>
      </p:pic>
      <p:sp>
        <p:nvSpPr>
          <p:cNvPr id="3" name="Text 0"/>
          <p:cNvSpPr/>
          <p:nvPr/>
        </p:nvSpPr>
        <p:spPr>
          <a:xfrm>
            <a:off x="793790" y="1798915"/>
            <a:ext cx="3225165"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Nivel II – Suport</a:t>
            </a:r>
            <a:endParaRPr lang="en-US" sz="2500" dirty="0"/>
          </a:p>
        </p:txBody>
      </p:sp>
      <p:sp>
        <p:nvSpPr>
          <p:cNvPr id="4" name="Text 1"/>
          <p:cNvSpPr/>
          <p:nvPr/>
        </p:nvSpPr>
        <p:spPr>
          <a:xfrm>
            <a:off x="793790" y="2253615"/>
            <a:ext cx="5678091" cy="322421"/>
          </a:xfrm>
          <a:prstGeom prst="rect">
            <a:avLst/>
          </a:prstGeom>
          <a:noFill/>
          <a:ln/>
        </p:spPr>
        <p:txBody>
          <a:bodyPr wrap="none" lIns="0" tIns="0" rIns="0" bIns="0" rtlCol="0" anchor="t"/>
          <a:lstStyle/>
          <a:p>
            <a:pPr marL="0" indent="0" algn="l">
              <a:lnSpc>
                <a:spcPts val="2500"/>
              </a:lnSpc>
              <a:buNone/>
            </a:pPr>
            <a:r>
              <a:rPr lang="en-US" sz="2000" dirty="0">
                <a:solidFill>
                  <a:srgbClr val="1B1B27"/>
                </a:solidFill>
                <a:latin typeface="Raleway" pitchFamily="34" charset="0"/>
                <a:ea typeface="Raleway" pitchFamily="34" charset="-122"/>
                <a:cs typeface="Raleway" pitchFamily="34" charset="-120"/>
              </a:rPr>
              <a:t>Opțiuni de proiectare pentru Limbaj și Simboluri</a:t>
            </a:r>
            <a:endParaRPr lang="en-US" sz="2000" dirty="0"/>
          </a:p>
        </p:txBody>
      </p:sp>
      <p:sp>
        <p:nvSpPr>
          <p:cNvPr id="5" name="Text 2"/>
          <p:cNvSpPr/>
          <p:nvPr/>
        </p:nvSpPr>
        <p:spPr>
          <a:xfrm>
            <a:off x="793790" y="2769513"/>
            <a:ext cx="13042821"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Al doilea nivel al reprezentării multiple se concentrează pe </a:t>
            </a:r>
            <a:r>
              <a:rPr lang="en-US" sz="1000" dirty="0">
                <a:solidFill>
                  <a:srgbClr val="FFFFFF"/>
                </a:solidFill>
                <a:highlight>
                  <a:srgbClr val="1B1B27"/>
                </a:highlight>
                <a:latin typeface="Roboto" pitchFamily="34" charset="0"/>
                <a:ea typeface="Roboto" pitchFamily="34" charset="-122"/>
                <a:cs typeface="Roboto" pitchFamily="34" charset="-120"/>
              </a:rPr>
              <a:t>sprijinul lingvistic și simbolic</a:t>
            </a:r>
            <a:r>
              <a:rPr lang="en-US" sz="1000" dirty="0">
                <a:solidFill>
                  <a:srgbClr val="3C3939"/>
                </a:solidFill>
                <a:latin typeface="Roboto" pitchFamily="34" charset="0"/>
                <a:ea typeface="Roboto" pitchFamily="34" charset="-122"/>
                <a:cs typeface="Roboto" pitchFamily="34" charset="-120"/>
              </a:rPr>
              <a:t>, recunoscând că limbajul și sistemele simbolice reprezintă adesea cele mai mari obstacole în calea înțelegerii. Acest nivel asigură că toți elevii, indiferent de competențele lingvistice sau familiaritatea cu sistemele simbolice, pot decodifica și înțelege mesajele educaționale.</a:t>
            </a:r>
            <a:endParaRPr lang="en-US" sz="1000" dirty="0"/>
          </a:p>
        </p:txBody>
      </p:sp>
      <p:sp>
        <p:nvSpPr>
          <p:cNvPr id="6" name="Shape 3"/>
          <p:cNvSpPr/>
          <p:nvPr/>
        </p:nvSpPr>
        <p:spPr>
          <a:xfrm>
            <a:off x="793790" y="3327440"/>
            <a:ext cx="4261604" cy="1480780"/>
          </a:xfrm>
          <a:prstGeom prst="roundRect">
            <a:avLst>
              <a:gd name="adj" fmla="val 3659"/>
            </a:avLst>
          </a:prstGeom>
          <a:solidFill>
            <a:srgbClr val="E1E1EA"/>
          </a:solidFill>
          <a:ln w="7620">
            <a:solidFill>
              <a:srgbClr val="1B1B27"/>
            </a:solidFill>
            <a:prstDash val="solid"/>
          </a:ln>
        </p:spPr>
      </p:sp>
      <p:sp>
        <p:nvSpPr>
          <p:cNvPr id="7" name="Shape 4"/>
          <p:cNvSpPr/>
          <p:nvPr/>
        </p:nvSpPr>
        <p:spPr>
          <a:xfrm>
            <a:off x="930354" y="3464004"/>
            <a:ext cx="386953" cy="386953"/>
          </a:xfrm>
          <a:prstGeom prst="roundRect">
            <a:avLst>
              <a:gd name="adj" fmla="val 23628414"/>
            </a:avLst>
          </a:prstGeom>
          <a:solidFill>
            <a:srgbClr val="1B1B27"/>
          </a:solidFill>
          <a:ln/>
        </p:spPr>
      </p:sp>
      <p:pic>
        <p:nvPicPr>
          <p:cNvPr id="8" name="Image 1" descr="preencoded.png"/>
          <p:cNvPicPr>
            <a:picLocks noChangeAspect="1"/>
          </p:cNvPicPr>
          <p:nvPr/>
        </p:nvPicPr>
        <p:blipFill>
          <a:blip r:embed="rId4"/>
          <a:stretch>
            <a:fillRect/>
          </a:stretch>
        </p:blipFill>
        <p:spPr>
          <a:xfrm>
            <a:off x="1036796" y="3548658"/>
            <a:ext cx="174069" cy="217646"/>
          </a:xfrm>
          <a:prstGeom prst="rect">
            <a:avLst/>
          </a:prstGeom>
        </p:spPr>
      </p:pic>
      <p:sp>
        <p:nvSpPr>
          <p:cNvPr id="9" name="Text 5"/>
          <p:cNvSpPr/>
          <p:nvPr/>
        </p:nvSpPr>
        <p:spPr>
          <a:xfrm>
            <a:off x="930354" y="3979902"/>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Clarificare lingvistică</a:t>
            </a:r>
            <a:endParaRPr lang="en-US" sz="1250" dirty="0"/>
          </a:p>
        </p:txBody>
      </p:sp>
      <p:sp>
        <p:nvSpPr>
          <p:cNvPr id="10" name="Text 6"/>
          <p:cNvSpPr/>
          <p:nvPr/>
        </p:nvSpPr>
        <p:spPr>
          <a:xfrm>
            <a:off x="930354" y="4258747"/>
            <a:ext cx="3988475"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Clarificarea vocabularului, simbolurilor și structurilor lingvistice complexe prin explicații, exemple contextuale și suport vizual</a:t>
            </a:r>
            <a:endParaRPr lang="en-US" sz="1000" dirty="0"/>
          </a:p>
        </p:txBody>
      </p:sp>
      <p:sp>
        <p:nvSpPr>
          <p:cNvPr id="11" name="Shape 7"/>
          <p:cNvSpPr/>
          <p:nvPr/>
        </p:nvSpPr>
        <p:spPr>
          <a:xfrm>
            <a:off x="5184338" y="3327440"/>
            <a:ext cx="4261604" cy="1480780"/>
          </a:xfrm>
          <a:prstGeom prst="roundRect">
            <a:avLst>
              <a:gd name="adj" fmla="val 3659"/>
            </a:avLst>
          </a:prstGeom>
          <a:solidFill>
            <a:srgbClr val="E1E1EA"/>
          </a:solidFill>
          <a:ln w="7620">
            <a:solidFill>
              <a:srgbClr val="1B1B27"/>
            </a:solidFill>
            <a:prstDash val="solid"/>
          </a:ln>
        </p:spPr>
      </p:sp>
      <p:sp>
        <p:nvSpPr>
          <p:cNvPr id="12" name="Shape 8"/>
          <p:cNvSpPr/>
          <p:nvPr/>
        </p:nvSpPr>
        <p:spPr>
          <a:xfrm>
            <a:off x="5320903" y="3464004"/>
            <a:ext cx="386953" cy="386953"/>
          </a:xfrm>
          <a:prstGeom prst="roundRect">
            <a:avLst>
              <a:gd name="adj" fmla="val 23628414"/>
            </a:avLst>
          </a:prstGeom>
          <a:solidFill>
            <a:srgbClr val="1B1B27"/>
          </a:solidFill>
          <a:ln/>
        </p:spPr>
      </p:sp>
      <p:pic>
        <p:nvPicPr>
          <p:cNvPr id="13" name="Image 2" descr="preencoded.png"/>
          <p:cNvPicPr>
            <a:picLocks noChangeAspect="1"/>
          </p:cNvPicPr>
          <p:nvPr/>
        </p:nvPicPr>
        <p:blipFill>
          <a:blip r:embed="rId5"/>
          <a:stretch>
            <a:fillRect/>
          </a:stretch>
        </p:blipFill>
        <p:spPr>
          <a:xfrm>
            <a:off x="5427345" y="3548658"/>
            <a:ext cx="174069" cy="217646"/>
          </a:xfrm>
          <a:prstGeom prst="rect">
            <a:avLst/>
          </a:prstGeom>
        </p:spPr>
      </p:pic>
      <p:sp>
        <p:nvSpPr>
          <p:cNvPr id="14" name="Text 9"/>
          <p:cNvSpPr/>
          <p:nvPr/>
        </p:nvSpPr>
        <p:spPr>
          <a:xfrm>
            <a:off x="5320903" y="3979902"/>
            <a:ext cx="2002750"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Suport pentru decodificare</a:t>
            </a:r>
            <a:endParaRPr lang="en-US" sz="1250" dirty="0"/>
          </a:p>
        </p:txBody>
      </p:sp>
      <p:sp>
        <p:nvSpPr>
          <p:cNvPr id="15" name="Text 10"/>
          <p:cNvSpPr/>
          <p:nvPr/>
        </p:nvSpPr>
        <p:spPr>
          <a:xfrm>
            <a:off x="5320903" y="4258747"/>
            <a:ext cx="3988475"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Sprijinirea decodificării textului, notației matematice și simbolurilor specializate prin instrumente și strategii adaptate</a:t>
            </a:r>
            <a:endParaRPr lang="en-US" sz="1000" dirty="0"/>
          </a:p>
        </p:txBody>
      </p:sp>
      <p:sp>
        <p:nvSpPr>
          <p:cNvPr id="16" name="Shape 11"/>
          <p:cNvSpPr/>
          <p:nvPr/>
        </p:nvSpPr>
        <p:spPr>
          <a:xfrm>
            <a:off x="9574887" y="3327440"/>
            <a:ext cx="4261723" cy="1480780"/>
          </a:xfrm>
          <a:prstGeom prst="roundRect">
            <a:avLst>
              <a:gd name="adj" fmla="val 3659"/>
            </a:avLst>
          </a:prstGeom>
          <a:solidFill>
            <a:srgbClr val="E1E1EA"/>
          </a:solidFill>
          <a:ln w="7620">
            <a:solidFill>
              <a:srgbClr val="1B1B27"/>
            </a:solidFill>
            <a:prstDash val="solid"/>
          </a:ln>
        </p:spPr>
      </p:sp>
      <p:sp>
        <p:nvSpPr>
          <p:cNvPr id="17" name="Shape 12"/>
          <p:cNvSpPr/>
          <p:nvPr/>
        </p:nvSpPr>
        <p:spPr>
          <a:xfrm>
            <a:off x="9711452" y="3464004"/>
            <a:ext cx="386953" cy="386953"/>
          </a:xfrm>
          <a:prstGeom prst="roundRect">
            <a:avLst>
              <a:gd name="adj" fmla="val 23628414"/>
            </a:avLst>
          </a:prstGeom>
          <a:solidFill>
            <a:srgbClr val="1B1B27"/>
          </a:solidFill>
          <a:ln/>
        </p:spPr>
      </p:sp>
      <p:pic>
        <p:nvPicPr>
          <p:cNvPr id="18" name="Image 3" descr="preencoded.png"/>
          <p:cNvPicPr>
            <a:picLocks noChangeAspect="1"/>
          </p:cNvPicPr>
          <p:nvPr/>
        </p:nvPicPr>
        <p:blipFill>
          <a:blip r:embed="rId6"/>
          <a:stretch>
            <a:fillRect/>
          </a:stretch>
        </p:blipFill>
        <p:spPr>
          <a:xfrm>
            <a:off x="9817894" y="3548658"/>
            <a:ext cx="174069" cy="217646"/>
          </a:xfrm>
          <a:prstGeom prst="rect">
            <a:avLst/>
          </a:prstGeom>
        </p:spPr>
      </p:pic>
      <p:sp>
        <p:nvSpPr>
          <p:cNvPr id="19" name="Text 13"/>
          <p:cNvSpPr/>
          <p:nvPr/>
        </p:nvSpPr>
        <p:spPr>
          <a:xfrm>
            <a:off x="9711452" y="3979902"/>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Respect lingvistic</a:t>
            </a:r>
            <a:endParaRPr lang="en-US" sz="1250" dirty="0"/>
          </a:p>
        </p:txBody>
      </p:sp>
      <p:sp>
        <p:nvSpPr>
          <p:cNvPr id="20" name="Text 14"/>
          <p:cNvSpPr/>
          <p:nvPr/>
        </p:nvSpPr>
        <p:spPr>
          <a:xfrm>
            <a:off x="9711452" y="4258747"/>
            <a:ext cx="3988594"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Cultivarea înțelegerii și respectului între limbi și dialecte, valorificând diversitatea lingvistică ca resursă educațională</a:t>
            </a:r>
            <a:endParaRPr lang="en-US" sz="1000" dirty="0"/>
          </a:p>
        </p:txBody>
      </p:sp>
      <p:sp>
        <p:nvSpPr>
          <p:cNvPr id="21" name="Shape 15"/>
          <p:cNvSpPr/>
          <p:nvPr/>
        </p:nvSpPr>
        <p:spPr>
          <a:xfrm>
            <a:off x="793790" y="4937165"/>
            <a:ext cx="6456878" cy="1480780"/>
          </a:xfrm>
          <a:prstGeom prst="roundRect">
            <a:avLst>
              <a:gd name="adj" fmla="val 3659"/>
            </a:avLst>
          </a:prstGeom>
          <a:solidFill>
            <a:srgbClr val="E1E1EA"/>
          </a:solidFill>
          <a:ln w="7620">
            <a:solidFill>
              <a:srgbClr val="1B1B27"/>
            </a:solidFill>
            <a:prstDash val="solid"/>
          </a:ln>
        </p:spPr>
      </p:sp>
      <p:sp>
        <p:nvSpPr>
          <p:cNvPr id="22" name="Shape 16"/>
          <p:cNvSpPr/>
          <p:nvPr/>
        </p:nvSpPr>
        <p:spPr>
          <a:xfrm>
            <a:off x="930354" y="5073729"/>
            <a:ext cx="386953" cy="386953"/>
          </a:xfrm>
          <a:prstGeom prst="roundRect">
            <a:avLst>
              <a:gd name="adj" fmla="val 23628414"/>
            </a:avLst>
          </a:prstGeom>
          <a:solidFill>
            <a:srgbClr val="1B1B27"/>
          </a:solidFill>
          <a:ln/>
        </p:spPr>
      </p:sp>
      <p:pic>
        <p:nvPicPr>
          <p:cNvPr id="23" name="Image 4" descr="preencoded.png"/>
          <p:cNvPicPr>
            <a:picLocks noChangeAspect="1"/>
          </p:cNvPicPr>
          <p:nvPr/>
        </p:nvPicPr>
        <p:blipFill>
          <a:blip r:embed="rId7"/>
          <a:stretch>
            <a:fillRect/>
          </a:stretch>
        </p:blipFill>
        <p:spPr>
          <a:xfrm>
            <a:off x="1036796" y="5158383"/>
            <a:ext cx="174069" cy="217646"/>
          </a:xfrm>
          <a:prstGeom prst="rect">
            <a:avLst/>
          </a:prstGeom>
        </p:spPr>
      </p:pic>
      <p:sp>
        <p:nvSpPr>
          <p:cNvPr id="24" name="Text 17"/>
          <p:cNvSpPr/>
          <p:nvPr/>
        </p:nvSpPr>
        <p:spPr>
          <a:xfrm>
            <a:off x="930354" y="5589627"/>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Conștientizare critică</a:t>
            </a:r>
            <a:endParaRPr lang="en-US" sz="1250" dirty="0"/>
          </a:p>
        </p:txBody>
      </p:sp>
      <p:sp>
        <p:nvSpPr>
          <p:cNvPr id="25" name="Text 18"/>
          <p:cNvSpPr/>
          <p:nvPr/>
        </p:nvSpPr>
        <p:spPr>
          <a:xfrm>
            <a:off x="930354" y="5868472"/>
            <a:ext cx="6183749"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Abordarea și combaterea prejudecăților în utilizarea limbajului și simbolurilor, promovând un mediu educațional echitabil</a:t>
            </a:r>
            <a:endParaRPr lang="en-US" sz="1000" dirty="0"/>
          </a:p>
        </p:txBody>
      </p:sp>
      <p:sp>
        <p:nvSpPr>
          <p:cNvPr id="26" name="Shape 19"/>
          <p:cNvSpPr/>
          <p:nvPr/>
        </p:nvSpPr>
        <p:spPr>
          <a:xfrm>
            <a:off x="7379613" y="4937165"/>
            <a:ext cx="6456998" cy="1480780"/>
          </a:xfrm>
          <a:prstGeom prst="roundRect">
            <a:avLst>
              <a:gd name="adj" fmla="val 3659"/>
            </a:avLst>
          </a:prstGeom>
          <a:solidFill>
            <a:srgbClr val="E1E1EA"/>
          </a:solidFill>
          <a:ln w="7620">
            <a:solidFill>
              <a:srgbClr val="1B1B27"/>
            </a:solidFill>
            <a:prstDash val="solid"/>
          </a:ln>
        </p:spPr>
      </p:sp>
      <p:sp>
        <p:nvSpPr>
          <p:cNvPr id="27" name="Shape 20"/>
          <p:cNvSpPr/>
          <p:nvPr/>
        </p:nvSpPr>
        <p:spPr>
          <a:xfrm>
            <a:off x="7516177" y="5073729"/>
            <a:ext cx="386953" cy="386953"/>
          </a:xfrm>
          <a:prstGeom prst="roundRect">
            <a:avLst>
              <a:gd name="adj" fmla="val 23628414"/>
            </a:avLst>
          </a:prstGeom>
          <a:solidFill>
            <a:srgbClr val="1B1B27"/>
          </a:solidFill>
          <a:ln/>
        </p:spPr>
      </p:sp>
      <p:pic>
        <p:nvPicPr>
          <p:cNvPr id="28" name="Image 5" descr="preencoded.png"/>
          <p:cNvPicPr>
            <a:picLocks noChangeAspect="1"/>
          </p:cNvPicPr>
          <p:nvPr/>
        </p:nvPicPr>
        <p:blipFill>
          <a:blip r:embed="rId8"/>
          <a:stretch>
            <a:fillRect/>
          </a:stretch>
        </p:blipFill>
        <p:spPr>
          <a:xfrm>
            <a:off x="7622619" y="5158383"/>
            <a:ext cx="174069" cy="217646"/>
          </a:xfrm>
          <a:prstGeom prst="rect">
            <a:avLst/>
          </a:prstGeom>
        </p:spPr>
      </p:pic>
      <p:sp>
        <p:nvSpPr>
          <p:cNvPr id="29" name="Text 21"/>
          <p:cNvSpPr/>
          <p:nvPr/>
        </p:nvSpPr>
        <p:spPr>
          <a:xfrm>
            <a:off x="7516177" y="5589627"/>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Ilustrare multiplă</a:t>
            </a:r>
            <a:endParaRPr lang="en-US" sz="1250" dirty="0"/>
          </a:p>
        </p:txBody>
      </p:sp>
      <p:sp>
        <p:nvSpPr>
          <p:cNvPr id="30" name="Text 22"/>
          <p:cNvSpPr/>
          <p:nvPr/>
        </p:nvSpPr>
        <p:spPr>
          <a:xfrm>
            <a:off x="7516177" y="5868472"/>
            <a:ext cx="6183868"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Ilustrarea conceptelor prin intermediul mai multor tipuri de media pentru a depăși limitările unui singur sistem simbolic</a:t>
            </a:r>
            <a:endParaRPr lang="en-US" sz="1000" dirty="0"/>
          </a:p>
        </p:txBody>
      </p:sp>
      <p:pic>
        <p:nvPicPr>
          <p:cNvPr id="31" name="Image 6" descr="preencoded.png"/>
          <p:cNvPicPr>
            <a:picLocks noChangeAspect="1"/>
          </p:cNvPicPr>
          <p:nvPr/>
        </p:nvPicPr>
        <p:blipFill>
          <a:blip r:embed="rId9"/>
          <a:stretch>
            <a:fillRect/>
          </a:stretch>
        </p:blipFill>
        <p:spPr>
          <a:xfrm>
            <a:off x="3133130" y="7270075"/>
            <a:ext cx="6176248" cy="70711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193207" y="403266"/>
            <a:ext cx="7200900" cy="745212"/>
          </a:xfrm>
          <a:prstGeom prst="rect">
            <a:avLst/>
          </a:prstGeom>
        </p:spPr>
      </p:pic>
      <p:sp>
        <p:nvSpPr>
          <p:cNvPr id="3" name="Text 0"/>
          <p:cNvSpPr/>
          <p:nvPr/>
        </p:nvSpPr>
        <p:spPr>
          <a:xfrm>
            <a:off x="793790" y="1708428"/>
            <a:ext cx="7572375" cy="465177"/>
          </a:xfrm>
          <a:prstGeom prst="rect">
            <a:avLst/>
          </a:prstGeom>
          <a:noFill/>
          <a:ln/>
        </p:spPr>
        <p:txBody>
          <a:bodyPr wrap="none" lIns="0" tIns="0" rIns="0" bIns="0" rtlCol="0" anchor="t"/>
          <a:lstStyle/>
          <a:p>
            <a:pPr marL="0" indent="0" algn="l">
              <a:lnSpc>
                <a:spcPts val="3650"/>
              </a:lnSpc>
              <a:buNone/>
            </a:pPr>
            <a:r>
              <a:rPr lang="en-US" sz="2900" dirty="0">
                <a:solidFill>
                  <a:srgbClr val="1B1B27"/>
                </a:solidFill>
                <a:latin typeface="Raleway" pitchFamily="34" charset="0"/>
                <a:ea typeface="Raleway" pitchFamily="34" charset="-122"/>
                <a:cs typeface="Raleway" pitchFamily="34" charset="-120"/>
              </a:rPr>
              <a:t>Exemple practice pentru Limbaj și Simboluri</a:t>
            </a:r>
            <a:endParaRPr lang="en-US" sz="2900" dirty="0"/>
          </a:p>
        </p:txBody>
      </p:sp>
      <p:sp>
        <p:nvSpPr>
          <p:cNvPr id="4" name="Text 1"/>
          <p:cNvSpPr/>
          <p:nvPr/>
        </p:nvSpPr>
        <p:spPr>
          <a:xfrm>
            <a:off x="793790" y="2233136"/>
            <a:ext cx="3043357" cy="232529"/>
          </a:xfrm>
          <a:prstGeom prst="rect">
            <a:avLst/>
          </a:prstGeom>
          <a:noFill/>
          <a:ln/>
        </p:spPr>
        <p:txBody>
          <a:bodyPr wrap="none" lIns="0" tIns="0" rIns="0" bIns="0" rtlCol="0" anchor="t"/>
          <a:lstStyle/>
          <a:p>
            <a:pPr marL="0" indent="0" algn="l">
              <a:lnSpc>
                <a:spcPts val="1800"/>
              </a:lnSpc>
              <a:buNone/>
            </a:pPr>
            <a:r>
              <a:rPr lang="en-US" sz="1450" dirty="0">
                <a:solidFill>
                  <a:srgbClr val="1B1B27"/>
                </a:solidFill>
                <a:latin typeface="Raleway" pitchFamily="34" charset="0"/>
                <a:ea typeface="Raleway" pitchFamily="34" charset="-122"/>
                <a:cs typeface="Raleway" pitchFamily="34" charset="-120"/>
              </a:rPr>
              <a:t>Strategii concrete de implementare</a:t>
            </a:r>
            <a:endParaRPr lang="en-US" sz="1450" dirty="0"/>
          </a:p>
        </p:txBody>
      </p:sp>
      <p:sp>
        <p:nvSpPr>
          <p:cNvPr id="5" name="Text 2"/>
          <p:cNvSpPr/>
          <p:nvPr/>
        </p:nvSpPr>
        <p:spPr>
          <a:xfrm>
            <a:off x="2100977" y="2688908"/>
            <a:ext cx="1814036" cy="465058"/>
          </a:xfrm>
          <a:prstGeom prst="rect">
            <a:avLst/>
          </a:prstGeom>
          <a:noFill/>
          <a:ln/>
        </p:spPr>
        <p:txBody>
          <a:bodyPr wrap="square" lIns="0" tIns="0" rIns="0" bIns="0" rtlCol="0" anchor="t"/>
          <a:lstStyle/>
          <a:p>
            <a:pPr marL="0" indent="0" algn="l">
              <a:lnSpc>
                <a:spcPts val="1800"/>
              </a:lnSpc>
              <a:buNone/>
            </a:pPr>
            <a:r>
              <a:rPr lang="en-US" sz="1450" dirty="0">
                <a:solidFill>
                  <a:srgbClr val="3C3939"/>
                </a:solidFill>
                <a:latin typeface="Raleway" pitchFamily="34" charset="0"/>
                <a:ea typeface="Raleway" pitchFamily="34" charset="-122"/>
                <a:cs typeface="Raleway" pitchFamily="34" charset="-120"/>
              </a:rPr>
              <a:t>Hărți conceptuale colaborative</a:t>
            </a:r>
            <a:endParaRPr lang="en-US" sz="1450" dirty="0"/>
          </a:p>
        </p:txBody>
      </p:sp>
      <p:sp>
        <p:nvSpPr>
          <p:cNvPr id="6" name="Text 3"/>
          <p:cNvSpPr/>
          <p:nvPr/>
        </p:nvSpPr>
        <p:spPr>
          <a:xfrm>
            <a:off x="2100977" y="3243263"/>
            <a:ext cx="1814036" cy="285750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Crearea de </a:t>
            </a:r>
            <a:r>
              <a:rPr lang="en-US" sz="1150" b="1" dirty="0">
                <a:solidFill>
                  <a:srgbClr val="3C3939"/>
                </a:solidFill>
                <a:latin typeface="Roboto" pitchFamily="34" charset="0"/>
                <a:ea typeface="Roboto" pitchFamily="34" charset="-122"/>
                <a:cs typeface="Roboto" pitchFamily="34" charset="-120"/>
              </a:rPr>
              <a:t>hărți conceptuale</a:t>
            </a:r>
            <a:r>
              <a:rPr lang="en-US" sz="1150" dirty="0">
                <a:solidFill>
                  <a:srgbClr val="3C3939"/>
                </a:solidFill>
                <a:latin typeface="Roboto" pitchFamily="34" charset="0"/>
                <a:ea typeface="Roboto" pitchFamily="34" charset="-122"/>
                <a:cs typeface="Roboto" pitchFamily="34" charset="-120"/>
              </a:rPr>
              <a:t> pentru termeni noi pe care elevii le completează colaborativ folosind platforme precum Google Jamboard sau Canva. Această abordare vizuală ajută la contextualizarea vocabularului și la construirea conexiunilor semantice.</a:t>
            </a:r>
            <a:endParaRPr lang="en-US" sz="1150" dirty="0"/>
          </a:p>
        </p:txBody>
      </p:sp>
      <p:sp>
        <p:nvSpPr>
          <p:cNvPr id="7" name="Text 4"/>
          <p:cNvSpPr/>
          <p:nvPr/>
        </p:nvSpPr>
        <p:spPr>
          <a:xfrm>
            <a:off x="5408176" y="2688908"/>
            <a:ext cx="1814036" cy="465058"/>
          </a:xfrm>
          <a:prstGeom prst="rect">
            <a:avLst/>
          </a:prstGeom>
          <a:noFill/>
          <a:ln/>
        </p:spPr>
        <p:txBody>
          <a:bodyPr wrap="square" lIns="0" tIns="0" rIns="0" bIns="0" rtlCol="0" anchor="t"/>
          <a:lstStyle/>
          <a:p>
            <a:pPr marL="0" indent="0" algn="l">
              <a:lnSpc>
                <a:spcPts val="1800"/>
              </a:lnSpc>
              <a:buNone/>
            </a:pPr>
            <a:r>
              <a:rPr lang="en-US" sz="1450" dirty="0">
                <a:solidFill>
                  <a:srgbClr val="3C3939"/>
                </a:solidFill>
                <a:latin typeface="Raleway" pitchFamily="34" charset="0"/>
                <a:ea typeface="Raleway" pitchFamily="34" charset="-122"/>
                <a:cs typeface="Raleway" pitchFamily="34" charset="-120"/>
              </a:rPr>
              <a:t>Glosar vizual personalizat</a:t>
            </a:r>
            <a:endParaRPr lang="en-US" sz="1450" dirty="0"/>
          </a:p>
        </p:txBody>
      </p:sp>
      <p:sp>
        <p:nvSpPr>
          <p:cNvPr id="8" name="Text 5"/>
          <p:cNvSpPr/>
          <p:nvPr/>
        </p:nvSpPr>
        <p:spPr>
          <a:xfrm>
            <a:off x="5408176" y="3243263"/>
            <a:ext cx="1814036" cy="238125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Elevii construiesc un </a:t>
            </a:r>
            <a:r>
              <a:rPr lang="en-US" sz="1150" b="1" dirty="0">
                <a:solidFill>
                  <a:srgbClr val="3C3939"/>
                </a:solidFill>
                <a:latin typeface="Roboto" pitchFamily="34" charset="0"/>
                <a:ea typeface="Roboto" pitchFamily="34" charset="-122"/>
                <a:cs typeface="Roboto" pitchFamily="34" charset="-120"/>
              </a:rPr>
              <a:t>dicționar digital sau pe hârtie</a:t>
            </a:r>
            <a:r>
              <a:rPr lang="en-US" sz="1150" dirty="0">
                <a:solidFill>
                  <a:srgbClr val="3C3939"/>
                </a:solidFill>
                <a:latin typeface="Roboto" pitchFamily="34" charset="0"/>
                <a:ea typeface="Roboto" pitchFamily="34" charset="-122"/>
                <a:cs typeface="Roboto" pitchFamily="34" charset="-120"/>
              </a:rPr>
              <a:t> cu imagini relevante, definiții simple și exemple concrete din viața reală. Acest instrument personalizat devine o resursă de referință accesibilă pe tot parcursul anului școlar.</a:t>
            </a:r>
            <a:endParaRPr lang="en-US" sz="1150" dirty="0"/>
          </a:p>
        </p:txBody>
      </p:sp>
      <p:sp>
        <p:nvSpPr>
          <p:cNvPr id="9" name="Text 6"/>
          <p:cNvSpPr/>
          <p:nvPr/>
        </p:nvSpPr>
        <p:spPr>
          <a:xfrm>
            <a:off x="8715375" y="2688908"/>
            <a:ext cx="1814036" cy="465058"/>
          </a:xfrm>
          <a:prstGeom prst="rect">
            <a:avLst/>
          </a:prstGeom>
          <a:noFill/>
          <a:ln/>
        </p:spPr>
        <p:txBody>
          <a:bodyPr wrap="square" lIns="0" tIns="0" rIns="0" bIns="0" rtlCol="0" anchor="t"/>
          <a:lstStyle/>
          <a:p>
            <a:pPr marL="0" indent="0" algn="l">
              <a:lnSpc>
                <a:spcPts val="1800"/>
              </a:lnSpc>
              <a:buNone/>
            </a:pPr>
            <a:r>
              <a:rPr lang="en-US" sz="1450" dirty="0">
                <a:solidFill>
                  <a:srgbClr val="3C3939"/>
                </a:solidFill>
                <a:latin typeface="Raleway" pitchFamily="34" charset="0"/>
                <a:ea typeface="Raleway" pitchFamily="34" charset="-122"/>
                <a:cs typeface="Raleway" pitchFamily="34" charset="-120"/>
              </a:rPr>
              <a:t>Explorarea diversității lingvistice</a:t>
            </a:r>
            <a:endParaRPr lang="en-US" sz="1450" dirty="0"/>
          </a:p>
        </p:txBody>
      </p:sp>
      <p:sp>
        <p:nvSpPr>
          <p:cNvPr id="10" name="Text 7"/>
          <p:cNvSpPr/>
          <p:nvPr/>
        </p:nvSpPr>
        <p:spPr>
          <a:xfrm>
            <a:off x="8715375" y="3243263"/>
            <a:ext cx="1814036" cy="190500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Organizarea de discuții despre </a:t>
            </a:r>
            <a:r>
              <a:rPr lang="en-US" sz="1150" b="1" dirty="0">
                <a:solidFill>
                  <a:srgbClr val="3C3939"/>
                </a:solidFill>
                <a:latin typeface="Roboto" pitchFamily="34" charset="0"/>
                <a:ea typeface="Roboto" pitchFamily="34" charset="-122"/>
                <a:cs typeface="Roboto" pitchFamily="34" charset="-120"/>
              </a:rPr>
              <a:t>cum același cuvânt poate avea sensuri diferite</a:t>
            </a:r>
            <a:r>
              <a:rPr lang="en-US" sz="1150" dirty="0">
                <a:solidFill>
                  <a:srgbClr val="3C3939"/>
                </a:solidFill>
                <a:latin typeface="Roboto" pitchFamily="34" charset="0"/>
                <a:ea typeface="Roboto" pitchFamily="34" charset="-122"/>
                <a:cs typeface="Roboto" pitchFamily="34" charset="-120"/>
              </a:rPr>
              <a:t> în dialecte sau limbi diverse, cultivând conștiința metalingvistică și respectul pentru variația lingvistică.</a:t>
            </a:r>
            <a:endParaRPr lang="en-US" sz="1150" dirty="0"/>
          </a:p>
        </p:txBody>
      </p:sp>
      <p:sp>
        <p:nvSpPr>
          <p:cNvPr id="11" name="Text 8"/>
          <p:cNvSpPr/>
          <p:nvPr/>
        </p:nvSpPr>
        <p:spPr>
          <a:xfrm>
            <a:off x="12022574" y="2688908"/>
            <a:ext cx="1814036" cy="465058"/>
          </a:xfrm>
          <a:prstGeom prst="rect">
            <a:avLst/>
          </a:prstGeom>
          <a:noFill/>
          <a:ln/>
        </p:spPr>
        <p:txBody>
          <a:bodyPr wrap="square" lIns="0" tIns="0" rIns="0" bIns="0" rtlCol="0" anchor="t"/>
          <a:lstStyle/>
          <a:p>
            <a:pPr marL="0" indent="0" algn="l">
              <a:lnSpc>
                <a:spcPts val="1800"/>
              </a:lnSpc>
              <a:buNone/>
            </a:pPr>
            <a:r>
              <a:rPr lang="en-US" sz="1450" dirty="0">
                <a:solidFill>
                  <a:srgbClr val="3C3939"/>
                </a:solidFill>
                <a:latin typeface="Raleway" pitchFamily="34" charset="0"/>
                <a:ea typeface="Raleway" pitchFamily="34" charset="-122"/>
                <a:cs typeface="Raleway" pitchFamily="34" charset="-120"/>
              </a:rPr>
              <a:t>Proiectul „Cuvinte care călătoresc"</a:t>
            </a:r>
            <a:endParaRPr lang="en-US" sz="1450" dirty="0"/>
          </a:p>
        </p:txBody>
      </p:sp>
      <p:sp>
        <p:nvSpPr>
          <p:cNvPr id="12" name="Text 9"/>
          <p:cNvSpPr/>
          <p:nvPr/>
        </p:nvSpPr>
        <p:spPr>
          <a:xfrm>
            <a:off x="12022574" y="3243263"/>
            <a:ext cx="1814036" cy="238125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Elevii cercetează </a:t>
            </a:r>
            <a:r>
              <a:rPr lang="en-US" sz="1150" b="1" dirty="0">
                <a:solidFill>
                  <a:srgbClr val="3C3939"/>
                </a:solidFill>
                <a:latin typeface="Roboto" pitchFamily="34" charset="0"/>
                <a:ea typeface="Roboto" pitchFamily="34" charset="-122"/>
                <a:cs typeface="Roboto" pitchFamily="34" charset="-120"/>
              </a:rPr>
              <a:t>originea și echivalentele unui cuvânt</a:t>
            </a:r>
            <a:r>
              <a:rPr lang="en-US" sz="1150" dirty="0">
                <a:solidFill>
                  <a:srgbClr val="3C3939"/>
                </a:solidFill>
                <a:latin typeface="Roboto" pitchFamily="34" charset="0"/>
                <a:ea typeface="Roboto" pitchFamily="34" charset="-122"/>
                <a:cs typeface="Roboto" pitchFamily="34" charset="-120"/>
              </a:rPr>
              <a:t> în mai multe limbi, descoperind conexiunile istorice și culturale dintre popoare. Acest proiect dezvoltă competențe de cercetare și aprecierea pentru rădăcinile comune ale limbilor.</a:t>
            </a:r>
            <a:endParaRPr lang="en-US" sz="1150" dirty="0"/>
          </a:p>
        </p:txBody>
      </p:sp>
      <p:sp>
        <p:nvSpPr>
          <p:cNvPr id="13" name="Text 10"/>
          <p:cNvSpPr/>
          <p:nvPr/>
        </p:nvSpPr>
        <p:spPr>
          <a:xfrm>
            <a:off x="793790" y="6268164"/>
            <a:ext cx="13042821" cy="238125"/>
          </a:xfrm>
          <a:prstGeom prst="rect">
            <a:avLst/>
          </a:prstGeom>
          <a:noFill/>
          <a:ln/>
        </p:spPr>
        <p:txBody>
          <a:bodyPr wrap="non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Aceste exemple demonstrează cum sprijinul lingvistic poate fi integrat natural în procesul educațional, transformând provocările lingvistice în oportunități de învățare profundă și semnificativă.</a:t>
            </a:r>
            <a:endParaRPr lang="en-US" sz="1150" dirty="0"/>
          </a:p>
        </p:txBody>
      </p:sp>
      <p:pic>
        <p:nvPicPr>
          <p:cNvPr id="14" name="Image 1" descr="preencoded.png"/>
          <p:cNvPicPr>
            <a:picLocks noChangeAspect="1"/>
          </p:cNvPicPr>
          <p:nvPr/>
        </p:nvPicPr>
        <p:blipFill>
          <a:blip r:embed="rId4"/>
          <a:stretch>
            <a:fillRect/>
          </a:stretch>
        </p:blipFill>
        <p:spPr>
          <a:xfrm>
            <a:off x="3547747" y="7311074"/>
            <a:ext cx="7126367" cy="81593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452640" y="481966"/>
            <a:ext cx="6240780" cy="645914"/>
          </a:xfrm>
          <a:prstGeom prst="rect">
            <a:avLst/>
          </a:prstGeom>
        </p:spPr>
      </p:pic>
      <p:sp>
        <p:nvSpPr>
          <p:cNvPr id="3" name="Text 0"/>
          <p:cNvSpPr/>
          <p:nvPr/>
        </p:nvSpPr>
        <p:spPr>
          <a:xfrm>
            <a:off x="793790" y="1573887"/>
            <a:ext cx="4209217"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Nivel III – Funcțiile Executive</a:t>
            </a:r>
            <a:endParaRPr lang="en-US" sz="2500" dirty="0"/>
          </a:p>
        </p:txBody>
      </p:sp>
      <p:sp>
        <p:nvSpPr>
          <p:cNvPr id="4" name="Text 1"/>
          <p:cNvSpPr/>
          <p:nvPr/>
        </p:nvSpPr>
        <p:spPr>
          <a:xfrm>
            <a:off x="793790" y="2028587"/>
            <a:ext cx="6205418" cy="322421"/>
          </a:xfrm>
          <a:prstGeom prst="rect">
            <a:avLst/>
          </a:prstGeom>
          <a:noFill/>
          <a:ln/>
        </p:spPr>
        <p:txBody>
          <a:bodyPr wrap="none" lIns="0" tIns="0" rIns="0" bIns="0" rtlCol="0" anchor="t"/>
          <a:lstStyle/>
          <a:p>
            <a:pPr marL="0" indent="0" algn="l">
              <a:lnSpc>
                <a:spcPts val="2500"/>
              </a:lnSpc>
              <a:buNone/>
            </a:pPr>
            <a:r>
              <a:rPr lang="en-US" sz="2000" dirty="0">
                <a:solidFill>
                  <a:srgbClr val="1B1B27"/>
                </a:solidFill>
                <a:latin typeface="Raleway" pitchFamily="34" charset="0"/>
                <a:ea typeface="Raleway" pitchFamily="34" charset="-122"/>
                <a:cs typeface="Raleway" pitchFamily="34" charset="-120"/>
              </a:rPr>
              <a:t>Opțiuni de proiectare pentru Construirea Cunoașterii</a:t>
            </a:r>
            <a:endParaRPr lang="en-US" sz="2000" dirty="0"/>
          </a:p>
        </p:txBody>
      </p:sp>
      <p:sp>
        <p:nvSpPr>
          <p:cNvPr id="5" name="Text 2"/>
          <p:cNvSpPr/>
          <p:nvPr/>
        </p:nvSpPr>
        <p:spPr>
          <a:xfrm>
            <a:off x="793790" y="2544485"/>
            <a:ext cx="13042821"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Al treilea și cel mai complex nivel al reprezentării multiple se concentrează pe </a:t>
            </a:r>
            <a:r>
              <a:rPr lang="en-US" sz="1000" dirty="0">
                <a:solidFill>
                  <a:srgbClr val="FFFFFF"/>
                </a:solidFill>
                <a:highlight>
                  <a:srgbClr val="1B1B27"/>
                </a:highlight>
                <a:latin typeface="Roboto" pitchFamily="34" charset="0"/>
                <a:ea typeface="Roboto" pitchFamily="34" charset="-122"/>
                <a:cs typeface="Roboto" pitchFamily="34" charset="-120"/>
              </a:rPr>
              <a:t>procesele cognitive superioare</a:t>
            </a:r>
            <a:r>
              <a:rPr lang="en-US" sz="1000" dirty="0">
                <a:solidFill>
                  <a:srgbClr val="3C3939"/>
                </a:solidFill>
                <a:latin typeface="Roboto" pitchFamily="34" charset="0"/>
                <a:ea typeface="Roboto" pitchFamily="34" charset="-122"/>
                <a:cs typeface="Roboto" pitchFamily="34" charset="-120"/>
              </a:rPr>
              <a:t> implicate în construirea și organizarea cunoașterii. Acest nivel vizează dezvoltarea funcțiilor executive – capacitățile metacognitive care permit elevilor să proceseze, să organizeze și să transfere informațiile în contexte noi și variate.</a:t>
            </a:r>
            <a:endParaRPr lang="en-US" sz="1000" dirty="0"/>
          </a:p>
        </p:txBody>
      </p:sp>
      <p:sp>
        <p:nvSpPr>
          <p:cNvPr id="6" name="Shape 3"/>
          <p:cNvSpPr/>
          <p:nvPr/>
        </p:nvSpPr>
        <p:spPr>
          <a:xfrm>
            <a:off x="987266" y="3424833"/>
            <a:ext cx="6263283" cy="128945"/>
          </a:xfrm>
          <a:prstGeom prst="roundRect">
            <a:avLst>
              <a:gd name="adj" fmla="val 42021"/>
            </a:avLst>
          </a:prstGeom>
          <a:solidFill>
            <a:srgbClr val="E1E1EA"/>
          </a:solidFill>
          <a:ln w="7620">
            <a:solidFill>
              <a:srgbClr val="C7C7D0"/>
            </a:solidFill>
            <a:prstDash val="solid"/>
          </a:ln>
        </p:spPr>
      </p:sp>
      <p:sp>
        <p:nvSpPr>
          <p:cNvPr id="7" name="Shape 4"/>
          <p:cNvSpPr/>
          <p:nvPr/>
        </p:nvSpPr>
        <p:spPr>
          <a:xfrm>
            <a:off x="793790" y="3295888"/>
            <a:ext cx="386953" cy="386953"/>
          </a:xfrm>
          <a:prstGeom prst="roundRect">
            <a:avLst>
              <a:gd name="adj" fmla="val 118154"/>
            </a:avLst>
          </a:prstGeom>
          <a:solidFill>
            <a:srgbClr val="E1E1EA"/>
          </a:solidFill>
          <a:ln w="7620">
            <a:solidFill>
              <a:srgbClr val="C7C7D0"/>
            </a:solidFill>
            <a:prstDash val="solid"/>
          </a:ln>
        </p:spPr>
      </p:sp>
      <p:pic>
        <p:nvPicPr>
          <p:cNvPr id="8" name="Image 1" descr="preencoded.png"/>
          <p:cNvPicPr>
            <a:picLocks noChangeAspect="1"/>
          </p:cNvPicPr>
          <p:nvPr/>
        </p:nvPicPr>
        <p:blipFill>
          <a:blip r:embed="rId4"/>
          <a:stretch>
            <a:fillRect/>
          </a:stretch>
        </p:blipFill>
        <p:spPr>
          <a:xfrm>
            <a:off x="890468" y="3368516"/>
            <a:ext cx="193477" cy="241816"/>
          </a:xfrm>
          <a:prstGeom prst="rect">
            <a:avLst/>
          </a:prstGeom>
        </p:spPr>
      </p:pic>
      <p:sp>
        <p:nvSpPr>
          <p:cNvPr id="9" name="Text 5"/>
          <p:cNvSpPr/>
          <p:nvPr/>
        </p:nvSpPr>
        <p:spPr>
          <a:xfrm>
            <a:off x="922734" y="3811786"/>
            <a:ext cx="2501265"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Activarea cunoștințelor anterioare</a:t>
            </a:r>
            <a:endParaRPr lang="en-US" sz="1250" dirty="0"/>
          </a:p>
        </p:txBody>
      </p:sp>
      <p:sp>
        <p:nvSpPr>
          <p:cNvPr id="10" name="Text 6"/>
          <p:cNvSpPr/>
          <p:nvPr/>
        </p:nvSpPr>
        <p:spPr>
          <a:xfrm>
            <a:off x="922734" y="4090630"/>
            <a:ext cx="6198989"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Integrarea strategică a cunoștințelor existente în procesul de învățare a noilor concepte, construind poduri cognitive între familiar și necunoscut</a:t>
            </a:r>
            <a:endParaRPr lang="en-US" sz="1000" dirty="0"/>
          </a:p>
        </p:txBody>
      </p:sp>
      <p:sp>
        <p:nvSpPr>
          <p:cNvPr id="11" name="Shape 7"/>
          <p:cNvSpPr/>
          <p:nvPr/>
        </p:nvSpPr>
        <p:spPr>
          <a:xfrm>
            <a:off x="7573089" y="3231356"/>
            <a:ext cx="6263402" cy="128945"/>
          </a:xfrm>
          <a:prstGeom prst="roundRect">
            <a:avLst>
              <a:gd name="adj" fmla="val 42021"/>
            </a:avLst>
          </a:prstGeom>
          <a:solidFill>
            <a:srgbClr val="E1E1EA"/>
          </a:solidFill>
          <a:ln w="7620">
            <a:solidFill>
              <a:srgbClr val="C7C7D0"/>
            </a:solidFill>
            <a:prstDash val="solid"/>
          </a:ln>
        </p:spPr>
      </p:sp>
      <p:sp>
        <p:nvSpPr>
          <p:cNvPr id="12" name="Shape 8"/>
          <p:cNvSpPr/>
          <p:nvPr/>
        </p:nvSpPr>
        <p:spPr>
          <a:xfrm>
            <a:off x="7379613" y="3102412"/>
            <a:ext cx="386953" cy="386953"/>
          </a:xfrm>
          <a:prstGeom prst="roundRect">
            <a:avLst>
              <a:gd name="adj" fmla="val 118154"/>
            </a:avLst>
          </a:prstGeom>
          <a:solidFill>
            <a:srgbClr val="E1E1EA"/>
          </a:solidFill>
          <a:ln w="7620">
            <a:solidFill>
              <a:srgbClr val="C7C7D0"/>
            </a:solidFill>
            <a:prstDash val="solid"/>
          </a:ln>
        </p:spPr>
      </p:sp>
      <p:pic>
        <p:nvPicPr>
          <p:cNvPr id="13" name="Image 2" descr="preencoded.png"/>
          <p:cNvPicPr>
            <a:picLocks noChangeAspect="1"/>
          </p:cNvPicPr>
          <p:nvPr/>
        </p:nvPicPr>
        <p:blipFill>
          <a:blip r:embed="rId5"/>
          <a:stretch>
            <a:fillRect/>
          </a:stretch>
        </p:blipFill>
        <p:spPr>
          <a:xfrm>
            <a:off x="7476292" y="3175040"/>
            <a:ext cx="193477" cy="241816"/>
          </a:xfrm>
          <a:prstGeom prst="rect">
            <a:avLst/>
          </a:prstGeom>
        </p:spPr>
      </p:pic>
      <p:sp>
        <p:nvSpPr>
          <p:cNvPr id="14" name="Text 9"/>
          <p:cNvSpPr/>
          <p:nvPr/>
        </p:nvSpPr>
        <p:spPr>
          <a:xfrm>
            <a:off x="7508558" y="3618309"/>
            <a:ext cx="2300168"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Evidențierea tiparelor esențiale</a:t>
            </a:r>
            <a:endParaRPr lang="en-US" sz="1250" dirty="0"/>
          </a:p>
        </p:txBody>
      </p:sp>
      <p:sp>
        <p:nvSpPr>
          <p:cNvPr id="15" name="Text 10"/>
          <p:cNvSpPr/>
          <p:nvPr/>
        </p:nvSpPr>
        <p:spPr>
          <a:xfrm>
            <a:off x="7508558" y="3897154"/>
            <a:ext cx="6199108"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Punerea în lumină a tiparelor, caracteristicilor fundamentale, ideilor principale și relațiilor dintre concepte pentru facilitarea înțelegerii profunde</a:t>
            </a:r>
            <a:endParaRPr lang="en-US" sz="1000" dirty="0"/>
          </a:p>
        </p:txBody>
      </p:sp>
      <p:sp>
        <p:nvSpPr>
          <p:cNvPr id="16" name="Shape 11"/>
          <p:cNvSpPr/>
          <p:nvPr/>
        </p:nvSpPr>
        <p:spPr>
          <a:xfrm>
            <a:off x="987266" y="5083850"/>
            <a:ext cx="6263283" cy="128945"/>
          </a:xfrm>
          <a:prstGeom prst="roundRect">
            <a:avLst>
              <a:gd name="adj" fmla="val 42021"/>
            </a:avLst>
          </a:prstGeom>
          <a:solidFill>
            <a:srgbClr val="E1E1EA"/>
          </a:solidFill>
          <a:ln w="7620">
            <a:solidFill>
              <a:srgbClr val="C7C7D0"/>
            </a:solidFill>
            <a:prstDash val="solid"/>
          </a:ln>
        </p:spPr>
      </p:sp>
      <p:sp>
        <p:nvSpPr>
          <p:cNvPr id="17" name="Shape 12"/>
          <p:cNvSpPr/>
          <p:nvPr/>
        </p:nvSpPr>
        <p:spPr>
          <a:xfrm>
            <a:off x="793790" y="4954905"/>
            <a:ext cx="386953" cy="386953"/>
          </a:xfrm>
          <a:prstGeom prst="roundRect">
            <a:avLst>
              <a:gd name="adj" fmla="val 118154"/>
            </a:avLst>
          </a:prstGeom>
          <a:solidFill>
            <a:srgbClr val="E1E1EA"/>
          </a:solidFill>
          <a:ln w="7620">
            <a:solidFill>
              <a:srgbClr val="C7C7D0"/>
            </a:solidFill>
            <a:prstDash val="solid"/>
          </a:ln>
        </p:spPr>
      </p:sp>
      <p:pic>
        <p:nvPicPr>
          <p:cNvPr id="18" name="Image 3" descr="preencoded.png"/>
          <p:cNvPicPr>
            <a:picLocks noChangeAspect="1"/>
          </p:cNvPicPr>
          <p:nvPr/>
        </p:nvPicPr>
        <p:blipFill>
          <a:blip r:embed="rId6"/>
          <a:stretch>
            <a:fillRect/>
          </a:stretch>
        </p:blipFill>
        <p:spPr>
          <a:xfrm>
            <a:off x="890468" y="5027533"/>
            <a:ext cx="193477" cy="241816"/>
          </a:xfrm>
          <a:prstGeom prst="rect">
            <a:avLst/>
          </a:prstGeom>
        </p:spPr>
      </p:pic>
      <p:sp>
        <p:nvSpPr>
          <p:cNvPr id="19" name="Text 13"/>
          <p:cNvSpPr/>
          <p:nvPr/>
        </p:nvSpPr>
        <p:spPr>
          <a:xfrm>
            <a:off x="922734" y="5470803"/>
            <a:ext cx="2502337"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Modalități multiple de cunoaștere</a:t>
            </a:r>
            <a:endParaRPr lang="en-US" sz="1250" dirty="0"/>
          </a:p>
        </p:txBody>
      </p:sp>
      <p:sp>
        <p:nvSpPr>
          <p:cNvPr id="20" name="Text 14"/>
          <p:cNvSpPr/>
          <p:nvPr/>
        </p:nvSpPr>
        <p:spPr>
          <a:xfrm>
            <a:off x="922734" y="5749647"/>
            <a:ext cx="6198989"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Cultivarea mai multor căi și strategii de a cunoaște și de a construi semnificații personale din informațiile prezentate</a:t>
            </a:r>
            <a:endParaRPr lang="en-US" sz="1000" dirty="0"/>
          </a:p>
        </p:txBody>
      </p:sp>
      <p:sp>
        <p:nvSpPr>
          <p:cNvPr id="21" name="Shape 15"/>
          <p:cNvSpPr/>
          <p:nvPr/>
        </p:nvSpPr>
        <p:spPr>
          <a:xfrm>
            <a:off x="7573089" y="4890373"/>
            <a:ext cx="6263402" cy="128945"/>
          </a:xfrm>
          <a:prstGeom prst="roundRect">
            <a:avLst>
              <a:gd name="adj" fmla="val 42021"/>
            </a:avLst>
          </a:prstGeom>
          <a:solidFill>
            <a:srgbClr val="E1E1EA"/>
          </a:solidFill>
          <a:ln w="7620">
            <a:solidFill>
              <a:srgbClr val="C7C7D0"/>
            </a:solidFill>
            <a:prstDash val="solid"/>
          </a:ln>
        </p:spPr>
      </p:sp>
      <p:sp>
        <p:nvSpPr>
          <p:cNvPr id="22" name="Shape 16"/>
          <p:cNvSpPr/>
          <p:nvPr/>
        </p:nvSpPr>
        <p:spPr>
          <a:xfrm>
            <a:off x="7379613" y="4761428"/>
            <a:ext cx="386953" cy="386953"/>
          </a:xfrm>
          <a:prstGeom prst="roundRect">
            <a:avLst>
              <a:gd name="adj" fmla="val 118154"/>
            </a:avLst>
          </a:prstGeom>
          <a:solidFill>
            <a:srgbClr val="E1E1EA"/>
          </a:solidFill>
          <a:ln w="7620">
            <a:solidFill>
              <a:srgbClr val="C7C7D0"/>
            </a:solidFill>
            <a:prstDash val="solid"/>
          </a:ln>
        </p:spPr>
      </p:sp>
      <p:pic>
        <p:nvPicPr>
          <p:cNvPr id="23" name="Image 4" descr="preencoded.png"/>
          <p:cNvPicPr>
            <a:picLocks noChangeAspect="1"/>
          </p:cNvPicPr>
          <p:nvPr/>
        </p:nvPicPr>
        <p:blipFill>
          <a:blip r:embed="rId7"/>
          <a:stretch>
            <a:fillRect/>
          </a:stretch>
        </p:blipFill>
        <p:spPr>
          <a:xfrm>
            <a:off x="7476292" y="4834057"/>
            <a:ext cx="193477" cy="241816"/>
          </a:xfrm>
          <a:prstGeom prst="rect">
            <a:avLst/>
          </a:prstGeom>
        </p:spPr>
      </p:pic>
      <p:sp>
        <p:nvSpPr>
          <p:cNvPr id="24" name="Text 17"/>
          <p:cNvSpPr/>
          <p:nvPr/>
        </p:nvSpPr>
        <p:spPr>
          <a:xfrm>
            <a:off x="7508558" y="5277326"/>
            <a:ext cx="1714976"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Transfer și generalizare</a:t>
            </a:r>
            <a:endParaRPr lang="en-US" sz="1250" dirty="0"/>
          </a:p>
        </p:txBody>
      </p:sp>
      <p:sp>
        <p:nvSpPr>
          <p:cNvPr id="25" name="Text 18"/>
          <p:cNvSpPr/>
          <p:nvPr/>
        </p:nvSpPr>
        <p:spPr>
          <a:xfrm>
            <a:off x="7508558" y="5556171"/>
            <a:ext cx="6199108"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Maximizarea capacității de transfer a cunoștințelor în contexte noi și de generalizare a principiilor învățate la situații diverse</a:t>
            </a:r>
            <a:endParaRPr lang="en-US" sz="1000" dirty="0"/>
          </a:p>
        </p:txBody>
      </p:sp>
      <p:sp>
        <p:nvSpPr>
          <p:cNvPr id="26" name="Text 19"/>
          <p:cNvSpPr/>
          <p:nvPr/>
        </p:nvSpPr>
        <p:spPr>
          <a:xfrm>
            <a:off x="793790" y="6436519"/>
            <a:ext cx="1304282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Aceste opțiuni de design sprijină dezvoltarea gândirii de nivel superior, pregătind elevii nu doar să acumuleze informații, ci să le proceseze critic, să le organizeze strategic și să le aplice creativ în situații variate.</a:t>
            </a:r>
            <a:endParaRPr lang="en-US" sz="1000" dirty="0"/>
          </a:p>
        </p:txBody>
      </p:sp>
      <p:pic>
        <p:nvPicPr>
          <p:cNvPr id="27" name="Image 5" descr="preencoded.png"/>
          <p:cNvPicPr>
            <a:picLocks noChangeAspect="1"/>
          </p:cNvPicPr>
          <p:nvPr/>
        </p:nvPicPr>
        <p:blipFill>
          <a:blip r:embed="rId8"/>
          <a:stretch>
            <a:fillRect/>
          </a:stretch>
        </p:blipFill>
        <p:spPr>
          <a:xfrm>
            <a:off x="3300322" y="7297357"/>
            <a:ext cx="6176248" cy="70711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458175" y="273605"/>
            <a:ext cx="4345186" cy="449699"/>
          </a:xfrm>
          <a:prstGeom prst="rect">
            <a:avLst/>
          </a:prstGeom>
        </p:spPr>
      </p:pic>
      <p:sp>
        <p:nvSpPr>
          <p:cNvPr id="3" name="Text 0"/>
          <p:cNvSpPr/>
          <p:nvPr/>
        </p:nvSpPr>
        <p:spPr>
          <a:xfrm>
            <a:off x="552688" y="964287"/>
            <a:ext cx="5026462" cy="280630"/>
          </a:xfrm>
          <a:prstGeom prst="rect">
            <a:avLst/>
          </a:prstGeom>
          <a:noFill/>
          <a:ln/>
        </p:spPr>
        <p:txBody>
          <a:bodyPr wrap="none" lIns="0" tIns="0" rIns="0" bIns="0" rtlCol="0" anchor="t"/>
          <a:lstStyle/>
          <a:p>
            <a:pPr marL="0" indent="0" algn="l">
              <a:lnSpc>
                <a:spcPts val="2200"/>
              </a:lnSpc>
              <a:buNone/>
            </a:pPr>
            <a:r>
              <a:rPr lang="en-US" sz="1750" dirty="0">
                <a:solidFill>
                  <a:srgbClr val="1B1B27"/>
                </a:solidFill>
                <a:latin typeface="Raleway" pitchFamily="34" charset="0"/>
                <a:ea typeface="Raleway" pitchFamily="34" charset="-122"/>
                <a:cs typeface="Raleway" pitchFamily="34" charset="-120"/>
              </a:rPr>
              <a:t>Exemple practice pentru Construirea Cunoașterii</a:t>
            </a:r>
            <a:endParaRPr lang="en-US" sz="1750" dirty="0"/>
          </a:p>
        </p:txBody>
      </p:sp>
      <p:sp>
        <p:nvSpPr>
          <p:cNvPr id="4" name="Text 1"/>
          <p:cNvSpPr/>
          <p:nvPr/>
        </p:nvSpPr>
        <p:spPr>
          <a:xfrm>
            <a:off x="552688" y="1280755"/>
            <a:ext cx="2152055" cy="140256"/>
          </a:xfrm>
          <a:prstGeom prst="rect">
            <a:avLst/>
          </a:prstGeom>
          <a:noFill/>
          <a:ln/>
        </p:spPr>
        <p:txBody>
          <a:bodyPr wrap="none" lIns="0" tIns="0" rIns="0" bIns="0" rtlCol="0" anchor="t"/>
          <a:lstStyle/>
          <a:p>
            <a:pPr marL="0" indent="0" algn="l">
              <a:lnSpc>
                <a:spcPts val="1100"/>
              </a:lnSpc>
              <a:buNone/>
            </a:pPr>
            <a:r>
              <a:rPr lang="en-US" sz="850" dirty="0">
                <a:solidFill>
                  <a:srgbClr val="1B1B27"/>
                </a:solidFill>
                <a:latin typeface="Raleway" pitchFamily="34" charset="0"/>
                <a:ea typeface="Raleway" pitchFamily="34" charset="-122"/>
                <a:cs typeface="Raleway" pitchFamily="34" charset="-120"/>
              </a:rPr>
              <a:t>Strategii avansate de dezvoltare cognitivă</a:t>
            </a:r>
            <a:endParaRPr lang="en-US" sz="850" dirty="0"/>
          </a:p>
        </p:txBody>
      </p:sp>
      <p:pic>
        <p:nvPicPr>
          <p:cNvPr id="5" name="Image 1" descr="preencoded.png"/>
          <p:cNvPicPr>
            <a:picLocks noChangeAspect="1"/>
          </p:cNvPicPr>
          <p:nvPr/>
        </p:nvPicPr>
        <p:blipFill>
          <a:blip r:embed="rId4"/>
          <a:stretch>
            <a:fillRect/>
          </a:stretch>
        </p:blipFill>
        <p:spPr>
          <a:xfrm>
            <a:off x="552688" y="1656636"/>
            <a:ext cx="2805589" cy="2805589"/>
          </a:xfrm>
          <a:prstGeom prst="rect">
            <a:avLst/>
          </a:prstGeom>
        </p:spPr>
      </p:pic>
      <p:pic>
        <p:nvPicPr>
          <p:cNvPr id="6" name="Image 2" descr="preencoded.png"/>
          <p:cNvPicPr>
            <a:picLocks noChangeAspect="1"/>
          </p:cNvPicPr>
          <p:nvPr/>
        </p:nvPicPr>
        <p:blipFill>
          <a:blip r:embed="rId5"/>
          <a:stretch>
            <a:fillRect/>
          </a:stretch>
        </p:blipFill>
        <p:spPr>
          <a:xfrm>
            <a:off x="5095756" y="1656636"/>
            <a:ext cx="2805589" cy="2805589"/>
          </a:xfrm>
          <a:prstGeom prst="rect">
            <a:avLst/>
          </a:prstGeom>
        </p:spPr>
      </p:pic>
      <p:pic>
        <p:nvPicPr>
          <p:cNvPr id="7" name="Image 3" descr="preencoded.png"/>
          <p:cNvPicPr>
            <a:picLocks noChangeAspect="1"/>
          </p:cNvPicPr>
          <p:nvPr/>
        </p:nvPicPr>
        <p:blipFill>
          <a:blip r:embed="rId6"/>
          <a:stretch>
            <a:fillRect/>
          </a:stretch>
        </p:blipFill>
        <p:spPr>
          <a:xfrm>
            <a:off x="9638824" y="1656636"/>
            <a:ext cx="2895005" cy="2895005"/>
          </a:xfrm>
          <a:prstGeom prst="rect">
            <a:avLst/>
          </a:prstGeom>
        </p:spPr>
      </p:pic>
      <p:sp>
        <p:nvSpPr>
          <p:cNvPr id="8" name="Shape 2"/>
          <p:cNvSpPr/>
          <p:nvPr/>
        </p:nvSpPr>
        <p:spPr>
          <a:xfrm>
            <a:off x="552688" y="4888230"/>
            <a:ext cx="6717625" cy="803196"/>
          </a:xfrm>
          <a:prstGeom prst="roundRect">
            <a:avLst>
              <a:gd name="adj" fmla="val 4554"/>
            </a:avLst>
          </a:prstGeom>
          <a:solidFill>
            <a:srgbClr val="FFFFFF">
              <a:alpha val="95000"/>
            </a:srgbClr>
          </a:solidFill>
          <a:ln/>
        </p:spPr>
      </p:sp>
      <p:sp>
        <p:nvSpPr>
          <p:cNvPr id="9" name="Shape 3"/>
          <p:cNvSpPr/>
          <p:nvPr/>
        </p:nvSpPr>
        <p:spPr>
          <a:xfrm>
            <a:off x="552688" y="4880610"/>
            <a:ext cx="6717625" cy="30480"/>
          </a:xfrm>
          <a:prstGeom prst="roundRect">
            <a:avLst>
              <a:gd name="adj" fmla="val 123772"/>
            </a:avLst>
          </a:prstGeom>
          <a:solidFill>
            <a:srgbClr val="1B1B27"/>
          </a:solidFill>
          <a:ln/>
        </p:spPr>
      </p:sp>
      <p:sp>
        <p:nvSpPr>
          <p:cNvPr id="10" name="Shape 4"/>
          <p:cNvSpPr/>
          <p:nvPr/>
        </p:nvSpPr>
        <p:spPr>
          <a:xfrm>
            <a:off x="3776722" y="4753570"/>
            <a:ext cx="269438" cy="269438"/>
          </a:xfrm>
          <a:prstGeom prst="roundRect">
            <a:avLst>
              <a:gd name="adj" fmla="val 339373"/>
            </a:avLst>
          </a:prstGeom>
          <a:solidFill>
            <a:srgbClr val="1B1B27"/>
          </a:solidFill>
          <a:ln/>
        </p:spPr>
      </p:sp>
      <p:sp>
        <p:nvSpPr>
          <p:cNvPr id="11" name="Text 5"/>
          <p:cNvSpPr/>
          <p:nvPr/>
        </p:nvSpPr>
        <p:spPr>
          <a:xfrm>
            <a:off x="3857565" y="4820960"/>
            <a:ext cx="107752" cy="134660"/>
          </a:xfrm>
          <a:prstGeom prst="rect">
            <a:avLst/>
          </a:prstGeom>
          <a:noFill/>
          <a:ln/>
        </p:spPr>
        <p:txBody>
          <a:bodyPr wrap="none" lIns="0" tIns="0" rIns="0" bIns="0" rtlCol="0" anchor="t"/>
          <a:lstStyle/>
          <a:p>
            <a:pPr marL="0" indent="0" algn="l">
              <a:lnSpc>
                <a:spcPts val="1350"/>
              </a:lnSpc>
              <a:buNone/>
            </a:pPr>
            <a:r>
              <a:rPr lang="en-US" sz="800" dirty="0">
                <a:solidFill>
                  <a:srgbClr val="FFFFFF"/>
                </a:solidFill>
                <a:latin typeface="Raleway" pitchFamily="34" charset="0"/>
                <a:ea typeface="Raleway" pitchFamily="34" charset="-122"/>
                <a:cs typeface="Raleway" pitchFamily="34" charset="-120"/>
              </a:rPr>
              <a:t>1</a:t>
            </a:r>
            <a:endParaRPr lang="en-US" sz="800" dirty="0"/>
          </a:p>
        </p:txBody>
      </p:sp>
      <p:sp>
        <p:nvSpPr>
          <p:cNvPr id="12" name="Text 6"/>
          <p:cNvSpPr/>
          <p:nvPr/>
        </p:nvSpPr>
        <p:spPr>
          <a:xfrm>
            <a:off x="650081" y="5112782"/>
            <a:ext cx="1751648" cy="140256"/>
          </a:xfrm>
          <a:prstGeom prst="rect">
            <a:avLst/>
          </a:prstGeom>
          <a:noFill/>
          <a:ln/>
        </p:spPr>
        <p:txBody>
          <a:bodyPr wrap="none" lIns="0" tIns="0" rIns="0" bIns="0" rtlCol="0" anchor="t"/>
          <a:lstStyle/>
          <a:p>
            <a:pPr marL="0" indent="0" algn="l">
              <a:lnSpc>
                <a:spcPts val="1100"/>
              </a:lnSpc>
              <a:buNone/>
            </a:pPr>
            <a:r>
              <a:rPr lang="en-US" sz="850" dirty="0">
                <a:solidFill>
                  <a:srgbClr val="3C3939"/>
                </a:solidFill>
                <a:latin typeface="Raleway" pitchFamily="34" charset="0"/>
                <a:ea typeface="Raleway" pitchFamily="34" charset="-122"/>
                <a:cs typeface="Raleway" pitchFamily="34" charset="-120"/>
              </a:rPr>
              <a:t>Conectarea experienței personale</a:t>
            </a:r>
            <a:endParaRPr lang="en-US" sz="850" dirty="0"/>
          </a:p>
        </p:txBody>
      </p:sp>
      <p:sp>
        <p:nvSpPr>
          <p:cNvPr id="13" name="Text 7"/>
          <p:cNvSpPr/>
          <p:nvPr/>
        </p:nvSpPr>
        <p:spPr>
          <a:xfrm>
            <a:off x="650081" y="5306854"/>
            <a:ext cx="6522839" cy="287179"/>
          </a:xfrm>
          <a:prstGeom prst="rect">
            <a:avLst/>
          </a:prstGeom>
          <a:noFill/>
          <a:ln/>
        </p:spPr>
        <p:txBody>
          <a:bodyPr wrap="square" lIns="0" tIns="0" rIns="0" bIns="0" rtlCol="0" anchor="t"/>
          <a:lstStyle/>
          <a:p>
            <a:pPr marL="0" indent="0" algn="l">
              <a:lnSpc>
                <a:spcPts val="1100"/>
              </a:lnSpc>
              <a:buNone/>
            </a:pPr>
            <a:r>
              <a:rPr lang="en-US" sz="700" dirty="0">
                <a:solidFill>
                  <a:srgbClr val="3C3939"/>
                </a:solidFill>
                <a:latin typeface="Roboto" pitchFamily="34" charset="0"/>
                <a:ea typeface="Roboto" pitchFamily="34" charset="-122"/>
                <a:cs typeface="Roboto" pitchFamily="34" charset="-120"/>
              </a:rPr>
              <a:t>Elevii oferă </a:t>
            </a:r>
            <a:r>
              <a:rPr lang="en-US" sz="700" b="1" dirty="0">
                <a:solidFill>
                  <a:srgbClr val="3C3939"/>
                </a:solidFill>
                <a:latin typeface="Roboto" pitchFamily="34" charset="0"/>
                <a:ea typeface="Roboto" pitchFamily="34" charset="-122"/>
                <a:cs typeface="Roboto" pitchFamily="34" charset="-120"/>
              </a:rPr>
              <a:t>exemple din viața lor</a:t>
            </a:r>
            <a:r>
              <a:rPr lang="en-US" sz="700" dirty="0">
                <a:solidFill>
                  <a:srgbClr val="3C3939"/>
                </a:solidFill>
                <a:latin typeface="Roboto" pitchFamily="34" charset="0"/>
                <a:ea typeface="Roboto" pitchFamily="34" charset="-122"/>
                <a:cs typeface="Roboto" pitchFamily="34" charset="-120"/>
              </a:rPr>
              <a:t> legate de tema abordată, creând punți cognitive între abstract și concret. Această strategie activează schemele cognitive existente și conferă relevanță personală învățării.</a:t>
            </a:r>
            <a:endParaRPr lang="en-US" sz="700" dirty="0"/>
          </a:p>
        </p:txBody>
      </p:sp>
      <p:sp>
        <p:nvSpPr>
          <p:cNvPr id="14" name="Shape 8"/>
          <p:cNvSpPr/>
          <p:nvPr/>
        </p:nvSpPr>
        <p:spPr>
          <a:xfrm>
            <a:off x="7360087" y="4888230"/>
            <a:ext cx="6717625" cy="803196"/>
          </a:xfrm>
          <a:prstGeom prst="roundRect">
            <a:avLst>
              <a:gd name="adj" fmla="val 4554"/>
            </a:avLst>
          </a:prstGeom>
          <a:solidFill>
            <a:srgbClr val="FFFFFF">
              <a:alpha val="95000"/>
            </a:srgbClr>
          </a:solidFill>
          <a:ln/>
        </p:spPr>
      </p:sp>
      <p:sp>
        <p:nvSpPr>
          <p:cNvPr id="15" name="Shape 9"/>
          <p:cNvSpPr/>
          <p:nvPr/>
        </p:nvSpPr>
        <p:spPr>
          <a:xfrm>
            <a:off x="7360087" y="4880610"/>
            <a:ext cx="6717625" cy="30480"/>
          </a:xfrm>
          <a:prstGeom prst="roundRect">
            <a:avLst>
              <a:gd name="adj" fmla="val 123772"/>
            </a:avLst>
          </a:prstGeom>
          <a:solidFill>
            <a:srgbClr val="1B1B27"/>
          </a:solidFill>
          <a:ln/>
        </p:spPr>
      </p:sp>
      <p:sp>
        <p:nvSpPr>
          <p:cNvPr id="16" name="Shape 10"/>
          <p:cNvSpPr/>
          <p:nvPr/>
        </p:nvSpPr>
        <p:spPr>
          <a:xfrm>
            <a:off x="10584120" y="4753570"/>
            <a:ext cx="269438" cy="269438"/>
          </a:xfrm>
          <a:prstGeom prst="roundRect">
            <a:avLst>
              <a:gd name="adj" fmla="val 339373"/>
            </a:avLst>
          </a:prstGeom>
          <a:solidFill>
            <a:srgbClr val="1B1B27"/>
          </a:solidFill>
          <a:ln/>
        </p:spPr>
      </p:sp>
      <p:sp>
        <p:nvSpPr>
          <p:cNvPr id="17" name="Text 11"/>
          <p:cNvSpPr/>
          <p:nvPr/>
        </p:nvSpPr>
        <p:spPr>
          <a:xfrm>
            <a:off x="10664964" y="4820960"/>
            <a:ext cx="107752" cy="134660"/>
          </a:xfrm>
          <a:prstGeom prst="rect">
            <a:avLst/>
          </a:prstGeom>
          <a:noFill/>
          <a:ln/>
        </p:spPr>
        <p:txBody>
          <a:bodyPr wrap="none" lIns="0" tIns="0" rIns="0" bIns="0" rtlCol="0" anchor="t"/>
          <a:lstStyle/>
          <a:p>
            <a:pPr marL="0" indent="0" algn="l">
              <a:lnSpc>
                <a:spcPts val="1350"/>
              </a:lnSpc>
              <a:buNone/>
            </a:pPr>
            <a:r>
              <a:rPr lang="en-US" sz="800" dirty="0">
                <a:solidFill>
                  <a:srgbClr val="FFFFFF"/>
                </a:solidFill>
                <a:latin typeface="Raleway" pitchFamily="34" charset="0"/>
                <a:ea typeface="Raleway" pitchFamily="34" charset="-122"/>
                <a:cs typeface="Raleway" pitchFamily="34" charset="-120"/>
              </a:rPr>
              <a:t>2</a:t>
            </a:r>
            <a:endParaRPr lang="en-US" sz="800" dirty="0"/>
          </a:p>
        </p:txBody>
      </p:sp>
      <p:sp>
        <p:nvSpPr>
          <p:cNvPr id="18" name="Text 12"/>
          <p:cNvSpPr/>
          <p:nvPr/>
        </p:nvSpPr>
        <p:spPr>
          <a:xfrm>
            <a:off x="7457480" y="5112782"/>
            <a:ext cx="1616869" cy="140256"/>
          </a:xfrm>
          <a:prstGeom prst="rect">
            <a:avLst/>
          </a:prstGeom>
          <a:noFill/>
          <a:ln/>
        </p:spPr>
        <p:txBody>
          <a:bodyPr wrap="none" lIns="0" tIns="0" rIns="0" bIns="0" rtlCol="0" anchor="t"/>
          <a:lstStyle/>
          <a:p>
            <a:pPr marL="0" indent="0" algn="l">
              <a:lnSpc>
                <a:spcPts val="1100"/>
              </a:lnSpc>
              <a:buNone/>
            </a:pPr>
            <a:r>
              <a:rPr lang="en-US" sz="850" dirty="0">
                <a:solidFill>
                  <a:srgbClr val="3C3939"/>
                </a:solidFill>
                <a:latin typeface="Raleway" pitchFamily="34" charset="0"/>
                <a:ea typeface="Raleway" pitchFamily="34" charset="-122"/>
                <a:cs typeface="Raleway" pitchFamily="34" charset="-120"/>
              </a:rPr>
              <a:t>Jurnal metacognitiv de învățare</a:t>
            </a:r>
            <a:endParaRPr lang="en-US" sz="850" dirty="0"/>
          </a:p>
        </p:txBody>
      </p:sp>
      <p:sp>
        <p:nvSpPr>
          <p:cNvPr id="19" name="Text 13"/>
          <p:cNvSpPr/>
          <p:nvPr/>
        </p:nvSpPr>
        <p:spPr>
          <a:xfrm>
            <a:off x="7457480" y="5306854"/>
            <a:ext cx="6522839" cy="287179"/>
          </a:xfrm>
          <a:prstGeom prst="rect">
            <a:avLst/>
          </a:prstGeom>
          <a:noFill/>
          <a:ln/>
        </p:spPr>
        <p:txBody>
          <a:bodyPr wrap="square" lIns="0" tIns="0" rIns="0" bIns="0" rtlCol="0" anchor="t"/>
          <a:lstStyle/>
          <a:p>
            <a:pPr marL="0" indent="0" algn="l">
              <a:lnSpc>
                <a:spcPts val="1100"/>
              </a:lnSpc>
              <a:buNone/>
            </a:pPr>
            <a:r>
              <a:rPr lang="en-US" sz="700" dirty="0">
                <a:solidFill>
                  <a:srgbClr val="3C3939"/>
                </a:solidFill>
                <a:latin typeface="Roboto" pitchFamily="34" charset="0"/>
                <a:ea typeface="Roboto" pitchFamily="34" charset="-122"/>
                <a:cs typeface="Roboto" pitchFamily="34" charset="-120"/>
              </a:rPr>
              <a:t>La începutul fiecărui modul, elevii documentează </a:t>
            </a:r>
            <a:r>
              <a:rPr lang="en-US" sz="700" b="1" dirty="0">
                <a:solidFill>
                  <a:srgbClr val="3C3939"/>
                </a:solidFill>
                <a:latin typeface="Roboto" pitchFamily="34" charset="0"/>
                <a:ea typeface="Roboto" pitchFamily="34" charset="-122"/>
                <a:cs typeface="Roboto" pitchFamily="34" charset="-120"/>
              </a:rPr>
              <a:t>ce cred că știu</a:t>
            </a:r>
            <a:r>
              <a:rPr lang="en-US" sz="700" dirty="0">
                <a:solidFill>
                  <a:srgbClr val="3C3939"/>
                </a:solidFill>
                <a:latin typeface="Roboto" pitchFamily="34" charset="0"/>
                <a:ea typeface="Roboto" pitchFamily="34" charset="-122"/>
                <a:cs typeface="Roboto" pitchFamily="34" charset="-120"/>
              </a:rPr>
              <a:t>, apoi compară aceste reprezentări inițiale cu înțelegerea finală, dezvoltând astfel conștiința metacognitivă asupra propriei evoluții cognitive.</a:t>
            </a:r>
            <a:endParaRPr lang="en-US" sz="700" dirty="0"/>
          </a:p>
        </p:txBody>
      </p:sp>
      <p:sp>
        <p:nvSpPr>
          <p:cNvPr id="20" name="Shape 14"/>
          <p:cNvSpPr/>
          <p:nvPr/>
        </p:nvSpPr>
        <p:spPr>
          <a:xfrm>
            <a:off x="552688" y="5915858"/>
            <a:ext cx="6717625" cy="803196"/>
          </a:xfrm>
          <a:prstGeom prst="roundRect">
            <a:avLst>
              <a:gd name="adj" fmla="val 4554"/>
            </a:avLst>
          </a:prstGeom>
          <a:solidFill>
            <a:srgbClr val="FFFFFF">
              <a:alpha val="95000"/>
            </a:srgbClr>
          </a:solidFill>
          <a:ln/>
        </p:spPr>
      </p:sp>
      <p:sp>
        <p:nvSpPr>
          <p:cNvPr id="21" name="Shape 15"/>
          <p:cNvSpPr/>
          <p:nvPr/>
        </p:nvSpPr>
        <p:spPr>
          <a:xfrm>
            <a:off x="552688" y="5908238"/>
            <a:ext cx="6717625" cy="30480"/>
          </a:xfrm>
          <a:prstGeom prst="roundRect">
            <a:avLst>
              <a:gd name="adj" fmla="val 123772"/>
            </a:avLst>
          </a:prstGeom>
          <a:solidFill>
            <a:srgbClr val="1B1B27"/>
          </a:solidFill>
          <a:ln/>
        </p:spPr>
      </p:sp>
      <p:sp>
        <p:nvSpPr>
          <p:cNvPr id="22" name="Shape 16"/>
          <p:cNvSpPr/>
          <p:nvPr/>
        </p:nvSpPr>
        <p:spPr>
          <a:xfrm>
            <a:off x="3776722" y="5781199"/>
            <a:ext cx="269438" cy="269438"/>
          </a:xfrm>
          <a:prstGeom prst="roundRect">
            <a:avLst>
              <a:gd name="adj" fmla="val 339373"/>
            </a:avLst>
          </a:prstGeom>
          <a:solidFill>
            <a:srgbClr val="1B1B27"/>
          </a:solidFill>
          <a:ln/>
        </p:spPr>
      </p:sp>
      <p:sp>
        <p:nvSpPr>
          <p:cNvPr id="23" name="Text 17"/>
          <p:cNvSpPr/>
          <p:nvPr/>
        </p:nvSpPr>
        <p:spPr>
          <a:xfrm>
            <a:off x="3857565" y="5848588"/>
            <a:ext cx="107752" cy="134660"/>
          </a:xfrm>
          <a:prstGeom prst="rect">
            <a:avLst/>
          </a:prstGeom>
          <a:noFill/>
          <a:ln/>
        </p:spPr>
        <p:txBody>
          <a:bodyPr wrap="none" lIns="0" tIns="0" rIns="0" bIns="0" rtlCol="0" anchor="t"/>
          <a:lstStyle/>
          <a:p>
            <a:pPr marL="0" indent="0" algn="l">
              <a:lnSpc>
                <a:spcPts val="1350"/>
              </a:lnSpc>
              <a:buNone/>
            </a:pPr>
            <a:r>
              <a:rPr lang="en-US" sz="800" dirty="0">
                <a:solidFill>
                  <a:srgbClr val="FFFFFF"/>
                </a:solidFill>
                <a:latin typeface="Raleway" pitchFamily="34" charset="0"/>
                <a:ea typeface="Raleway" pitchFamily="34" charset="-122"/>
                <a:cs typeface="Raleway" pitchFamily="34" charset="-120"/>
              </a:rPr>
              <a:t>3</a:t>
            </a:r>
            <a:endParaRPr lang="en-US" sz="800" dirty="0"/>
          </a:p>
        </p:txBody>
      </p:sp>
      <p:sp>
        <p:nvSpPr>
          <p:cNvPr id="24" name="Text 18"/>
          <p:cNvSpPr/>
          <p:nvPr/>
        </p:nvSpPr>
        <p:spPr>
          <a:xfrm>
            <a:off x="650081" y="6140410"/>
            <a:ext cx="1738432" cy="140256"/>
          </a:xfrm>
          <a:prstGeom prst="rect">
            <a:avLst/>
          </a:prstGeom>
          <a:noFill/>
          <a:ln/>
        </p:spPr>
        <p:txBody>
          <a:bodyPr wrap="none" lIns="0" tIns="0" rIns="0" bIns="0" rtlCol="0" anchor="t"/>
          <a:lstStyle/>
          <a:p>
            <a:pPr marL="0" indent="0" algn="l">
              <a:lnSpc>
                <a:spcPts val="1100"/>
              </a:lnSpc>
              <a:buNone/>
            </a:pPr>
            <a:r>
              <a:rPr lang="en-US" sz="850" dirty="0">
                <a:solidFill>
                  <a:srgbClr val="3C3939"/>
                </a:solidFill>
                <a:latin typeface="Raleway" pitchFamily="34" charset="0"/>
                <a:ea typeface="Raleway" pitchFamily="34" charset="-122"/>
                <a:cs typeface="Raleway" pitchFamily="34" charset="-120"/>
              </a:rPr>
              <a:t>Descoperirea inductivă a regulilor</a:t>
            </a:r>
            <a:endParaRPr lang="en-US" sz="850" dirty="0"/>
          </a:p>
        </p:txBody>
      </p:sp>
      <p:sp>
        <p:nvSpPr>
          <p:cNvPr id="25" name="Text 19"/>
          <p:cNvSpPr/>
          <p:nvPr/>
        </p:nvSpPr>
        <p:spPr>
          <a:xfrm>
            <a:off x="650081" y="6334482"/>
            <a:ext cx="6522839" cy="287179"/>
          </a:xfrm>
          <a:prstGeom prst="rect">
            <a:avLst/>
          </a:prstGeom>
          <a:noFill/>
          <a:ln/>
        </p:spPr>
        <p:txBody>
          <a:bodyPr wrap="square" lIns="0" tIns="0" rIns="0" bIns="0" rtlCol="0" anchor="t"/>
          <a:lstStyle/>
          <a:p>
            <a:pPr marL="0" indent="0" algn="l">
              <a:lnSpc>
                <a:spcPts val="1100"/>
              </a:lnSpc>
              <a:buNone/>
            </a:pPr>
            <a:r>
              <a:rPr lang="en-US" sz="700" dirty="0">
                <a:solidFill>
                  <a:srgbClr val="3C3939"/>
                </a:solidFill>
                <a:latin typeface="Roboto" pitchFamily="34" charset="0"/>
                <a:ea typeface="Roboto" pitchFamily="34" charset="-122"/>
                <a:cs typeface="Roboto" pitchFamily="34" charset="-120"/>
              </a:rPr>
              <a:t>Prin activitatea </a:t>
            </a:r>
            <a:r>
              <a:rPr lang="en-US" sz="700" b="1" dirty="0">
                <a:solidFill>
                  <a:srgbClr val="3C3939"/>
                </a:solidFill>
                <a:latin typeface="Roboto" pitchFamily="34" charset="0"/>
                <a:ea typeface="Roboto" pitchFamily="34" charset="-122"/>
                <a:cs typeface="Roboto" pitchFamily="34" charset="-120"/>
              </a:rPr>
              <a:t>„Descoperă regula!"</a:t>
            </a:r>
            <a:r>
              <a:rPr lang="en-US" sz="700" dirty="0">
                <a:solidFill>
                  <a:srgbClr val="3C3939"/>
                </a:solidFill>
                <a:latin typeface="Roboto" pitchFamily="34" charset="0"/>
                <a:ea typeface="Roboto" pitchFamily="34" charset="-122"/>
                <a:cs typeface="Roboto" pitchFamily="34" charset="-120"/>
              </a:rPr>
              <a:t>, elevii observă un set de exemple și </a:t>
            </a:r>
            <a:r>
              <a:rPr lang="en-US" sz="700" b="1" dirty="0">
                <a:solidFill>
                  <a:srgbClr val="3C3939"/>
                </a:solidFill>
                <a:latin typeface="Roboto" pitchFamily="34" charset="0"/>
                <a:ea typeface="Roboto" pitchFamily="34" charset="-122"/>
                <a:cs typeface="Roboto" pitchFamily="34" charset="-120"/>
              </a:rPr>
              <a:t>formulează singuri regula generală</a:t>
            </a:r>
            <a:r>
              <a:rPr lang="en-US" sz="700" dirty="0">
                <a:solidFill>
                  <a:srgbClr val="3C3939"/>
                </a:solidFill>
                <a:latin typeface="Roboto" pitchFamily="34" charset="0"/>
                <a:ea typeface="Roboto" pitchFamily="34" charset="-122"/>
                <a:cs typeface="Roboto" pitchFamily="34" charset="-120"/>
              </a:rPr>
              <a:t>, dezvoltând gândirea inductivă și capacitatea de abstractizare.</a:t>
            </a:r>
            <a:endParaRPr lang="en-US" sz="700" dirty="0"/>
          </a:p>
        </p:txBody>
      </p:sp>
      <p:sp>
        <p:nvSpPr>
          <p:cNvPr id="26" name="Shape 20"/>
          <p:cNvSpPr/>
          <p:nvPr/>
        </p:nvSpPr>
        <p:spPr>
          <a:xfrm>
            <a:off x="7360087" y="5915858"/>
            <a:ext cx="6717625" cy="803196"/>
          </a:xfrm>
          <a:prstGeom prst="roundRect">
            <a:avLst>
              <a:gd name="adj" fmla="val 4554"/>
            </a:avLst>
          </a:prstGeom>
          <a:solidFill>
            <a:srgbClr val="FFFFFF">
              <a:alpha val="95000"/>
            </a:srgbClr>
          </a:solidFill>
          <a:ln/>
        </p:spPr>
      </p:sp>
      <p:sp>
        <p:nvSpPr>
          <p:cNvPr id="27" name="Shape 21"/>
          <p:cNvSpPr/>
          <p:nvPr/>
        </p:nvSpPr>
        <p:spPr>
          <a:xfrm>
            <a:off x="7360087" y="5908238"/>
            <a:ext cx="6717625" cy="30480"/>
          </a:xfrm>
          <a:prstGeom prst="roundRect">
            <a:avLst>
              <a:gd name="adj" fmla="val 123772"/>
            </a:avLst>
          </a:prstGeom>
          <a:solidFill>
            <a:srgbClr val="1B1B27"/>
          </a:solidFill>
          <a:ln/>
        </p:spPr>
      </p:sp>
      <p:sp>
        <p:nvSpPr>
          <p:cNvPr id="28" name="Shape 22"/>
          <p:cNvSpPr/>
          <p:nvPr/>
        </p:nvSpPr>
        <p:spPr>
          <a:xfrm>
            <a:off x="10584120" y="5781199"/>
            <a:ext cx="269438" cy="269438"/>
          </a:xfrm>
          <a:prstGeom prst="roundRect">
            <a:avLst>
              <a:gd name="adj" fmla="val 339373"/>
            </a:avLst>
          </a:prstGeom>
          <a:solidFill>
            <a:srgbClr val="1B1B27"/>
          </a:solidFill>
          <a:ln/>
        </p:spPr>
      </p:sp>
      <p:sp>
        <p:nvSpPr>
          <p:cNvPr id="29" name="Text 23"/>
          <p:cNvSpPr/>
          <p:nvPr/>
        </p:nvSpPr>
        <p:spPr>
          <a:xfrm>
            <a:off x="10664964" y="5848588"/>
            <a:ext cx="107752" cy="134660"/>
          </a:xfrm>
          <a:prstGeom prst="rect">
            <a:avLst/>
          </a:prstGeom>
          <a:noFill/>
          <a:ln/>
        </p:spPr>
        <p:txBody>
          <a:bodyPr wrap="none" lIns="0" tIns="0" rIns="0" bIns="0" rtlCol="0" anchor="t"/>
          <a:lstStyle/>
          <a:p>
            <a:pPr marL="0" indent="0" algn="l">
              <a:lnSpc>
                <a:spcPts val="1350"/>
              </a:lnSpc>
              <a:buNone/>
            </a:pPr>
            <a:r>
              <a:rPr lang="en-US" sz="800" dirty="0">
                <a:solidFill>
                  <a:srgbClr val="FFFFFF"/>
                </a:solidFill>
                <a:latin typeface="Raleway" pitchFamily="34" charset="0"/>
                <a:ea typeface="Raleway" pitchFamily="34" charset="-122"/>
                <a:cs typeface="Raleway" pitchFamily="34" charset="-120"/>
              </a:rPr>
              <a:t>4</a:t>
            </a:r>
            <a:endParaRPr lang="en-US" sz="800" dirty="0"/>
          </a:p>
        </p:txBody>
      </p:sp>
      <p:sp>
        <p:nvSpPr>
          <p:cNvPr id="30" name="Text 24"/>
          <p:cNvSpPr/>
          <p:nvPr/>
        </p:nvSpPr>
        <p:spPr>
          <a:xfrm>
            <a:off x="7457480" y="6140410"/>
            <a:ext cx="1448872" cy="140256"/>
          </a:xfrm>
          <a:prstGeom prst="rect">
            <a:avLst/>
          </a:prstGeom>
          <a:noFill/>
          <a:ln/>
        </p:spPr>
        <p:txBody>
          <a:bodyPr wrap="none" lIns="0" tIns="0" rIns="0" bIns="0" rtlCol="0" anchor="t"/>
          <a:lstStyle/>
          <a:p>
            <a:pPr marL="0" indent="0" algn="l">
              <a:lnSpc>
                <a:spcPts val="1100"/>
              </a:lnSpc>
              <a:buNone/>
            </a:pPr>
            <a:r>
              <a:rPr lang="en-US" sz="850" dirty="0">
                <a:solidFill>
                  <a:srgbClr val="3C3939"/>
                </a:solidFill>
                <a:latin typeface="Raleway" pitchFamily="34" charset="0"/>
                <a:ea typeface="Raleway" pitchFamily="34" charset="-122"/>
                <a:cs typeface="Raleway" pitchFamily="34" charset="-120"/>
              </a:rPr>
              <a:t>Codificare vizuală strategică</a:t>
            </a:r>
            <a:endParaRPr lang="en-US" sz="850" dirty="0"/>
          </a:p>
        </p:txBody>
      </p:sp>
      <p:sp>
        <p:nvSpPr>
          <p:cNvPr id="31" name="Text 25"/>
          <p:cNvSpPr/>
          <p:nvPr/>
        </p:nvSpPr>
        <p:spPr>
          <a:xfrm>
            <a:off x="7457480" y="6334482"/>
            <a:ext cx="6522839" cy="287179"/>
          </a:xfrm>
          <a:prstGeom prst="rect">
            <a:avLst/>
          </a:prstGeom>
          <a:noFill/>
          <a:ln/>
        </p:spPr>
        <p:txBody>
          <a:bodyPr wrap="square" lIns="0" tIns="0" rIns="0" bIns="0" rtlCol="0" anchor="t"/>
          <a:lstStyle/>
          <a:p>
            <a:pPr marL="0" indent="0" algn="l">
              <a:lnSpc>
                <a:spcPts val="1100"/>
              </a:lnSpc>
              <a:buNone/>
            </a:pPr>
            <a:r>
              <a:rPr lang="en-US" sz="700" dirty="0">
                <a:solidFill>
                  <a:srgbClr val="3C3939"/>
                </a:solidFill>
                <a:latin typeface="Roboto" pitchFamily="34" charset="0"/>
                <a:ea typeface="Roboto" pitchFamily="34" charset="-122"/>
                <a:cs typeface="Roboto" pitchFamily="34" charset="-120"/>
              </a:rPr>
              <a:t>Utilizarea </a:t>
            </a:r>
            <a:r>
              <a:rPr lang="en-US" sz="700" b="1" dirty="0">
                <a:solidFill>
                  <a:srgbClr val="3C3939"/>
                </a:solidFill>
                <a:latin typeface="Roboto" pitchFamily="34" charset="0"/>
                <a:ea typeface="Roboto" pitchFamily="34" charset="-122"/>
                <a:cs typeface="Roboto" pitchFamily="34" charset="-120"/>
              </a:rPr>
              <a:t>sublinierilor colorate sau codurilor vizuale</a:t>
            </a:r>
            <a:r>
              <a:rPr lang="en-US" sz="700" dirty="0">
                <a:solidFill>
                  <a:srgbClr val="3C3939"/>
                </a:solidFill>
                <a:latin typeface="Roboto" pitchFamily="34" charset="0"/>
                <a:ea typeface="Roboto" pitchFamily="34" charset="-122"/>
                <a:cs typeface="Roboto" pitchFamily="34" charset="-120"/>
              </a:rPr>
              <a:t> pentru marcarea ideilor principale și evidențierea relațiilor dintre concepte, creând o hartă vizuală a structurii cunoașterii.</a:t>
            </a:r>
            <a:endParaRPr lang="en-US" sz="700" dirty="0"/>
          </a:p>
        </p:txBody>
      </p:sp>
      <p:sp>
        <p:nvSpPr>
          <p:cNvPr id="32" name="Shape 26"/>
          <p:cNvSpPr/>
          <p:nvPr/>
        </p:nvSpPr>
        <p:spPr>
          <a:xfrm>
            <a:off x="552688" y="6943487"/>
            <a:ext cx="6717625" cy="803196"/>
          </a:xfrm>
          <a:prstGeom prst="roundRect">
            <a:avLst>
              <a:gd name="adj" fmla="val 4554"/>
            </a:avLst>
          </a:prstGeom>
          <a:solidFill>
            <a:srgbClr val="FFFFFF">
              <a:alpha val="95000"/>
            </a:srgbClr>
          </a:solidFill>
          <a:ln/>
        </p:spPr>
      </p:sp>
      <p:sp>
        <p:nvSpPr>
          <p:cNvPr id="33" name="Shape 27"/>
          <p:cNvSpPr/>
          <p:nvPr/>
        </p:nvSpPr>
        <p:spPr>
          <a:xfrm>
            <a:off x="552688" y="6935867"/>
            <a:ext cx="6717625" cy="30480"/>
          </a:xfrm>
          <a:prstGeom prst="roundRect">
            <a:avLst>
              <a:gd name="adj" fmla="val 123772"/>
            </a:avLst>
          </a:prstGeom>
          <a:solidFill>
            <a:srgbClr val="1B1B27"/>
          </a:solidFill>
          <a:ln/>
        </p:spPr>
      </p:sp>
      <p:sp>
        <p:nvSpPr>
          <p:cNvPr id="34" name="Shape 28"/>
          <p:cNvSpPr/>
          <p:nvPr/>
        </p:nvSpPr>
        <p:spPr>
          <a:xfrm>
            <a:off x="3776722" y="6808827"/>
            <a:ext cx="269438" cy="269438"/>
          </a:xfrm>
          <a:prstGeom prst="roundRect">
            <a:avLst>
              <a:gd name="adj" fmla="val 339373"/>
            </a:avLst>
          </a:prstGeom>
          <a:solidFill>
            <a:srgbClr val="1B1B27"/>
          </a:solidFill>
          <a:ln/>
        </p:spPr>
      </p:sp>
      <p:sp>
        <p:nvSpPr>
          <p:cNvPr id="35" name="Text 29"/>
          <p:cNvSpPr/>
          <p:nvPr/>
        </p:nvSpPr>
        <p:spPr>
          <a:xfrm>
            <a:off x="3857565" y="6876217"/>
            <a:ext cx="107752" cy="134660"/>
          </a:xfrm>
          <a:prstGeom prst="rect">
            <a:avLst/>
          </a:prstGeom>
          <a:noFill/>
          <a:ln/>
        </p:spPr>
        <p:txBody>
          <a:bodyPr wrap="none" lIns="0" tIns="0" rIns="0" bIns="0" rtlCol="0" anchor="t"/>
          <a:lstStyle/>
          <a:p>
            <a:pPr marL="0" indent="0" algn="l">
              <a:lnSpc>
                <a:spcPts val="1350"/>
              </a:lnSpc>
              <a:buNone/>
            </a:pPr>
            <a:r>
              <a:rPr lang="en-US" sz="800" dirty="0">
                <a:solidFill>
                  <a:srgbClr val="FFFFFF"/>
                </a:solidFill>
                <a:latin typeface="Raleway" pitchFamily="34" charset="0"/>
                <a:ea typeface="Raleway" pitchFamily="34" charset="-122"/>
                <a:cs typeface="Raleway" pitchFamily="34" charset="-120"/>
              </a:rPr>
              <a:t>5</a:t>
            </a:r>
            <a:endParaRPr lang="en-US" sz="800" dirty="0"/>
          </a:p>
        </p:txBody>
      </p:sp>
      <p:sp>
        <p:nvSpPr>
          <p:cNvPr id="36" name="Text 30"/>
          <p:cNvSpPr/>
          <p:nvPr/>
        </p:nvSpPr>
        <p:spPr>
          <a:xfrm>
            <a:off x="650081" y="7168039"/>
            <a:ext cx="1165146" cy="140256"/>
          </a:xfrm>
          <a:prstGeom prst="rect">
            <a:avLst/>
          </a:prstGeom>
          <a:noFill/>
          <a:ln/>
        </p:spPr>
        <p:txBody>
          <a:bodyPr wrap="none" lIns="0" tIns="0" rIns="0" bIns="0" rtlCol="0" anchor="t"/>
          <a:lstStyle/>
          <a:p>
            <a:pPr marL="0" indent="0" algn="l">
              <a:lnSpc>
                <a:spcPts val="1100"/>
              </a:lnSpc>
              <a:buNone/>
            </a:pPr>
            <a:r>
              <a:rPr lang="en-US" sz="850" dirty="0">
                <a:solidFill>
                  <a:srgbClr val="3C3939"/>
                </a:solidFill>
                <a:latin typeface="Raleway" pitchFamily="34" charset="0"/>
                <a:ea typeface="Raleway" pitchFamily="34" charset="-122"/>
                <a:cs typeface="Raleway" pitchFamily="34" charset="-120"/>
              </a:rPr>
              <a:t>Simulări și jocuri de rol</a:t>
            </a:r>
            <a:endParaRPr lang="en-US" sz="850" dirty="0"/>
          </a:p>
        </p:txBody>
      </p:sp>
      <p:sp>
        <p:nvSpPr>
          <p:cNvPr id="37" name="Text 31"/>
          <p:cNvSpPr/>
          <p:nvPr/>
        </p:nvSpPr>
        <p:spPr>
          <a:xfrm>
            <a:off x="650081" y="7362111"/>
            <a:ext cx="6522839" cy="143589"/>
          </a:xfrm>
          <a:prstGeom prst="rect">
            <a:avLst/>
          </a:prstGeom>
          <a:noFill/>
          <a:ln/>
        </p:spPr>
        <p:txBody>
          <a:bodyPr wrap="none" lIns="0" tIns="0" rIns="0" bIns="0" rtlCol="0" anchor="t"/>
          <a:lstStyle/>
          <a:p>
            <a:pPr marL="0" indent="0" algn="l">
              <a:lnSpc>
                <a:spcPts val="1100"/>
              </a:lnSpc>
              <a:buNone/>
            </a:pPr>
            <a:r>
              <a:rPr lang="en-US" sz="700" b="1" dirty="0">
                <a:solidFill>
                  <a:srgbClr val="3C3939"/>
                </a:solidFill>
                <a:latin typeface="Roboto" pitchFamily="34" charset="0"/>
                <a:ea typeface="Roboto" pitchFamily="34" charset="-122"/>
                <a:cs typeface="Roboto" pitchFamily="34" charset="-120"/>
              </a:rPr>
              <a:t>Activități experimentale și de simulare</a:t>
            </a:r>
            <a:r>
              <a:rPr lang="en-US" sz="700" dirty="0">
                <a:solidFill>
                  <a:srgbClr val="3C3939"/>
                </a:solidFill>
                <a:latin typeface="Roboto" pitchFamily="34" charset="0"/>
                <a:ea typeface="Roboto" pitchFamily="34" charset="-122"/>
                <a:cs typeface="Roboto" pitchFamily="34" charset="-120"/>
              </a:rPr>
              <a:t> pentru înțelegerea profundă a conceptelor sociale, istorice sau etice prin trăire directă și asumarea de perspective multiple.</a:t>
            </a:r>
            <a:endParaRPr lang="en-US" sz="700" dirty="0"/>
          </a:p>
        </p:txBody>
      </p:sp>
      <p:sp>
        <p:nvSpPr>
          <p:cNvPr id="38" name="Shape 32"/>
          <p:cNvSpPr/>
          <p:nvPr/>
        </p:nvSpPr>
        <p:spPr>
          <a:xfrm>
            <a:off x="7360087" y="6943487"/>
            <a:ext cx="6717625" cy="803196"/>
          </a:xfrm>
          <a:prstGeom prst="roundRect">
            <a:avLst>
              <a:gd name="adj" fmla="val 4554"/>
            </a:avLst>
          </a:prstGeom>
          <a:solidFill>
            <a:srgbClr val="FFFFFF">
              <a:alpha val="95000"/>
            </a:srgbClr>
          </a:solidFill>
          <a:ln/>
        </p:spPr>
      </p:sp>
      <p:sp>
        <p:nvSpPr>
          <p:cNvPr id="39" name="Shape 33"/>
          <p:cNvSpPr/>
          <p:nvPr/>
        </p:nvSpPr>
        <p:spPr>
          <a:xfrm>
            <a:off x="7360087" y="6935867"/>
            <a:ext cx="6717625" cy="30480"/>
          </a:xfrm>
          <a:prstGeom prst="roundRect">
            <a:avLst>
              <a:gd name="adj" fmla="val 123772"/>
            </a:avLst>
          </a:prstGeom>
          <a:solidFill>
            <a:srgbClr val="1B1B27"/>
          </a:solidFill>
          <a:ln/>
        </p:spPr>
      </p:sp>
      <p:sp>
        <p:nvSpPr>
          <p:cNvPr id="40" name="Shape 34"/>
          <p:cNvSpPr/>
          <p:nvPr/>
        </p:nvSpPr>
        <p:spPr>
          <a:xfrm>
            <a:off x="10584120" y="6808827"/>
            <a:ext cx="269438" cy="269438"/>
          </a:xfrm>
          <a:prstGeom prst="roundRect">
            <a:avLst>
              <a:gd name="adj" fmla="val 339373"/>
            </a:avLst>
          </a:prstGeom>
          <a:solidFill>
            <a:srgbClr val="1B1B27"/>
          </a:solidFill>
          <a:ln/>
        </p:spPr>
      </p:sp>
      <p:sp>
        <p:nvSpPr>
          <p:cNvPr id="41" name="Text 35"/>
          <p:cNvSpPr/>
          <p:nvPr/>
        </p:nvSpPr>
        <p:spPr>
          <a:xfrm>
            <a:off x="10664964" y="6876217"/>
            <a:ext cx="107752" cy="134660"/>
          </a:xfrm>
          <a:prstGeom prst="rect">
            <a:avLst/>
          </a:prstGeom>
          <a:noFill/>
          <a:ln/>
        </p:spPr>
        <p:txBody>
          <a:bodyPr wrap="none" lIns="0" tIns="0" rIns="0" bIns="0" rtlCol="0" anchor="t"/>
          <a:lstStyle/>
          <a:p>
            <a:pPr marL="0" indent="0" algn="l">
              <a:lnSpc>
                <a:spcPts val="1350"/>
              </a:lnSpc>
              <a:buNone/>
            </a:pPr>
            <a:r>
              <a:rPr lang="en-US" sz="800" dirty="0">
                <a:solidFill>
                  <a:srgbClr val="FFFFFF"/>
                </a:solidFill>
                <a:latin typeface="Raleway" pitchFamily="34" charset="0"/>
                <a:ea typeface="Raleway" pitchFamily="34" charset="-122"/>
                <a:cs typeface="Raleway" pitchFamily="34" charset="-120"/>
              </a:rPr>
              <a:t>6</a:t>
            </a:r>
            <a:endParaRPr lang="en-US" sz="800" dirty="0"/>
          </a:p>
        </p:txBody>
      </p:sp>
      <p:sp>
        <p:nvSpPr>
          <p:cNvPr id="42" name="Text 36"/>
          <p:cNvSpPr/>
          <p:nvPr/>
        </p:nvSpPr>
        <p:spPr>
          <a:xfrm>
            <a:off x="7457480" y="7168039"/>
            <a:ext cx="1125141" cy="140256"/>
          </a:xfrm>
          <a:prstGeom prst="rect">
            <a:avLst/>
          </a:prstGeom>
          <a:noFill/>
          <a:ln/>
        </p:spPr>
        <p:txBody>
          <a:bodyPr wrap="none" lIns="0" tIns="0" rIns="0" bIns="0" rtlCol="0" anchor="t"/>
          <a:lstStyle/>
          <a:p>
            <a:pPr marL="0" indent="0" algn="l">
              <a:lnSpc>
                <a:spcPts val="1100"/>
              </a:lnSpc>
              <a:buNone/>
            </a:pPr>
            <a:r>
              <a:rPr lang="en-US" sz="850" dirty="0">
                <a:solidFill>
                  <a:srgbClr val="3C3939"/>
                </a:solidFill>
                <a:latin typeface="Raleway" pitchFamily="34" charset="0"/>
                <a:ea typeface="Raleway" pitchFamily="34" charset="-122"/>
                <a:cs typeface="Raleway" pitchFamily="34" charset="-120"/>
              </a:rPr>
              <a:t>Expresie multimodală</a:t>
            </a:r>
            <a:endParaRPr lang="en-US" sz="850" dirty="0"/>
          </a:p>
        </p:txBody>
      </p:sp>
      <p:sp>
        <p:nvSpPr>
          <p:cNvPr id="43" name="Text 37"/>
          <p:cNvSpPr/>
          <p:nvPr/>
        </p:nvSpPr>
        <p:spPr>
          <a:xfrm>
            <a:off x="7457480" y="7362111"/>
            <a:ext cx="6522839" cy="287179"/>
          </a:xfrm>
          <a:prstGeom prst="rect">
            <a:avLst/>
          </a:prstGeom>
          <a:noFill/>
          <a:ln/>
        </p:spPr>
        <p:txBody>
          <a:bodyPr wrap="square" lIns="0" tIns="0" rIns="0" bIns="0" rtlCol="0" anchor="t"/>
          <a:lstStyle/>
          <a:p>
            <a:pPr marL="0" indent="0" algn="l">
              <a:lnSpc>
                <a:spcPts val="1100"/>
              </a:lnSpc>
              <a:buNone/>
            </a:pPr>
            <a:r>
              <a:rPr lang="en-US" sz="700" dirty="0">
                <a:solidFill>
                  <a:srgbClr val="3C3939"/>
                </a:solidFill>
                <a:latin typeface="Roboto" pitchFamily="34" charset="0"/>
                <a:ea typeface="Roboto" pitchFamily="34" charset="-122"/>
                <a:cs typeface="Roboto" pitchFamily="34" charset="-120"/>
              </a:rPr>
              <a:t>Elevii își exprimă înțelegerea prin </a:t>
            </a:r>
            <a:r>
              <a:rPr lang="en-US" sz="700" b="1" dirty="0">
                <a:solidFill>
                  <a:srgbClr val="3C3939"/>
                </a:solidFill>
                <a:latin typeface="Roboto" pitchFamily="34" charset="0"/>
                <a:ea typeface="Roboto" pitchFamily="34" charset="-122"/>
                <a:cs typeface="Roboto" pitchFamily="34" charset="-120"/>
              </a:rPr>
              <a:t>artă, muzică, mișcare sau tehnologie</a:t>
            </a:r>
            <a:r>
              <a:rPr lang="en-US" sz="700" dirty="0">
                <a:solidFill>
                  <a:srgbClr val="3C3939"/>
                </a:solidFill>
                <a:latin typeface="Roboto" pitchFamily="34" charset="0"/>
                <a:ea typeface="Roboto" pitchFamily="34" charset="-122"/>
                <a:cs typeface="Roboto" pitchFamily="34" charset="-120"/>
              </a:rPr>
              <a:t> – creând videoclipuri explicative, desene conceptuale, colaje digitale sau reprezentări artistice ale cunoștințelor dobândite.</a:t>
            </a:r>
            <a:endParaRPr lang="en-US" sz="700" dirty="0"/>
          </a:p>
        </p:txBody>
      </p:sp>
      <p:pic>
        <p:nvPicPr>
          <p:cNvPr id="44" name="Image 4" descr="preencoded.png"/>
          <p:cNvPicPr>
            <a:picLocks noChangeAspect="1"/>
          </p:cNvPicPr>
          <p:nvPr/>
        </p:nvPicPr>
        <p:blipFill>
          <a:blip r:embed="rId7"/>
          <a:stretch>
            <a:fillRect/>
          </a:stretch>
        </p:blipFill>
        <p:spPr>
          <a:xfrm>
            <a:off x="4479229" y="7754303"/>
            <a:ext cx="4300180" cy="49232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028593" y="205562"/>
            <a:ext cx="7680960" cy="794861"/>
          </a:xfrm>
          <a:prstGeom prst="rect">
            <a:avLst/>
          </a:prstGeom>
        </p:spPr>
      </p:pic>
      <p:sp>
        <p:nvSpPr>
          <p:cNvPr id="3" name="Text 0"/>
          <p:cNvSpPr/>
          <p:nvPr/>
        </p:nvSpPr>
        <p:spPr>
          <a:xfrm>
            <a:off x="793790" y="1878211"/>
            <a:ext cx="7584400" cy="496133"/>
          </a:xfrm>
          <a:prstGeom prst="rect">
            <a:avLst/>
          </a:prstGeom>
          <a:noFill/>
          <a:ln/>
        </p:spPr>
        <p:txBody>
          <a:bodyPr wrap="none" lIns="0" tIns="0" rIns="0" bIns="0" rtlCol="0" anchor="t"/>
          <a:lstStyle/>
          <a:p>
            <a:pPr marL="0" indent="0" algn="l">
              <a:lnSpc>
                <a:spcPts val="3900"/>
              </a:lnSpc>
              <a:buNone/>
            </a:pPr>
            <a:r>
              <a:rPr lang="en-US" sz="3100" dirty="0">
                <a:solidFill>
                  <a:srgbClr val="1B1B27"/>
                </a:solidFill>
                <a:latin typeface="Raleway" pitchFamily="34" charset="0"/>
                <a:ea typeface="Raleway" pitchFamily="34" charset="-122"/>
                <a:cs typeface="Raleway" pitchFamily="34" charset="-120"/>
              </a:rPr>
              <a:t>Principiile Designului Universal în Învățare</a:t>
            </a:r>
            <a:endParaRPr lang="en-US" sz="3100" dirty="0"/>
          </a:p>
        </p:txBody>
      </p:sp>
      <p:sp>
        <p:nvSpPr>
          <p:cNvPr id="4" name="Text 1"/>
          <p:cNvSpPr/>
          <p:nvPr/>
        </p:nvSpPr>
        <p:spPr>
          <a:xfrm>
            <a:off x="793790" y="2437805"/>
            <a:ext cx="8433316" cy="396835"/>
          </a:xfrm>
          <a:prstGeom prst="rect">
            <a:avLst/>
          </a:prstGeom>
          <a:noFill/>
          <a:ln/>
        </p:spPr>
        <p:txBody>
          <a:bodyPr wrap="none" lIns="0" tIns="0" rIns="0" bIns="0" rtlCol="0" anchor="t"/>
          <a:lstStyle/>
          <a:p>
            <a:pPr marL="0" indent="0" algn="l">
              <a:lnSpc>
                <a:spcPts val="3100"/>
              </a:lnSpc>
              <a:buNone/>
            </a:pPr>
            <a:r>
              <a:rPr lang="en-US" sz="2500" dirty="0">
                <a:solidFill>
                  <a:srgbClr val="1B1B27"/>
                </a:solidFill>
                <a:latin typeface="Raleway" pitchFamily="34" charset="0"/>
                <a:ea typeface="Raleway" pitchFamily="34" charset="-122"/>
                <a:cs typeface="Raleway" pitchFamily="34" charset="-120"/>
                <a:hlinkClick r:id="rId4"/>
              </a:rPr>
              <a:t>Principiul III: Sprijinirea învățării strategice – „Cum învățăm</a:t>
            </a:r>
            <a:r>
              <a:rPr lang="en-US" sz="2500" dirty="0">
                <a:solidFill>
                  <a:srgbClr val="1B1B27"/>
                </a:solidFill>
                <a:latin typeface="Raleway" pitchFamily="34" charset="0"/>
                <a:ea typeface="Raleway" pitchFamily="34" charset="-122"/>
                <a:cs typeface="Raleway" pitchFamily="34" charset="-120"/>
              </a:rPr>
              <a:t>"</a:t>
            </a:r>
            <a:endParaRPr lang="en-US" sz="2500" dirty="0"/>
          </a:p>
        </p:txBody>
      </p:sp>
      <p:sp>
        <p:nvSpPr>
          <p:cNvPr id="5" name="Text 2"/>
          <p:cNvSpPr/>
          <p:nvPr/>
        </p:nvSpPr>
        <p:spPr>
          <a:xfrm>
            <a:off x="793790" y="3072765"/>
            <a:ext cx="13042821" cy="508159"/>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Al treilea principiu al Designului Universal în Învățare recunoaște că elevii nu doar procesează informația diferit, ci și </a:t>
            </a:r>
            <a:r>
              <a:rPr lang="en-US" sz="1250" b="1" dirty="0">
                <a:solidFill>
                  <a:srgbClr val="3C3939"/>
                </a:solidFill>
                <a:latin typeface="Roboto" pitchFamily="34" charset="0"/>
                <a:ea typeface="Roboto" pitchFamily="34" charset="-122"/>
                <a:cs typeface="Roboto" pitchFamily="34" charset="-120"/>
              </a:rPr>
              <a:t>se exprimă și demonstrează învățarea în moduri fundamentally diverse</a:t>
            </a:r>
            <a:r>
              <a:rPr lang="en-US" sz="1250" dirty="0">
                <a:solidFill>
                  <a:srgbClr val="3C3939"/>
                </a:solidFill>
                <a:latin typeface="Roboto" pitchFamily="34" charset="0"/>
                <a:ea typeface="Roboto" pitchFamily="34" charset="-122"/>
                <a:cs typeface="Roboto" pitchFamily="34" charset="-120"/>
              </a:rPr>
              <a:t>. Acest principiu încurajează </a:t>
            </a:r>
            <a:r>
              <a:rPr lang="en-US" sz="1250" dirty="0">
                <a:solidFill>
                  <a:srgbClr val="FFFFFF"/>
                </a:solidFill>
                <a:highlight>
                  <a:srgbClr val="1B1B27"/>
                </a:highlight>
                <a:latin typeface="Roboto" pitchFamily="34" charset="0"/>
                <a:ea typeface="Roboto" pitchFamily="34" charset="-122"/>
                <a:cs typeface="Roboto" pitchFamily="34" charset="-120"/>
              </a:rPr>
              <a:t>modalități variate de acțiune și exprimare</a:t>
            </a:r>
            <a:r>
              <a:rPr lang="en-US" sz="1250" dirty="0">
                <a:solidFill>
                  <a:srgbClr val="3C3939"/>
                </a:solidFill>
                <a:latin typeface="Roboto" pitchFamily="34" charset="0"/>
                <a:ea typeface="Roboto" pitchFamily="34" charset="-122"/>
                <a:cs typeface="Roboto" pitchFamily="34" charset="-120"/>
              </a:rPr>
              <a:t>, depășind limitările formelor tradiționale de evaluare.</a:t>
            </a:r>
            <a:endParaRPr lang="en-US" sz="1250" dirty="0"/>
          </a:p>
        </p:txBody>
      </p:sp>
      <p:sp>
        <p:nvSpPr>
          <p:cNvPr id="6" name="Shape 3"/>
          <p:cNvSpPr/>
          <p:nvPr/>
        </p:nvSpPr>
        <p:spPr>
          <a:xfrm>
            <a:off x="793790" y="3759518"/>
            <a:ext cx="4241721" cy="1722715"/>
          </a:xfrm>
          <a:prstGeom prst="roundRect">
            <a:avLst>
              <a:gd name="adj" fmla="val 6369"/>
            </a:avLst>
          </a:prstGeom>
          <a:solidFill>
            <a:srgbClr val="FFFFFF">
              <a:alpha val="95000"/>
            </a:srgbClr>
          </a:solidFill>
          <a:ln w="22860">
            <a:solidFill>
              <a:srgbClr val="1B1B27"/>
            </a:solidFill>
            <a:prstDash val="solid"/>
          </a:ln>
        </p:spPr>
      </p:sp>
      <p:sp>
        <p:nvSpPr>
          <p:cNvPr id="7" name="Shape 4"/>
          <p:cNvSpPr/>
          <p:nvPr/>
        </p:nvSpPr>
        <p:spPr>
          <a:xfrm>
            <a:off x="770930" y="3759518"/>
            <a:ext cx="91440" cy="1722715"/>
          </a:xfrm>
          <a:prstGeom prst="roundRect">
            <a:avLst>
              <a:gd name="adj" fmla="val 72930"/>
            </a:avLst>
          </a:prstGeom>
          <a:solidFill>
            <a:srgbClr val="1B1B27"/>
          </a:solidFill>
          <a:ln/>
        </p:spPr>
      </p:sp>
      <p:sp>
        <p:nvSpPr>
          <p:cNvPr id="8" name="Text 5"/>
          <p:cNvSpPr/>
          <p:nvPr/>
        </p:nvSpPr>
        <p:spPr>
          <a:xfrm>
            <a:off x="1043940" y="3941088"/>
            <a:ext cx="1984653" cy="248007"/>
          </a:xfrm>
          <a:prstGeom prst="rect">
            <a:avLst/>
          </a:prstGeom>
          <a:noFill/>
          <a:ln/>
        </p:spPr>
        <p:txBody>
          <a:bodyPr wrap="none" lIns="0" tIns="0" rIns="0" bIns="0" rtlCol="0" anchor="t"/>
          <a:lstStyle/>
          <a:p>
            <a:pPr marL="0" indent="0" algn="l">
              <a:lnSpc>
                <a:spcPts val="1950"/>
              </a:lnSpc>
              <a:buNone/>
            </a:pPr>
            <a:r>
              <a:rPr lang="en-US" sz="1550" dirty="0">
                <a:solidFill>
                  <a:srgbClr val="3C3939"/>
                </a:solidFill>
                <a:latin typeface="Raleway" pitchFamily="34" charset="0"/>
                <a:ea typeface="Raleway" pitchFamily="34" charset="-122"/>
                <a:cs typeface="Raleway" pitchFamily="34" charset="-120"/>
              </a:rPr>
              <a:t>Exprimare multiplă</a:t>
            </a:r>
            <a:endParaRPr lang="en-US" sz="1550" dirty="0"/>
          </a:p>
        </p:txBody>
      </p:sp>
      <p:sp>
        <p:nvSpPr>
          <p:cNvPr id="9" name="Text 6"/>
          <p:cNvSpPr/>
          <p:nvPr/>
        </p:nvSpPr>
        <p:spPr>
          <a:xfrm>
            <a:off x="1043940" y="4284345"/>
            <a:ext cx="3810000" cy="1016318"/>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Pe lângă testele scrise și răspunsurile orale clasice, elevii pot demonstra cunoștințele prin mișcare, dans, desen artistic, creații digitale sau prezentări multimedia</a:t>
            </a:r>
            <a:endParaRPr lang="en-US" sz="1250" dirty="0"/>
          </a:p>
        </p:txBody>
      </p:sp>
      <p:sp>
        <p:nvSpPr>
          <p:cNvPr id="10" name="Shape 7"/>
          <p:cNvSpPr/>
          <p:nvPr/>
        </p:nvSpPr>
        <p:spPr>
          <a:xfrm>
            <a:off x="5194221" y="3759518"/>
            <a:ext cx="4241840" cy="1722715"/>
          </a:xfrm>
          <a:prstGeom prst="roundRect">
            <a:avLst>
              <a:gd name="adj" fmla="val 6369"/>
            </a:avLst>
          </a:prstGeom>
          <a:solidFill>
            <a:srgbClr val="FFFFFF">
              <a:alpha val="95000"/>
            </a:srgbClr>
          </a:solidFill>
          <a:ln w="22860">
            <a:solidFill>
              <a:srgbClr val="1B1B27"/>
            </a:solidFill>
            <a:prstDash val="solid"/>
          </a:ln>
        </p:spPr>
      </p:sp>
      <p:sp>
        <p:nvSpPr>
          <p:cNvPr id="11" name="Shape 8"/>
          <p:cNvSpPr/>
          <p:nvPr/>
        </p:nvSpPr>
        <p:spPr>
          <a:xfrm>
            <a:off x="5171361" y="3759518"/>
            <a:ext cx="91440" cy="1722715"/>
          </a:xfrm>
          <a:prstGeom prst="roundRect">
            <a:avLst>
              <a:gd name="adj" fmla="val 72930"/>
            </a:avLst>
          </a:prstGeom>
          <a:solidFill>
            <a:srgbClr val="1B1B27"/>
          </a:solidFill>
          <a:ln/>
        </p:spPr>
      </p:sp>
      <p:sp>
        <p:nvSpPr>
          <p:cNvPr id="12" name="Text 9"/>
          <p:cNvSpPr/>
          <p:nvPr/>
        </p:nvSpPr>
        <p:spPr>
          <a:xfrm>
            <a:off x="5444371" y="3941088"/>
            <a:ext cx="1984653" cy="248007"/>
          </a:xfrm>
          <a:prstGeom prst="rect">
            <a:avLst/>
          </a:prstGeom>
          <a:noFill/>
          <a:ln/>
        </p:spPr>
        <p:txBody>
          <a:bodyPr wrap="none" lIns="0" tIns="0" rIns="0" bIns="0" rtlCol="0" anchor="t"/>
          <a:lstStyle/>
          <a:p>
            <a:pPr marL="0" indent="0" algn="l">
              <a:lnSpc>
                <a:spcPts val="1950"/>
              </a:lnSpc>
              <a:buNone/>
            </a:pPr>
            <a:r>
              <a:rPr lang="en-US" sz="1550" dirty="0">
                <a:solidFill>
                  <a:srgbClr val="3C3939"/>
                </a:solidFill>
                <a:latin typeface="Raleway" pitchFamily="34" charset="0"/>
                <a:ea typeface="Raleway" pitchFamily="34" charset="-122"/>
                <a:cs typeface="Raleway" pitchFamily="34" charset="-120"/>
              </a:rPr>
              <a:t>Comunicare diversă</a:t>
            </a:r>
            <a:endParaRPr lang="en-US" sz="1550" dirty="0"/>
          </a:p>
        </p:txBody>
      </p:sp>
      <p:sp>
        <p:nvSpPr>
          <p:cNvPr id="13" name="Text 10"/>
          <p:cNvSpPr/>
          <p:nvPr/>
        </p:nvSpPr>
        <p:spPr>
          <a:xfrm>
            <a:off x="5444371" y="4284345"/>
            <a:ext cx="3810119" cy="762238"/>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Fiecare elev comunică într-un mod unic – prin cuvinte, gesturi, imagini, sunete sau combinații ale acestora, toate fiind la fel de valide</a:t>
            </a:r>
            <a:endParaRPr lang="en-US" sz="1250" dirty="0"/>
          </a:p>
        </p:txBody>
      </p:sp>
      <p:sp>
        <p:nvSpPr>
          <p:cNvPr id="14" name="Shape 11"/>
          <p:cNvSpPr/>
          <p:nvPr/>
        </p:nvSpPr>
        <p:spPr>
          <a:xfrm>
            <a:off x="9594771" y="3759518"/>
            <a:ext cx="4241721" cy="1722715"/>
          </a:xfrm>
          <a:prstGeom prst="roundRect">
            <a:avLst>
              <a:gd name="adj" fmla="val 6369"/>
            </a:avLst>
          </a:prstGeom>
          <a:solidFill>
            <a:srgbClr val="FFFFFF">
              <a:alpha val="95000"/>
            </a:srgbClr>
          </a:solidFill>
          <a:ln w="22860">
            <a:solidFill>
              <a:srgbClr val="1B1B27"/>
            </a:solidFill>
            <a:prstDash val="solid"/>
          </a:ln>
        </p:spPr>
      </p:sp>
      <p:sp>
        <p:nvSpPr>
          <p:cNvPr id="15" name="Shape 12"/>
          <p:cNvSpPr/>
          <p:nvPr/>
        </p:nvSpPr>
        <p:spPr>
          <a:xfrm>
            <a:off x="9571911" y="3759518"/>
            <a:ext cx="91440" cy="1722715"/>
          </a:xfrm>
          <a:prstGeom prst="roundRect">
            <a:avLst>
              <a:gd name="adj" fmla="val 72930"/>
            </a:avLst>
          </a:prstGeom>
          <a:solidFill>
            <a:srgbClr val="1B1B27"/>
          </a:solidFill>
          <a:ln/>
        </p:spPr>
      </p:sp>
      <p:sp>
        <p:nvSpPr>
          <p:cNvPr id="16" name="Text 13"/>
          <p:cNvSpPr/>
          <p:nvPr/>
        </p:nvSpPr>
        <p:spPr>
          <a:xfrm>
            <a:off x="9844921" y="3941088"/>
            <a:ext cx="2266474" cy="248007"/>
          </a:xfrm>
          <a:prstGeom prst="rect">
            <a:avLst/>
          </a:prstGeom>
          <a:noFill/>
          <a:ln/>
        </p:spPr>
        <p:txBody>
          <a:bodyPr wrap="none" lIns="0" tIns="0" rIns="0" bIns="0" rtlCol="0" anchor="t"/>
          <a:lstStyle/>
          <a:p>
            <a:pPr marL="0" indent="0" algn="l">
              <a:lnSpc>
                <a:spcPts val="1950"/>
              </a:lnSpc>
              <a:buNone/>
            </a:pPr>
            <a:r>
              <a:rPr lang="en-US" sz="1550" dirty="0">
                <a:solidFill>
                  <a:srgbClr val="3C3939"/>
                </a:solidFill>
                <a:latin typeface="Raleway" pitchFamily="34" charset="0"/>
                <a:ea typeface="Raleway" pitchFamily="34" charset="-122"/>
                <a:cs typeface="Raleway" pitchFamily="34" charset="-120"/>
              </a:rPr>
              <a:t>Organizare personalizată</a:t>
            </a:r>
            <a:endParaRPr lang="en-US" sz="1550" dirty="0"/>
          </a:p>
        </p:txBody>
      </p:sp>
      <p:sp>
        <p:nvSpPr>
          <p:cNvPr id="17" name="Text 14"/>
          <p:cNvSpPr/>
          <p:nvPr/>
        </p:nvSpPr>
        <p:spPr>
          <a:xfrm>
            <a:off x="9844921" y="4284345"/>
            <a:ext cx="3810000" cy="762238"/>
          </a:xfrm>
          <a:prstGeom prst="rect">
            <a:avLst/>
          </a:prstGeom>
          <a:noFill/>
          <a:ln/>
        </p:spPr>
        <p:txBody>
          <a:bodyPr wrap="square" lIns="0" tIns="0" rIns="0" bIns="0" rtlCol="0" anchor="t"/>
          <a:lstStyle/>
          <a:p>
            <a:pPr marL="0" indent="0" algn="l">
              <a:lnSpc>
                <a:spcPts val="2000"/>
              </a:lnSpc>
              <a:buNone/>
            </a:pPr>
            <a:r>
              <a:rPr lang="en-US" sz="1250" dirty="0">
                <a:solidFill>
                  <a:srgbClr val="3C3939"/>
                </a:solidFill>
                <a:latin typeface="Roboto" pitchFamily="34" charset="0"/>
                <a:ea typeface="Roboto" pitchFamily="34" charset="-122"/>
                <a:cs typeface="Roboto" pitchFamily="34" charset="-120"/>
              </a:rPr>
              <a:t>Elevii sunt ghidați să își planifice și organizeze sarcinile în moduri care rezonează cu stilul lor de lucru și gândire</a:t>
            </a:r>
            <a:endParaRPr lang="en-US" sz="1250" dirty="0"/>
          </a:p>
        </p:txBody>
      </p:sp>
      <p:sp>
        <p:nvSpPr>
          <p:cNvPr id="18" name="Shape 15"/>
          <p:cNvSpPr/>
          <p:nvPr/>
        </p:nvSpPr>
        <p:spPr>
          <a:xfrm>
            <a:off x="793790" y="5660827"/>
            <a:ext cx="13042821" cy="674608"/>
          </a:xfrm>
          <a:prstGeom prst="roundRect">
            <a:avLst>
              <a:gd name="adj" fmla="val 9885"/>
            </a:avLst>
          </a:prstGeom>
          <a:solidFill>
            <a:srgbClr val="D2D2E0"/>
          </a:solidFill>
          <a:ln/>
        </p:spPr>
      </p:sp>
      <p:pic>
        <p:nvPicPr>
          <p:cNvPr id="19" name="Image 1" descr="preencoded.png"/>
          <p:cNvPicPr>
            <a:picLocks noChangeAspect="1"/>
          </p:cNvPicPr>
          <p:nvPr/>
        </p:nvPicPr>
        <p:blipFill>
          <a:blip r:embed="rId5"/>
          <a:stretch>
            <a:fillRect/>
          </a:stretch>
        </p:blipFill>
        <p:spPr>
          <a:xfrm>
            <a:off x="952500" y="5895499"/>
            <a:ext cx="198358" cy="158710"/>
          </a:xfrm>
          <a:prstGeom prst="rect">
            <a:avLst/>
          </a:prstGeom>
        </p:spPr>
      </p:pic>
      <p:sp>
        <p:nvSpPr>
          <p:cNvPr id="20" name="Text 16"/>
          <p:cNvSpPr/>
          <p:nvPr/>
        </p:nvSpPr>
        <p:spPr>
          <a:xfrm>
            <a:off x="1309568" y="5859185"/>
            <a:ext cx="12368332" cy="254079"/>
          </a:xfrm>
          <a:prstGeom prst="rect">
            <a:avLst/>
          </a:prstGeom>
          <a:noFill/>
          <a:ln/>
        </p:spPr>
        <p:txBody>
          <a:bodyPr wrap="none" lIns="0" tIns="0" rIns="0" bIns="0" rtlCol="0" anchor="t"/>
          <a:lstStyle/>
          <a:p>
            <a:pPr marL="0" indent="0" algn="l">
              <a:lnSpc>
                <a:spcPts val="2000"/>
              </a:lnSpc>
              <a:buNone/>
            </a:pPr>
            <a:r>
              <a:rPr lang="en-US" sz="1250" b="1" dirty="0">
                <a:solidFill>
                  <a:srgbClr val="000000"/>
                </a:solidFill>
                <a:latin typeface="Roboto" pitchFamily="34" charset="0"/>
                <a:ea typeface="Roboto" pitchFamily="34" charset="-122"/>
                <a:cs typeface="Roboto" pitchFamily="34" charset="-120"/>
              </a:rPr>
              <a:t>Astfel, fiecare elev poate demonstra ceea ce știe într-un mod accesibil și autentic</a:t>
            </a:r>
            <a:r>
              <a:rPr lang="en-US" sz="1250" dirty="0">
                <a:solidFill>
                  <a:srgbClr val="000000"/>
                </a:solidFill>
                <a:latin typeface="Roboto" pitchFamily="34" charset="0"/>
                <a:ea typeface="Roboto" pitchFamily="34" charset="-122"/>
                <a:cs typeface="Roboto" pitchFamily="34" charset="-120"/>
              </a:rPr>
              <a:t>, fără a fi constrâns de limitările unui singur format de evaluare.</a:t>
            </a:r>
            <a:endParaRPr lang="en-US" sz="1250" dirty="0"/>
          </a:p>
        </p:txBody>
      </p:sp>
      <p:pic>
        <p:nvPicPr>
          <p:cNvPr id="21" name="Image 2" descr="preencoded.png"/>
          <p:cNvPicPr>
            <a:picLocks noChangeAspect="1"/>
          </p:cNvPicPr>
          <p:nvPr/>
        </p:nvPicPr>
        <p:blipFill>
          <a:blip r:embed="rId6"/>
          <a:stretch>
            <a:fillRect/>
          </a:stretch>
        </p:blipFill>
        <p:spPr>
          <a:xfrm>
            <a:off x="2635924" y="6949201"/>
            <a:ext cx="7601545" cy="87034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903940" y="320576"/>
            <a:ext cx="7200900" cy="745212"/>
          </a:xfrm>
          <a:prstGeom prst="rect">
            <a:avLst/>
          </a:prstGeom>
        </p:spPr>
      </p:pic>
      <p:sp>
        <p:nvSpPr>
          <p:cNvPr id="3" name="Text 0"/>
          <p:cNvSpPr/>
          <p:nvPr/>
        </p:nvSpPr>
        <p:spPr>
          <a:xfrm>
            <a:off x="793790" y="1814274"/>
            <a:ext cx="7111008" cy="465177"/>
          </a:xfrm>
          <a:prstGeom prst="rect">
            <a:avLst/>
          </a:prstGeom>
          <a:noFill/>
          <a:ln/>
        </p:spPr>
        <p:txBody>
          <a:bodyPr wrap="none" lIns="0" tIns="0" rIns="0" bIns="0" rtlCol="0" anchor="t"/>
          <a:lstStyle/>
          <a:p>
            <a:pPr marL="0" indent="0" algn="l">
              <a:lnSpc>
                <a:spcPts val="3650"/>
              </a:lnSpc>
              <a:buNone/>
            </a:pPr>
            <a:r>
              <a:rPr lang="en-US" sz="2900" dirty="0">
                <a:solidFill>
                  <a:srgbClr val="1B1B27"/>
                </a:solidFill>
                <a:latin typeface="Raleway" pitchFamily="34" charset="0"/>
                <a:ea typeface="Raleway" pitchFamily="34" charset="-122"/>
                <a:cs typeface="Raleway" pitchFamily="34" charset="-120"/>
              </a:rPr>
              <a:t>Principiile Designului Universal în Învățare</a:t>
            </a:r>
            <a:endParaRPr lang="en-US" sz="2900" dirty="0"/>
          </a:p>
        </p:txBody>
      </p:sp>
      <p:sp>
        <p:nvSpPr>
          <p:cNvPr id="4" name="Text 1"/>
          <p:cNvSpPr/>
          <p:nvPr/>
        </p:nvSpPr>
        <p:spPr>
          <a:xfrm>
            <a:off x="793790" y="2338983"/>
            <a:ext cx="4741545"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Raleway" pitchFamily="34" charset="0"/>
                <a:ea typeface="Raleway" pitchFamily="34" charset="-122"/>
                <a:cs typeface="Raleway" pitchFamily="34" charset="-120"/>
              </a:rPr>
              <a:t>Nivel I: Acces – Fundația incluziunii</a:t>
            </a:r>
            <a:endParaRPr lang="en-US" sz="2300" dirty="0"/>
          </a:p>
        </p:txBody>
      </p:sp>
      <p:sp>
        <p:nvSpPr>
          <p:cNvPr id="5" name="Text 2"/>
          <p:cNvSpPr/>
          <p:nvPr/>
        </p:nvSpPr>
        <p:spPr>
          <a:xfrm>
            <a:off x="793790" y="2934295"/>
            <a:ext cx="13042821" cy="47625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Primul nivel al implementării DUI se concentrează pe </a:t>
            </a:r>
            <a:r>
              <a:rPr lang="en-US" sz="1150" b="1" dirty="0">
                <a:solidFill>
                  <a:srgbClr val="3C3939"/>
                </a:solidFill>
                <a:latin typeface="Roboto" pitchFamily="34" charset="0"/>
                <a:ea typeface="Roboto" pitchFamily="34" charset="-122"/>
                <a:cs typeface="Roboto" pitchFamily="34" charset="-120"/>
              </a:rPr>
              <a:t>asigurarea accesului egal</a:t>
            </a:r>
            <a:r>
              <a:rPr lang="en-US" sz="1150" dirty="0">
                <a:solidFill>
                  <a:srgbClr val="3C3939"/>
                </a:solidFill>
                <a:latin typeface="Roboto" pitchFamily="34" charset="0"/>
                <a:ea typeface="Roboto" pitchFamily="34" charset="-122"/>
                <a:cs typeface="Roboto" pitchFamily="34" charset="-120"/>
              </a:rPr>
              <a:t> la procesul educațional. Accesul nu înseamnă doar prezența fizică în clasă, ci capacitatea fiecărui elev de a interacționa efectiv cu materialele și activitățile de învățare.</a:t>
            </a:r>
            <a:endParaRPr lang="en-US" sz="1150" dirty="0"/>
          </a:p>
        </p:txBody>
      </p:sp>
      <p:sp>
        <p:nvSpPr>
          <p:cNvPr id="6" name="Shape 3"/>
          <p:cNvSpPr/>
          <p:nvPr/>
        </p:nvSpPr>
        <p:spPr>
          <a:xfrm>
            <a:off x="793790" y="3577947"/>
            <a:ext cx="6446996" cy="1514594"/>
          </a:xfrm>
          <a:prstGeom prst="roundRect">
            <a:avLst>
              <a:gd name="adj" fmla="val 4128"/>
            </a:avLst>
          </a:prstGeom>
          <a:solidFill>
            <a:srgbClr val="E1E1EA"/>
          </a:solidFill>
          <a:ln w="7620">
            <a:solidFill>
              <a:srgbClr val="1B1B27"/>
            </a:solidFill>
            <a:prstDash val="solid"/>
          </a:ln>
        </p:spPr>
      </p:sp>
      <p:sp>
        <p:nvSpPr>
          <p:cNvPr id="7" name="Shape 4"/>
          <p:cNvSpPr/>
          <p:nvPr/>
        </p:nvSpPr>
        <p:spPr>
          <a:xfrm>
            <a:off x="950238" y="3734395"/>
            <a:ext cx="446484" cy="446484"/>
          </a:xfrm>
          <a:prstGeom prst="roundRect">
            <a:avLst>
              <a:gd name="adj" fmla="val 20477969"/>
            </a:avLst>
          </a:prstGeom>
          <a:solidFill>
            <a:srgbClr val="1B1B27"/>
          </a:solidFill>
          <a:ln/>
        </p:spPr>
      </p:sp>
      <p:pic>
        <p:nvPicPr>
          <p:cNvPr id="8" name="Image 1" descr="preencoded.png"/>
          <p:cNvPicPr>
            <a:picLocks noChangeAspect="1"/>
          </p:cNvPicPr>
          <p:nvPr/>
        </p:nvPicPr>
        <p:blipFill>
          <a:blip r:embed="rId4"/>
          <a:stretch>
            <a:fillRect/>
          </a:stretch>
        </p:blipFill>
        <p:spPr>
          <a:xfrm>
            <a:off x="1072991" y="3832027"/>
            <a:ext cx="200858" cy="251103"/>
          </a:xfrm>
          <a:prstGeom prst="rect">
            <a:avLst/>
          </a:prstGeom>
        </p:spPr>
      </p:pic>
      <p:sp>
        <p:nvSpPr>
          <p:cNvPr id="9" name="Text 5"/>
          <p:cNvSpPr/>
          <p:nvPr/>
        </p:nvSpPr>
        <p:spPr>
          <a:xfrm>
            <a:off x="950238" y="4329708"/>
            <a:ext cx="2232779" cy="278963"/>
          </a:xfrm>
          <a:prstGeom prst="rect">
            <a:avLst/>
          </a:prstGeom>
          <a:noFill/>
          <a:ln/>
        </p:spPr>
        <p:txBody>
          <a:bodyPr wrap="none" lIns="0" tIns="0" rIns="0" bIns="0" rtlCol="0" anchor="t"/>
          <a:lstStyle/>
          <a:p>
            <a:pPr marL="0" indent="0" algn="l">
              <a:lnSpc>
                <a:spcPts val="2150"/>
              </a:lnSpc>
              <a:buNone/>
            </a:pPr>
            <a:r>
              <a:rPr lang="en-US" sz="1750" dirty="0">
                <a:solidFill>
                  <a:srgbClr val="3C3939"/>
                </a:solidFill>
                <a:latin typeface="Raleway" pitchFamily="34" charset="0"/>
                <a:ea typeface="Raleway" pitchFamily="34" charset="-122"/>
                <a:cs typeface="Raleway" pitchFamily="34" charset="-120"/>
              </a:rPr>
              <a:t>Interacțiune flexibilă</a:t>
            </a:r>
            <a:endParaRPr lang="en-US" sz="1750" dirty="0"/>
          </a:p>
        </p:txBody>
      </p:sp>
      <p:sp>
        <p:nvSpPr>
          <p:cNvPr id="10" name="Text 6"/>
          <p:cNvSpPr/>
          <p:nvPr/>
        </p:nvSpPr>
        <p:spPr>
          <a:xfrm>
            <a:off x="950238" y="4697968"/>
            <a:ext cx="6134100" cy="238125"/>
          </a:xfrm>
          <a:prstGeom prst="rect">
            <a:avLst/>
          </a:prstGeom>
          <a:noFill/>
          <a:ln/>
        </p:spPr>
        <p:txBody>
          <a:bodyPr wrap="non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Variați și respectați metodele de răspuns, navigare și mișcare ale fiecărui elev</a:t>
            </a:r>
            <a:endParaRPr lang="en-US" sz="1150" dirty="0"/>
          </a:p>
        </p:txBody>
      </p:sp>
      <p:sp>
        <p:nvSpPr>
          <p:cNvPr id="11" name="Shape 7"/>
          <p:cNvSpPr/>
          <p:nvPr/>
        </p:nvSpPr>
        <p:spPr>
          <a:xfrm>
            <a:off x="7389614" y="3577947"/>
            <a:ext cx="6446996" cy="1514594"/>
          </a:xfrm>
          <a:prstGeom prst="roundRect">
            <a:avLst>
              <a:gd name="adj" fmla="val 4128"/>
            </a:avLst>
          </a:prstGeom>
          <a:solidFill>
            <a:srgbClr val="E1E1EA"/>
          </a:solidFill>
          <a:ln w="7620">
            <a:solidFill>
              <a:srgbClr val="1B1B27"/>
            </a:solidFill>
            <a:prstDash val="solid"/>
          </a:ln>
        </p:spPr>
      </p:sp>
      <p:sp>
        <p:nvSpPr>
          <p:cNvPr id="12" name="Shape 8"/>
          <p:cNvSpPr/>
          <p:nvPr/>
        </p:nvSpPr>
        <p:spPr>
          <a:xfrm>
            <a:off x="7546062" y="3734395"/>
            <a:ext cx="446484" cy="446484"/>
          </a:xfrm>
          <a:prstGeom prst="roundRect">
            <a:avLst>
              <a:gd name="adj" fmla="val 20477969"/>
            </a:avLst>
          </a:prstGeom>
          <a:solidFill>
            <a:srgbClr val="1B1B27"/>
          </a:solidFill>
          <a:ln/>
        </p:spPr>
      </p:sp>
      <p:pic>
        <p:nvPicPr>
          <p:cNvPr id="13" name="Image 2" descr="preencoded.png"/>
          <p:cNvPicPr>
            <a:picLocks noChangeAspect="1"/>
          </p:cNvPicPr>
          <p:nvPr/>
        </p:nvPicPr>
        <p:blipFill>
          <a:blip r:embed="rId5"/>
          <a:stretch>
            <a:fillRect/>
          </a:stretch>
        </p:blipFill>
        <p:spPr>
          <a:xfrm>
            <a:off x="7668816" y="3832027"/>
            <a:ext cx="200858" cy="251103"/>
          </a:xfrm>
          <a:prstGeom prst="rect">
            <a:avLst/>
          </a:prstGeom>
        </p:spPr>
      </p:pic>
      <p:sp>
        <p:nvSpPr>
          <p:cNvPr id="14" name="Text 9"/>
          <p:cNvSpPr/>
          <p:nvPr/>
        </p:nvSpPr>
        <p:spPr>
          <a:xfrm>
            <a:off x="7546062" y="4329708"/>
            <a:ext cx="2232779" cy="278963"/>
          </a:xfrm>
          <a:prstGeom prst="rect">
            <a:avLst/>
          </a:prstGeom>
          <a:noFill/>
          <a:ln/>
        </p:spPr>
        <p:txBody>
          <a:bodyPr wrap="none" lIns="0" tIns="0" rIns="0" bIns="0" rtlCol="0" anchor="t"/>
          <a:lstStyle/>
          <a:p>
            <a:pPr marL="0" indent="0" algn="l">
              <a:lnSpc>
                <a:spcPts val="2150"/>
              </a:lnSpc>
              <a:buNone/>
            </a:pPr>
            <a:r>
              <a:rPr lang="en-US" sz="1750" dirty="0">
                <a:solidFill>
                  <a:srgbClr val="3C3939"/>
                </a:solidFill>
                <a:latin typeface="Raleway" pitchFamily="34" charset="0"/>
                <a:ea typeface="Raleway" pitchFamily="34" charset="-122"/>
                <a:cs typeface="Raleway" pitchFamily="34" charset="-120"/>
              </a:rPr>
              <a:t>Tehnologie accesibilă</a:t>
            </a:r>
            <a:endParaRPr lang="en-US" sz="1750" dirty="0"/>
          </a:p>
        </p:txBody>
      </p:sp>
      <p:sp>
        <p:nvSpPr>
          <p:cNvPr id="15" name="Text 10"/>
          <p:cNvSpPr/>
          <p:nvPr/>
        </p:nvSpPr>
        <p:spPr>
          <a:xfrm>
            <a:off x="7546062" y="4697968"/>
            <a:ext cx="6134100" cy="238125"/>
          </a:xfrm>
          <a:prstGeom prst="rect">
            <a:avLst/>
          </a:prstGeom>
          <a:noFill/>
          <a:ln/>
        </p:spPr>
        <p:txBody>
          <a:bodyPr wrap="non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Optimizați accesul la materiale accesibile și la tehnologii și instrumente asistive moderne</a:t>
            </a:r>
            <a:endParaRPr lang="en-US" sz="1150" dirty="0"/>
          </a:p>
        </p:txBody>
      </p:sp>
      <p:sp>
        <p:nvSpPr>
          <p:cNvPr id="16" name="Text 11"/>
          <p:cNvSpPr/>
          <p:nvPr/>
        </p:nvSpPr>
        <p:spPr>
          <a:xfrm>
            <a:off x="793790" y="5408771"/>
            <a:ext cx="2327196" cy="232529"/>
          </a:xfrm>
          <a:prstGeom prst="rect">
            <a:avLst/>
          </a:prstGeom>
          <a:noFill/>
          <a:ln/>
        </p:spPr>
        <p:txBody>
          <a:bodyPr wrap="none" lIns="0" tIns="0" rIns="0" bIns="0" rtlCol="0" anchor="t"/>
          <a:lstStyle/>
          <a:p>
            <a:pPr marL="0" indent="0" algn="l">
              <a:lnSpc>
                <a:spcPts val="1800"/>
              </a:lnSpc>
              <a:buNone/>
            </a:pPr>
            <a:r>
              <a:rPr lang="en-US" sz="1450" dirty="0">
                <a:solidFill>
                  <a:srgbClr val="1B1B27"/>
                </a:solidFill>
                <a:latin typeface="Raleway" pitchFamily="34" charset="0"/>
                <a:ea typeface="Raleway" pitchFamily="34" charset="-122"/>
                <a:cs typeface="Raleway" pitchFamily="34" charset="-120"/>
              </a:rPr>
              <a:t>De ce este crucial accesul?</a:t>
            </a:r>
            <a:endParaRPr lang="en-US" sz="1450" dirty="0"/>
          </a:p>
        </p:txBody>
      </p:sp>
      <p:sp>
        <p:nvSpPr>
          <p:cNvPr id="17" name="Text 12"/>
          <p:cNvSpPr/>
          <p:nvPr/>
        </p:nvSpPr>
        <p:spPr>
          <a:xfrm>
            <a:off x="793790" y="5790128"/>
            <a:ext cx="6339840" cy="47625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Fără acces real la conținut și activități, orice efort educațional devine inutil. Accesul este poarta prin care învățarea devine posibilă pentru fiecare copil.</a:t>
            </a:r>
            <a:endParaRPr lang="en-US" sz="1150" dirty="0"/>
          </a:p>
        </p:txBody>
      </p:sp>
      <p:sp>
        <p:nvSpPr>
          <p:cNvPr id="18" name="Text 13"/>
          <p:cNvSpPr/>
          <p:nvPr/>
        </p:nvSpPr>
        <p:spPr>
          <a:xfrm>
            <a:off x="7504390" y="5408771"/>
            <a:ext cx="1907619" cy="232529"/>
          </a:xfrm>
          <a:prstGeom prst="rect">
            <a:avLst/>
          </a:prstGeom>
          <a:noFill/>
          <a:ln/>
        </p:spPr>
        <p:txBody>
          <a:bodyPr wrap="none" lIns="0" tIns="0" rIns="0" bIns="0" rtlCol="0" anchor="t"/>
          <a:lstStyle/>
          <a:p>
            <a:pPr marL="0" indent="0" algn="l">
              <a:lnSpc>
                <a:spcPts val="1800"/>
              </a:lnSpc>
              <a:buNone/>
            </a:pPr>
            <a:r>
              <a:rPr lang="en-US" sz="1450" dirty="0">
                <a:solidFill>
                  <a:srgbClr val="1B1B27"/>
                </a:solidFill>
                <a:latin typeface="Raleway" pitchFamily="34" charset="0"/>
                <a:ea typeface="Raleway" pitchFamily="34" charset="-122"/>
                <a:cs typeface="Raleway" pitchFamily="34" charset="-120"/>
              </a:rPr>
              <a:t>Impact asupra elevilor</a:t>
            </a:r>
            <a:endParaRPr lang="en-US" sz="1450" dirty="0"/>
          </a:p>
        </p:txBody>
      </p:sp>
      <p:sp>
        <p:nvSpPr>
          <p:cNvPr id="19" name="Text 14"/>
          <p:cNvSpPr/>
          <p:nvPr/>
        </p:nvSpPr>
        <p:spPr>
          <a:xfrm>
            <a:off x="7504390" y="5790128"/>
            <a:ext cx="6339840" cy="47625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Când eliminăm barierele de acces, elevii cu nevoi speciale pot participa activ alături de colegii lor, beneficiind de aceeași experiență educațională bogată.</a:t>
            </a:r>
            <a:endParaRPr lang="en-US" sz="1150" dirty="0"/>
          </a:p>
        </p:txBody>
      </p:sp>
      <p:pic>
        <p:nvPicPr>
          <p:cNvPr id="20" name="Image 3" descr="preencoded.png"/>
          <p:cNvPicPr>
            <a:picLocks noChangeAspect="1"/>
          </p:cNvPicPr>
          <p:nvPr/>
        </p:nvPicPr>
        <p:blipFill>
          <a:blip r:embed="rId6"/>
          <a:stretch>
            <a:fillRect/>
          </a:stretch>
        </p:blipFill>
        <p:spPr>
          <a:xfrm>
            <a:off x="3486745" y="6907708"/>
            <a:ext cx="7126367" cy="81593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585931" y="326350"/>
            <a:ext cx="6240780" cy="645914"/>
          </a:xfrm>
          <a:prstGeom prst="rect">
            <a:avLst/>
          </a:prstGeom>
        </p:spPr>
      </p:pic>
      <p:sp>
        <p:nvSpPr>
          <p:cNvPr id="3" name="Text 0"/>
          <p:cNvSpPr/>
          <p:nvPr/>
        </p:nvSpPr>
        <p:spPr>
          <a:xfrm>
            <a:off x="793790" y="1811655"/>
            <a:ext cx="7534037"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Nivel I: Exemple practice de interacțiune accesibilă</a:t>
            </a:r>
            <a:endParaRPr lang="en-US" sz="2500" dirty="0"/>
          </a:p>
        </p:txBody>
      </p:sp>
      <p:sp>
        <p:nvSpPr>
          <p:cNvPr id="4" name="Text 1"/>
          <p:cNvSpPr/>
          <p:nvPr/>
        </p:nvSpPr>
        <p:spPr>
          <a:xfrm>
            <a:off x="793790" y="2408277"/>
            <a:ext cx="1304282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Implementarea principiilor de acces în practica educațională zilnică transformă modul în care elevii interacționează cu procesul de învățare. Iată exemple concrete de strategii care funcționează în clasele noastre:</a:t>
            </a:r>
            <a:endParaRPr lang="en-US" sz="1000" dirty="0"/>
          </a:p>
        </p:txBody>
      </p:sp>
      <p:pic>
        <p:nvPicPr>
          <p:cNvPr id="5" name="Image 1" descr="preencoded.png"/>
          <p:cNvPicPr>
            <a:picLocks noChangeAspect="1"/>
          </p:cNvPicPr>
          <p:nvPr/>
        </p:nvPicPr>
        <p:blipFill>
          <a:blip r:embed="rId4"/>
          <a:stretch>
            <a:fillRect/>
          </a:stretch>
        </p:blipFill>
        <p:spPr>
          <a:xfrm>
            <a:off x="793790" y="2759750"/>
            <a:ext cx="2755940" cy="182880"/>
          </a:xfrm>
          <a:prstGeom prst="rect">
            <a:avLst/>
          </a:prstGeom>
        </p:spPr>
      </p:pic>
      <p:sp>
        <p:nvSpPr>
          <p:cNvPr id="6" name="Text 2"/>
          <p:cNvSpPr/>
          <p:nvPr/>
        </p:nvSpPr>
        <p:spPr>
          <a:xfrm>
            <a:off x="793790" y="3071574"/>
            <a:ext cx="2205395"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Alternative de răspuns variate</a:t>
            </a:r>
            <a:endParaRPr lang="en-US" sz="1250" dirty="0"/>
          </a:p>
        </p:txBody>
      </p:sp>
      <p:sp>
        <p:nvSpPr>
          <p:cNvPr id="7" name="Text 3"/>
          <p:cNvSpPr/>
          <p:nvPr/>
        </p:nvSpPr>
        <p:spPr>
          <a:xfrm>
            <a:off x="793790" y="3350419"/>
            <a:ext cx="4240054"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Elevii pot alege să răspundă oral, în scris, prin desen artistic, prezentare digitală, video sau chiar prin demonstrații practice</a:t>
            </a:r>
            <a:endParaRPr lang="en-US" sz="1000" dirty="0"/>
          </a:p>
        </p:txBody>
      </p:sp>
      <p:pic>
        <p:nvPicPr>
          <p:cNvPr id="8" name="Image 2" descr="preencoded.png"/>
          <p:cNvPicPr>
            <a:picLocks noChangeAspect="1"/>
          </p:cNvPicPr>
          <p:nvPr/>
        </p:nvPicPr>
        <p:blipFill>
          <a:blip r:embed="rId4"/>
          <a:stretch>
            <a:fillRect/>
          </a:stretch>
        </p:blipFill>
        <p:spPr>
          <a:xfrm>
            <a:off x="5195054" y="2759750"/>
            <a:ext cx="2756059" cy="182880"/>
          </a:xfrm>
          <a:prstGeom prst="rect">
            <a:avLst/>
          </a:prstGeom>
        </p:spPr>
      </p:pic>
      <p:sp>
        <p:nvSpPr>
          <p:cNvPr id="9" name="Text 4"/>
          <p:cNvSpPr/>
          <p:nvPr/>
        </p:nvSpPr>
        <p:spPr>
          <a:xfrm>
            <a:off x="5195054" y="3071574"/>
            <a:ext cx="215991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Activități tactile și kinestezice</a:t>
            </a:r>
            <a:endParaRPr lang="en-US" sz="1250" dirty="0"/>
          </a:p>
        </p:txBody>
      </p:sp>
      <p:sp>
        <p:nvSpPr>
          <p:cNvPr id="10" name="Text 5"/>
          <p:cNvSpPr/>
          <p:nvPr/>
        </p:nvSpPr>
        <p:spPr>
          <a:xfrm>
            <a:off x="5195054" y="3350419"/>
            <a:ext cx="4240173"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Materiale concrete și activități de manipulare pentru elevii care învață mai bine prin acțiune și experiență directă</a:t>
            </a:r>
            <a:endParaRPr lang="en-US" sz="1000" dirty="0"/>
          </a:p>
        </p:txBody>
      </p:sp>
      <p:pic>
        <p:nvPicPr>
          <p:cNvPr id="11" name="Image 3" descr="preencoded.png"/>
          <p:cNvPicPr>
            <a:picLocks noChangeAspect="1"/>
          </p:cNvPicPr>
          <p:nvPr/>
        </p:nvPicPr>
        <p:blipFill>
          <a:blip r:embed="rId4"/>
          <a:stretch>
            <a:fillRect/>
          </a:stretch>
        </p:blipFill>
        <p:spPr>
          <a:xfrm>
            <a:off x="9596438" y="2759750"/>
            <a:ext cx="2756059" cy="182880"/>
          </a:xfrm>
          <a:prstGeom prst="rect">
            <a:avLst/>
          </a:prstGeom>
        </p:spPr>
      </p:pic>
      <p:sp>
        <p:nvSpPr>
          <p:cNvPr id="12" name="Text 6"/>
          <p:cNvSpPr/>
          <p:nvPr/>
        </p:nvSpPr>
        <p:spPr>
          <a:xfrm>
            <a:off x="9596438" y="3071574"/>
            <a:ext cx="2025729"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Învățare activă prin mișcare</a:t>
            </a:r>
            <a:endParaRPr lang="en-US" sz="1250" dirty="0"/>
          </a:p>
        </p:txBody>
      </p:sp>
      <p:sp>
        <p:nvSpPr>
          <p:cNvPr id="13" name="Text 7"/>
          <p:cNvSpPr/>
          <p:nvPr/>
        </p:nvSpPr>
        <p:spPr>
          <a:xfrm>
            <a:off x="9596438" y="3350419"/>
            <a:ext cx="4240173"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Strategii precum „Galeria ideilor" unde elevii se deplasează în clasă și contribuie cu răspunsuri la afișe tematice</a:t>
            </a:r>
            <a:endParaRPr lang="en-US" sz="1000" dirty="0"/>
          </a:p>
        </p:txBody>
      </p:sp>
      <p:sp>
        <p:nvSpPr>
          <p:cNvPr id="14" name="Shape 8"/>
          <p:cNvSpPr/>
          <p:nvPr/>
        </p:nvSpPr>
        <p:spPr>
          <a:xfrm>
            <a:off x="793790" y="3972744"/>
            <a:ext cx="13042821" cy="23693"/>
          </a:xfrm>
          <a:prstGeom prst="rect">
            <a:avLst/>
          </a:prstGeom>
          <a:solidFill>
            <a:srgbClr val="3C3939">
              <a:alpha val="50000"/>
            </a:srgbClr>
          </a:solidFill>
          <a:ln/>
        </p:spPr>
      </p:sp>
      <p:sp>
        <p:nvSpPr>
          <p:cNvPr id="15" name="Text 9"/>
          <p:cNvSpPr/>
          <p:nvPr/>
        </p:nvSpPr>
        <p:spPr>
          <a:xfrm>
            <a:off x="793790" y="4189809"/>
            <a:ext cx="3792141" cy="241816"/>
          </a:xfrm>
          <a:prstGeom prst="rect">
            <a:avLst/>
          </a:prstGeom>
          <a:noFill/>
          <a:ln/>
        </p:spPr>
        <p:txBody>
          <a:bodyPr wrap="none" lIns="0" tIns="0" rIns="0" bIns="0" rtlCol="0" anchor="t"/>
          <a:lstStyle/>
          <a:p>
            <a:pPr marL="0" indent="0" algn="l">
              <a:lnSpc>
                <a:spcPts val="1900"/>
              </a:lnSpc>
              <a:buNone/>
            </a:pPr>
            <a:r>
              <a:rPr lang="en-US" sz="1500" dirty="0">
                <a:solidFill>
                  <a:srgbClr val="1B1B27"/>
                </a:solidFill>
                <a:latin typeface="Raleway" pitchFamily="34" charset="0"/>
                <a:ea typeface="Raleway" pitchFamily="34" charset="-122"/>
                <a:cs typeface="Raleway" pitchFamily="34" charset="-120"/>
              </a:rPr>
              <a:t>Tehnologie asistivă și accesibilitate digitală</a:t>
            </a:r>
            <a:endParaRPr lang="en-US" sz="1500" dirty="0"/>
          </a:p>
        </p:txBody>
      </p:sp>
      <p:sp>
        <p:nvSpPr>
          <p:cNvPr id="16" name="Shape 10"/>
          <p:cNvSpPr/>
          <p:nvPr/>
        </p:nvSpPr>
        <p:spPr>
          <a:xfrm>
            <a:off x="793790" y="4625102"/>
            <a:ext cx="6456878" cy="1779984"/>
          </a:xfrm>
          <a:prstGeom prst="roundRect">
            <a:avLst>
              <a:gd name="adj" fmla="val 3044"/>
            </a:avLst>
          </a:prstGeom>
          <a:solidFill>
            <a:srgbClr val="FFFFFF">
              <a:alpha val="95000"/>
            </a:srgbClr>
          </a:solidFill>
          <a:ln w="15240">
            <a:solidFill>
              <a:srgbClr val="C7C7D0"/>
            </a:solidFill>
            <a:prstDash val="solid"/>
          </a:ln>
        </p:spPr>
      </p:sp>
      <p:sp>
        <p:nvSpPr>
          <p:cNvPr id="17" name="Text 11"/>
          <p:cNvSpPr/>
          <p:nvPr/>
        </p:nvSpPr>
        <p:spPr>
          <a:xfrm>
            <a:off x="937974" y="4769287"/>
            <a:ext cx="2449235"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Funcții de accesibilitate integrate</a:t>
            </a:r>
            <a:endParaRPr lang="en-US" sz="1250" dirty="0"/>
          </a:p>
        </p:txBody>
      </p:sp>
      <p:sp>
        <p:nvSpPr>
          <p:cNvPr id="18" name="Text 12"/>
          <p:cNvSpPr/>
          <p:nvPr/>
        </p:nvSpPr>
        <p:spPr>
          <a:xfrm>
            <a:off x="937974" y="5048131"/>
            <a:ext cx="616850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Mărirea textului pentru vizibilitate sporită</a:t>
            </a:r>
            <a:endParaRPr lang="en-US" sz="1000" dirty="0"/>
          </a:p>
        </p:txBody>
      </p:sp>
      <p:sp>
        <p:nvSpPr>
          <p:cNvPr id="19" name="Text 13"/>
          <p:cNvSpPr/>
          <p:nvPr/>
        </p:nvSpPr>
        <p:spPr>
          <a:xfrm>
            <a:off x="937974" y="5299710"/>
            <a:ext cx="616850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Contrast ridicat pentru claritate vizuală</a:t>
            </a:r>
            <a:endParaRPr lang="en-US" sz="1000" dirty="0"/>
          </a:p>
        </p:txBody>
      </p:sp>
      <p:sp>
        <p:nvSpPr>
          <p:cNvPr id="20" name="Text 14"/>
          <p:cNvSpPr/>
          <p:nvPr/>
        </p:nvSpPr>
        <p:spPr>
          <a:xfrm>
            <a:off x="937974" y="5551289"/>
            <a:ext cx="616850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Funcții text-to-speech pentru citire asistată</a:t>
            </a:r>
            <a:endParaRPr lang="en-US" sz="1000" dirty="0"/>
          </a:p>
        </p:txBody>
      </p:sp>
      <p:sp>
        <p:nvSpPr>
          <p:cNvPr id="21" name="Text 15"/>
          <p:cNvSpPr/>
          <p:nvPr/>
        </p:nvSpPr>
        <p:spPr>
          <a:xfrm>
            <a:off x="937974" y="5802868"/>
            <a:ext cx="616850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Cititoare de ecran pentru elevii cu deficiențe de vedere</a:t>
            </a:r>
            <a:endParaRPr lang="en-US" sz="1000" dirty="0"/>
          </a:p>
        </p:txBody>
      </p:sp>
      <p:sp>
        <p:nvSpPr>
          <p:cNvPr id="22" name="Text 16"/>
          <p:cNvSpPr/>
          <p:nvPr/>
        </p:nvSpPr>
        <p:spPr>
          <a:xfrm>
            <a:off x="937974" y="6054447"/>
            <a:ext cx="6168509" cy="206454"/>
          </a:xfrm>
          <a:prstGeom prst="rect">
            <a:avLst/>
          </a:prstGeom>
          <a:noFill/>
          <a:ln/>
        </p:spPr>
        <p:txBody>
          <a:bodyPr wrap="none" lIns="0" tIns="0" rIns="0" bIns="0" rtlCol="0" anchor="t"/>
          <a:lstStyle/>
          <a:p>
            <a:pPr marL="342900" indent="-342900" algn="l">
              <a:lnSpc>
                <a:spcPts val="1600"/>
              </a:lnSpc>
              <a:buSzPct val="100000"/>
              <a:buChar char="•"/>
            </a:pPr>
            <a:r>
              <a:rPr lang="en-US" sz="1000" dirty="0">
                <a:solidFill>
                  <a:srgbClr val="3C3939"/>
                </a:solidFill>
                <a:latin typeface="Roboto" pitchFamily="34" charset="0"/>
                <a:ea typeface="Roboto" pitchFamily="34" charset="-122"/>
                <a:cs typeface="Roboto" pitchFamily="34" charset="-120"/>
              </a:rPr>
              <a:t>Tastare vocală pentru input alternativ</a:t>
            </a:r>
            <a:endParaRPr lang="en-US" sz="1000" dirty="0"/>
          </a:p>
        </p:txBody>
      </p:sp>
      <p:sp>
        <p:nvSpPr>
          <p:cNvPr id="23" name="Shape 17"/>
          <p:cNvSpPr/>
          <p:nvPr/>
        </p:nvSpPr>
        <p:spPr>
          <a:xfrm>
            <a:off x="7379613" y="4625102"/>
            <a:ext cx="6456998" cy="1779984"/>
          </a:xfrm>
          <a:prstGeom prst="roundRect">
            <a:avLst>
              <a:gd name="adj" fmla="val 3044"/>
            </a:avLst>
          </a:prstGeom>
          <a:solidFill>
            <a:srgbClr val="FFFFFF">
              <a:alpha val="95000"/>
            </a:srgbClr>
          </a:solidFill>
          <a:ln w="15240">
            <a:solidFill>
              <a:srgbClr val="C7C7D0"/>
            </a:solidFill>
            <a:prstDash val="solid"/>
          </a:ln>
        </p:spPr>
      </p:sp>
      <p:sp>
        <p:nvSpPr>
          <p:cNvPr id="24" name="Text 18"/>
          <p:cNvSpPr/>
          <p:nvPr/>
        </p:nvSpPr>
        <p:spPr>
          <a:xfrm>
            <a:off x="7523798" y="4769287"/>
            <a:ext cx="2410182"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Platforme și aplicații specializate</a:t>
            </a:r>
            <a:endParaRPr lang="en-US" sz="1250" dirty="0"/>
          </a:p>
        </p:txBody>
      </p:sp>
      <p:sp>
        <p:nvSpPr>
          <p:cNvPr id="25" name="Text 19"/>
          <p:cNvSpPr/>
          <p:nvPr/>
        </p:nvSpPr>
        <p:spPr>
          <a:xfrm>
            <a:off x="7523798" y="5048131"/>
            <a:ext cx="6168628" cy="206454"/>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3C3939"/>
                </a:solidFill>
                <a:latin typeface="Roboto" pitchFamily="34" charset="0"/>
                <a:ea typeface="Roboto" pitchFamily="34" charset="-122"/>
                <a:cs typeface="Roboto" pitchFamily="34" charset="-120"/>
              </a:rPr>
              <a:t>Platforme educaționale</a:t>
            </a:r>
            <a:r>
              <a:rPr lang="en-US" sz="1000" dirty="0">
                <a:solidFill>
                  <a:srgbClr val="3C3939"/>
                </a:solidFill>
                <a:latin typeface="Roboto" pitchFamily="34" charset="0"/>
                <a:ea typeface="Roboto" pitchFamily="34" charset="-122"/>
                <a:cs typeface="Roboto" pitchFamily="34" charset="-120"/>
              </a:rPr>
              <a:t> compatibile cu tehnologii asistive</a:t>
            </a:r>
            <a:endParaRPr lang="en-US" sz="1000" dirty="0"/>
          </a:p>
        </p:txBody>
      </p:sp>
      <p:sp>
        <p:nvSpPr>
          <p:cNvPr id="26" name="Text 20"/>
          <p:cNvSpPr/>
          <p:nvPr/>
        </p:nvSpPr>
        <p:spPr>
          <a:xfrm>
            <a:off x="7523798" y="5299710"/>
            <a:ext cx="6168628" cy="206454"/>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3C3939"/>
                </a:solidFill>
                <a:latin typeface="Roboto" pitchFamily="34" charset="0"/>
                <a:ea typeface="Roboto" pitchFamily="34" charset="-122"/>
                <a:cs typeface="Roboto" pitchFamily="34" charset="-120"/>
              </a:rPr>
              <a:t>Cboard</a:t>
            </a:r>
            <a:r>
              <a:rPr lang="en-US" sz="1000" dirty="0">
                <a:solidFill>
                  <a:srgbClr val="3C3939"/>
                </a:solidFill>
                <a:latin typeface="Roboto" pitchFamily="34" charset="0"/>
                <a:ea typeface="Roboto" pitchFamily="34" charset="-122"/>
                <a:cs typeface="Roboto" pitchFamily="34" charset="-120"/>
              </a:rPr>
              <a:t> pentru comunicare alternativă și augmentativă</a:t>
            </a:r>
            <a:endParaRPr lang="en-US" sz="1000" dirty="0"/>
          </a:p>
        </p:txBody>
      </p:sp>
      <p:sp>
        <p:nvSpPr>
          <p:cNvPr id="27" name="Text 21"/>
          <p:cNvSpPr/>
          <p:nvPr/>
        </p:nvSpPr>
        <p:spPr>
          <a:xfrm>
            <a:off x="7523798" y="5551289"/>
            <a:ext cx="6168628" cy="206454"/>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3C3939"/>
                </a:solidFill>
                <a:latin typeface="Roboto" pitchFamily="34" charset="0"/>
                <a:ea typeface="Roboto" pitchFamily="34" charset="-122"/>
                <a:cs typeface="Roboto" pitchFamily="34" charset="-120"/>
              </a:rPr>
              <a:t>Ghotit</a:t>
            </a:r>
            <a:r>
              <a:rPr lang="en-US" sz="1000" dirty="0">
                <a:solidFill>
                  <a:srgbClr val="3C3939"/>
                </a:solidFill>
                <a:latin typeface="Roboto" pitchFamily="34" charset="0"/>
                <a:ea typeface="Roboto" pitchFamily="34" charset="-122"/>
                <a:cs typeface="Roboto" pitchFamily="34" charset="-120"/>
              </a:rPr>
              <a:t> pentru suport în cazul dislexiei</a:t>
            </a:r>
            <a:endParaRPr lang="en-US" sz="1000" dirty="0"/>
          </a:p>
        </p:txBody>
      </p:sp>
      <p:sp>
        <p:nvSpPr>
          <p:cNvPr id="28" name="Text 22"/>
          <p:cNvSpPr/>
          <p:nvPr/>
        </p:nvSpPr>
        <p:spPr>
          <a:xfrm>
            <a:off x="7523798" y="5802868"/>
            <a:ext cx="6168628" cy="206454"/>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3C3939"/>
                </a:solidFill>
                <a:latin typeface="Roboto" pitchFamily="34" charset="0"/>
                <a:ea typeface="Roboto" pitchFamily="34" charset="-122"/>
                <a:cs typeface="Roboto" pitchFamily="34" charset="-120"/>
              </a:rPr>
              <a:t>MathTalk</a:t>
            </a:r>
            <a:r>
              <a:rPr lang="en-US" sz="1000" dirty="0">
                <a:solidFill>
                  <a:srgbClr val="3C3939"/>
                </a:solidFill>
                <a:latin typeface="Roboto" pitchFamily="34" charset="0"/>
                <a:ea typeface="Roboto" pitchFamily="34" charset="-122"/>
                <a:cs typeface="Roboto" pitchFamily="34" charset="-120"/>
              </a:rPr>
              <a:t> pentru introducerea formulelor matematice prin voce</a:t>
            </a:r>
            <a:endParaRPr lang="en-US" sz="1000" dirty="0"/>
          </a:p>
        </p:txBody>
      </p:sp>
      <p:sp>
        <p:nvSpPr>
          <p:cNvPr id="29" name="Text 23"/>
          <p:cNvSpPr/>
          <p:nvPr/>
        </p:nvSpPr>
        <p:spPr>
          <a:xfrm>
            <a:off x="7523798" y="6054447"/>
            <a:ext cx="6168628" cy="206454"/>
          </a:xfrm>
          <a:prstGeom prst="rect">
            <a:avLst/>
          </a:prstGeom>
          <a:noFill/>
          <a:ln/>
        </p:spPr>
        <p:txBody>
          <a:bodyPr wrap="none" lIns="0" tIns="0" rIns="0" bIns="0" rtlCol="0" anchor="t"/>
          <a:lstStyle/>
          <a:p>
            <a:pPr marL="342900" indent="-342900" algn="l">
              <a:lnSpc>
                <a:spcPts val="1600"/>
              </a:lnSpc>
              <a:buSzPct val="100000"/>
              <a:buChar char="•"/>
            </a:pPr>
            <a:r>
              <a:rPr lang="en-US" sz="1000" b="1" dirty="0">
                <a:solidFill>
                  <a:srgbClr val="3C3939"/>
                </a:solidFill>
                <a:latin typeface="Roboto" pitchFamily="34" charset="0"/>
                <a:ea typeface="Roboto" pitchFamily="34" charset="-122"/>
                <a:cs typeface="Roboto" pitchFamily="34" charset="-120"/>
              </a:rPr>
              <a:t>Fișiere digitale accesibile</a:t>
            </a:r>
            <a:r>
              <a:rPr lang="en-US" sz="1000" dirty="0">
                <a:solidFill>
                  <a:srgbClr val="3C3939"/>
                </a:solidFill>
                <a:latin typeface="Roboto" pitchFamily="34" charset="0"/>
                <a:ea typeface="Roboto" pitchFamily="34" charset="-122"/>
                <a:cs typeface="Roboto" pitchFamily="34" charset="-120"/>
              </a:rPr>
              <a:t> cu etichetare corectă și text alternativ pentru imagini</a:t>
            </a:r>
            <a:endParaRPr lang="en-US" sz="1000" dirty="0"/>
          </a:p>
        </p:txBody>
      </p:sp>
      <p:pic>
        <p:nvPicPr>
          <p:cNvPr id="30" name="Image 4" descr="preencoded.png"/>
          <p:cNvPicPr>
            <a:picLocks noChangeAspect="1"/>
          </p:cNvPicPr>
          <p:nvPr/>
        </p:nvPicPr>
        <p:blipFill>
          <a:blip r:embed="rId5"/>
          <a:stretch>
            <a:fillRect/>
          </a:stretch>
        </p:blipFill>
        <p:spPr>
          <a:xfrm>
            <a:off x="4266843" y="7522488"/>
            <a:ext cx="6176248" cy="707112"/>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655786" y="313730"/>
            <a:ext cx="7200900" cy="745212"/>
          </a:xfrm>
          <a:prstGeom prst="rect">
            <a:avLst/>
          </a:prstGeom>
        </p:spPr>
      </p:pic>
      <p:sp>
        <p:nvSpPr>
          <p:cNvPr id="3" name="Text 0"/>
          <p:cNvSpPr/>
          <p:nvPr/>
        </p:nvSpPr>
        <p:spPr>
          <a:xfrm>
            <a:off x="793790" y="1898928"/>
            <a:ext cx="7111008" cy="465177"/>
          </a:xfrm>
          <a:prstGeom prst="rect">
            <a:avLst/>
          </a:prstGeom>
          <a:noFill/>
          <a:ln/>
        </p:spPr>
        <p:txBody>
          <a:bodyPr wrap="none" lIns="0" tIns="0" rIns="0" bIns="0" rtlCol="0" anchor="t"/>
          <a:lstStyle/>
          <a:p>
            <a:pPr marL="0" indent="0" algn="l">
              <a:lnSpc>
                <a:spcPts val="3650"/>
              </a:lnSpc>
              <a:buNone/>
            </a:pPr>
            <a:r>
              <a:rPr lang="en-US" sz="2900" dirty="0">
                <a:solidFill>
                  <a:srgbClr val="1B1B27"/>
                </a:solidFill>
                <a:latin typeface="Raleway" pitchFamily="34" charset="0"/>
                <a:ea typeface="Raleway" pitchFamily="34" charset="-122"/>
                <a:cs typeface="Raleway" pitchFamily="34" charset="-120"/>
              </a:rPr>
              <a:t>Principiile Designului Universal în Învățare</a:t>
            </a:r>
            <a:endParaRPr lang="en-US" sz="2900" dirty="0"/>
          </a:p>
        </p:txBody>
      </p:sp>
      <p:sp>
        <p:nvSpPr>
          <p:cNvPr id="4" name="Text 1"/>
          <p:cNvSpPr/>
          <p:nvPr/>
        </p:nvSpPr>
        <p:spPr>
          <a:xfrm>
            <a:off x="793790" y="2423636"/>
            <a:ext cx="5996345" cy="372070"/>
          </a:xfrm>
          <a:prstGeom prst="rect">
            <a:avLst/>
          </a:prstGeom>
          <a:noFill/>
          <a:ln/>
        </p:spPr>
        <p:txBody>
          <a:bodyPr wrap="none" lIns="0" tIns="0" rIns="0" bIns="0" rtlCol="0" anchor="t"/>
          <a:lstStyle/>
          <a:p>
            <a:pPr marL="0" indent="0" algn="l">
              <a:lnSpc>
                <a:spcPts val="2900"/>
              </a:lnSpc>
              <a:buNone/>
            </a:pPr>
            <a:r>
              <a:rPr lang="en-US" sz="2300" dirty="0">
                <a:solidFill>
                  <a:srgbClr val="1B1B27"/>
                </a:solidFill>
                <a:latin typeface="Raleway" pitchFamily="34" charset="0"/>
                <a:ea typeface="Raleway" pitchFamily="34" charset="-122"/>
                <a:cs typeface="Raleway" pitchFamily="34" charset="-120"/>
              </a:rPr>
              <a:t>Nivel II: Suport – Construirea competențelor</a:t>
            </a:r>
            <a:endParaRPr lang="en-US" sz="2300" dirty="0"/>
          </a:p>
        </p:txBody>
      </p:sp>
      <p:sp>
        <p:nvSpPr>
          <p:cNvPr id="5" name="Text 2"/>
          <p:cNvSpPr/>
          <p:nvPr/>
        </p:nvSpPr>
        <p:spPr>
          <a:xfrm>
            <a:off x="793790" y="3018949"/>
            <a:ext cx="13042821" cy="47625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Al doilea nivel al DUI se concentrează pe </a:t>
            </a:r>
            <a:r>
              <a:rPr lang="en-US" sz="1150" dirty="0">
                <a:solidFill>
                  <a:srgbClr val="FFFFFF"/>
                </a:solidFill>
                <a:highlight>
                  <a:srgbClr val="1B1B27"/>
                </a:highlight>
                <a:latin typeface="Roboto" pitchFamily="34" charset="0"/>
                <a:ea typeface="Roboto" pitchFamily="34" charset="-122"/>
                <a:cs typeface="Roboto" pitchFamily="34" charset="-120"/>
              </a:rPr>
              <a:t>oferirea de suport diferențiat</a:t>
            </a:r>
            <a:r>
              <a:rPr lang="en-US" sz="1150" dirty="0">
                <a:solidFill>
                  <a:srgbClr val="3C3939"/>
                </a:solidFill>
                <a:latin typeface="Roboto" pitchFamily="34" charset="0"/>
                <a:ea typeface="Roboto" pitchFamily="34" charset="-122"/>
                <a:cs typeface="Roboto" pitchFamily="34" charset="-120"/>
              </a:rPr>
              <a:t> pentru a permite elevilor să își dezvolte abilitățile de exprimare și comunicare. Aici depășim simplul acces și intrăm în zona dezvoltării active a competențelor.</a:t>
            </a:r>
            <a:endParaRPr lang="en-US" sz="1150" dirty="0"/>
          </a:p>
        </p:txBody>
      </p:sp>
      <p:sp>
        <p:nvSpPr>
          <p:cNvPr id="6" name="Text 3"/>
          <p:cNvSpPr/>
          <p:nvPr/>
        </p:nvSpPr>
        <p:spPr>
          <a:xfrm>
            <a:off x="793790" y="3662601"/>
            <a:ext cx="148828" cy="185976"/>
          </a:xfrm>
          <a:prstGeom prst="rect">
            <a:avLst/>
          </a:prstGeom>
          <a:noFill/>
          <a:ln/>
        </p:spPr>
        <p:txBody>
          <a:bodyPr wrap="none" lIns="0" tIns="0" rIns="0" bIns="0" rtlCol="0" anchor="t"/>
          <a:lstStyle/>
          <a:p>
            <a:pPr marL="0" indent="0" algn="l">
              <a:lnSpc>
                <a:spcPts val="1850"/>
              </a:lnSpc>
              <a:buNone/>
            </a:pPr>
            <a:r>
              <a:rPr lang="en-US" sz="1150" dirty="0">
                <a:solidFill>
                  <a:srgbClr val="3C3939"/>
                </a:solidFill>
                <a:latin typeface="Raleway Light" pitchFamily="34" charset="0"/>
                <a:ea typeface="Raleway Light" pitchFamily="34" charset="-122"/>
                <a:cs typeface="Raleway Light" pitchFamily="34" charset="-120"/>
              </a:rPr>
              <a:t>01</a:t>
            </a:r>
            <a:endParaRPr lang="en-US" sz="1150" dirty="0"/>
          </a:p>
        </p:txBody>
      </p:sp>
      <p:sp>
        <p:nvSpPr>
          <p:cNvPr id="7" name="Shape 4"/>
          <p:cNvSpPr/>
          <p:nvPr/>
        </p:nvSpPr>
        <p:spPr>
          <a:xfrm>
            <a:off x="793790" y="3900249"/>
            <a:ext cx="6446996" cy="15240"/>
          </a:xfrm>
          <a:prstGeom prst="rect">
            <a:avLst/>
          </a:prstGeom>
          <a:solidFill>
            <a:srgbClr val="1B1B27"/>
          </a:solidFill>
          <a:ln/>
        </p:spPr>
      </p:sp>
      <p:sp>
        <p:nvSpPr>
          <p:cNvPr id="8" name="Text 5"/>
          <p:cNvSpPr/>
          <p:nvPr/>
        </p:nvSpPr>
        <p:spPr>
          <a:xfrm>
            <a:off x="793790" y="4005143"/>
            <a:ext cx="3282315" cy="232529"/>
          </a:xfrm>
          <a:prstGeom prst="rect">
            <a:avLst/>
          </a:prstGeom>
          <a:noFill/>
          <a:ln/>
        </p:spPr>
        <p:txBody>
          <a:bodyPr wrap="none" lIns="0" tIns="0" rIns="0" bIns="0" rtlCol="0" anchor="t"/>
          <a:lstStyle/>
          <a:p>
            <a:pPr marL="0" indent="0" algn="l">
              <a:lnSpc>
                <a:spcPts val="1800"/>
              </a:lnSpc>
              <a:buNone/>
            </a:pPr>
            <a:r>
              <a:rPr lang="en-US" sz="1450" dirty="0">
                <a:solidFill>
                  <a:srgbClr val="3C3939"/>
                </a:solidFill>
                <a:latin typeface="Raleway" pitchFamily="34" charset="0"/>
                <a:ea typeface="Raleway" pitchFamily="34" charset="-122"/>
                <a:cs typeface="Raleway" pitchFamily="34" charset="-120"/>
              </a:rPr>
              <a:t>Media diversificată pentru comunicare</a:t>
            </a:r>
            <a:endParaRPr lang="en-US" sz="1450" dirty="0"/>
          </a:p>
        </p:txBody>
      </p:sp>
      <p:sp>
        <p:nvSpPr>
          <p:cNvPr id="9" name="Text 6"/>
          <p:cNvSpPr/>
          <p:nvPr/>
        </p:nvSpPr>
        <p:spPr>
          <a:xfrm>
            <a:off x="793790" y="4326969"/>
            <a:ext cx="6446996" cy="47625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Utilizați multiple tipuri de media – vizuale, auditive, kinestezice – pentru a permite fiecărui elev să comunice în modul care îi este natural</a:t>
            </a:r>
            <a:endParaRPr lang="en-US" sz="1150" dirty="0"/>
          </a:p>
        </p:txBody>
      </p:sp>
      <p:sp>
        <p:nvSpPr>
          <p:cNvPr id="10" name="Text 7"/>
          <p:cNvSpPr/>
          <p:nvPr/>
        </p:nvSpPr>
        <p:spPr>
          <a:xfrm>
            <a:off x="7389614" y="3662601"/>
            <a:ext cx="148828" cy="185976"/>
          </a:xfrm>
          <a:prstGeom prst="rect">
            <a:avLst/>
          </a:prstGeom>
          <a:noFill/>
          <a:ln/>
        </p:spPr>
        <p:txBody>
          <a:bodyPr wrap="none" lIns="0" tIns="0" rIns="0" bIns="0" rtlCol="0" anchor="t"/>
          <a:lstStyle/>
          <a:p>
            <a:pPr marL="0" indent="0" algn="l">
              <a:lnSpc>
                <a:spcPts val="1850"/>
              </a:lnSpc>
              <a:buNone/>
            </a:pPr>
            <a:r>
              <a:rPr lang="en-US" sz="1150" dirty="0">
                <a:solidFill>
                  <a:srgbClr val="3C3939"/>
                </a:solidFill>
                <a:latin typeface="Raleway Light" pitchFamily="34" charset="0"/>
                <a:ea typeface="Raleway Light" pitchFamily="34" charset="-122"/>
                <a:cs typeface="Raleway Light" pitchFamily="34" charset="-120"/>
              </a:rPr>
              <a:t>02</a:t>
            </a:r>
            <a:endParaRPr lang="en-US" sz="1150" dirty="0"/>
          </a:p>
        </p:txBody>
      </p:sp>
      <p:sp>
        <p:nvSpPr>
          <p:cNvPr id="11" name="Shape 8"/>
          <p:cNvSpPr/>
          <p:nvPr/>
        </p:nvSpPr>
        <p:spPr>
          <a:xfrm>
            <a:off x="7389614" y="3900249"/>
            <a:ext cx="6446996" cy="15240"/>
          </a:xfrm>
          <a:prstGeom prst="rect">
            <a:avLst/>
          </a:prstGeom>
          <a:solidFill>
            <a:srgbClr val="1B1B27"/>
          </a:solidFill>
          <a:ln/>
        </p:spPr>
      </p:sp>
      <p:sp>
        <p:nvSpPr>
          <p:cNvPr id="12" name="Text 9"/>
          <p:cNvSpPr/>
          <p:nvPr/>
        </p:nvSpPr>
        <p:spPr>
          <a:xfrm>
            <a:off x="7389614" y="4005143"/>
            <a:ext cx="2653546" cy="232529"/>
          </a:xfrm>
          <a:prstGeom prst="rect">
            <a:avLst/>
          </a:prstGeom>
          <a:noFill/>
          <a:ln/>
        </p:spPr>
        <p:txBody>
          <a:bodyPr wrap="none" lIns="0" tIns="0" rIns="0" bIns="0" rtlCol="0" anchor="t"/>
          <a:lstStyle/>
          <a:p>
            <a:pPr marL="0" indent="0" algn="l">
              <a:lnSpc>
                <a:spcPts val="1800"/>
              </a:lnSpc>
              <a:buNone/>
            </a:pPr>
            <a:r>
              <a:rPr lang="en-US" sz="1450" dirty="0">
                <a:solidFill>
                  <a:srgbClr val="3C3939"/>
                </a:solidFill>
                <a:latin typeface="Raleway" pitchFamily="34" charset="0"/>
                <a:ea typeface="Raleway" pitchFamily="34" charset="-122"/>
                <a:cs typeface="Raleway" pitchFamily="34" charset="-120"/>
              </a:rPr>
              <a:t>Instrumente pentru creativitate</a:t>
            </a:r>
            <a:endParaRPr lang="en-US" sz="1450" dirty="0"/>
          </a:p>
        </p:txBody>
      </p:sp>
      <p:sp>
        <p:nvSpPr>
          <p:cNvPr id="13" name="Text 10"/>
          <p:cNvSpPr/>
          <p:nvPr/>
        </p:nvSpPr>
        <p:spPr>
          <a:xfrm>
            <a:off x="7389614" y="4326969"/>
            <a:ext cx="6446996" cy="47625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Oferă accesul la multiple instrumente pentru construire, compunere și exprimare creativă, de la materiale tradiționale la tehnologie digitală</a:t>
            </a:r>
            <a:endParaRPr lang="en-US" sz="1150" dirty="0"/>
          </a:p>
        </p:txBody>
      </p:sp>
      <p:sp>
        <p:nvSpPr>
          <p:cNvPr id="14" name="Text 11"/>
          <p:cNvSpPr/>
          <p:nvPr/>
        </p:nvSpPr>
        <p:spPr>
          <a:xfrm>
            <a:off x="793790" y="5063609"/>
            <a:ext cx="148828" cy="185976"/>
          </a:xfrm>
          <a:prstGeom prst="rect">
            <a:avLst/>
          </a:prstGeom>
          <a:noFill/>
          <a:ln/>
        </p:spPr>
        <p:txBody>
          <a:bodyPr wrap="none" lIns="0" tIns="0" rIns="0" bIns="0" rtlCol="0" anchor="t"/>
          <a:lstStyle/>
          <a:p>
            <a:pPr marL="0" indent="0" algn="l">
              <a:lnSpc>
                <a:spcPts val="1850"/>
              </a:lnSpc>
              <a:buNone/>
            </a:pPr>
            <a:r>
              <a:rPr lang="en-US" sz="1150" dirty="0">
                <a:solidFill>
                  <a:srgbClr val="3C3939"/>
                </a:solidFill>
                <a:latin typeface="Raleway Light" pitchFamily="34" charset="0"/>
                <a:ea typeface="Raleway Light" pitchFamily="34" charset="-122"/>
                <a:cs typeface="Raleway Light" pitchFamily="34" charset="-120"/>
              </a:rPr>
              <a:t>03</a:t>
            </a:r>
            <a:endParaRPr lang="en-US" sz="1150" dirty="0"/>
          </a:p>
        </p:txBody>
      </p:sp>
      <p:sp>
        <p:nvSpPr>
          <p:cNvPr id="15" name="Shape 12"/>
          <p:cNvSpPr/>
          <p:nvPr/>
        </p:nvSpPr>
        <p:spPr>
          <a:xfrm>
            <a:off x="793790" y="5301258"/>
            <a:ext cx="6446996" cy="15240"/>
          </a:xfrm>
          <a:prstGeom prst="rect">
            <a:avLst/>
          </a:prstGeom>
          <a:solidFill>
            <a:srgbClr val="1B1B27"/>
          </a:solidFill>
          <a:ln/>
        </p:spPr>
      </p:sp>
      <p:sp>
        <p:nvSpPr>
          <p:cNvPr id="16" name="Text 13"/>
          <p:cNvSpPr/>
          <p:nvPr/>
        </p:nvSpPr>
        <p:spPr>
          <a:xfrm>
            <a:off x="793790" y="5406152"/>
            <a:ext cx="1860590" cy="232529"/>
          </a:xfrm>
          <a:prstGeom prst="rect">
            <a:avLst/>
          </a:prstGeom>
          <a:noFill/>
          <a:ln/>
        </p:spPr>
        <p:txBody>
          <a:bodyPr wrap="none" lIns="0" tIns="0" rIns="0" bIns="0" rtlCol="0" anchor="t"/>
          <a:lstStyle/>
          <a:p>
            <a:pPr marL="0" indent="0" algn="l">
              <a:lnSpc>
                <a:spcPts val="1800"/>
              </a:lnSpc>
              <a:buNone/>
            </a:pPr>
            <a:r>
              <a:rPr lang="en-US" sz="1450" dirty="0">
                <a:solidFill>
                  <a:srgbClr val="3C3939"/>
                </a:solidFill>
                <a:latin typeface="Raleway" pitchFamily="34" charset="0"/>
                <a:ea typeface="Raleway" pitchFamily="34" charset="-122"/>
                <a:cs typeface="Raleway" pitchFamily="34" charset="-120"/>
              </a:rPr>
              <a:t>Dezvoltarea fluenței</a:t>
            </a:r>
            <a:endParaRPr lang="en-US" sz="1450" dirty="0"/>
          </a:p>
        </p:txBody>
      </p:sp>
      <p:sp>
        <p:nvSpPr>
          <p:cNvPr id="17" name="Text 14"/>
          <p:cNvSpPr/>
          <p:nvPr/>
        </p:nvSpPr>
        <p:spPr>
          <a:xfrm>
            <a:off x="793790" y="5727978"/>
            <a:ext cx="6446996" cy="47625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Susține dezvoltarea abilităților prin sprijin gradual, practică consistentă și oportunități variate de demonstrare a performanței</a:t>
            </a:r>
            <a:endParaRPr lang="en-US" sz="1150" dirty="0"/>
          </a:p>
        </p:txBody>
      </p:sp>
      <p:sp>
        <p:nvSpPr>
          <p:cNvPr id="18" name="Text 15"/>
          <p:cNvSpPr/>
          <p:nvPr/>
        </p:nvSpPr>
        <p:spPr>
          <a:xfrm>
            <a:off x="7389614" y="5063609"/>
            <a:ext cx="148828" cy="185976"/>
          </a:xfrm>
          <a:prstGeom prst="rect">
            <a:avLst/>
          </a:prstGeom>
          <a:noFill/>
          <a:ln/>
        </p:spPr>
        <p:txBody>
          <a:bodyPr wrap="none" lIns="0" tIns="0" rIns="0" bIns="0" rtlCol="0" anchor="t"/>
          <a:lstStyle/>
          <a:p>
            <a:pPr marL="0" indent="0" algn="l">
              <a:lnSpc>
                <a:spcPts val="1850"/>
              </a:lnSpc>
              <a:buNone/>
            </a:pPr>
            <a:r>
              <a:rPr lang="en-US" sz="1150" dirty="0">
                <a:solidFill>
                  <a:srgbClr val="3C3939"/>
                </a:solidFill>
                <a:latin typeface="Raleway Light" pitchFamily="34" charset="0"/>
                <a:ea typeface="Raleway Light" pitchFamily="34" charset="-122"/>
                <a:cs typeface="Raleway Light" pitchFamily="34" charset="-120"/>
              </a:rPr>
              <a:t>04</a:t>
            </a:r>
            <a:endParaRPr lang="en-US" sz="1150" dirty="0"/>
          </a:p>
        </p:txBody>
      </p:sp>
      <p:sp>
        <p:nvSpPr>
          <p:cNvPr id="19" name="Shape 16"/>
          <p:cNvSpPr/>
          <p:nvPr/>
        </p:nvSpPr>
        <p:spPr>
          <a:xfrm>
            <a:off x="7389614" y="5301258"/>
            <a:ext cx="6446996" cy="15240"/>
          </a:xfrm>
          <a:prstGeom prst="rect">
            <a:avLst/>
          </a:prstGeom>
          <a:solidFill>
            <a:srgbClr val="1B1B27"/>
          </a:solidFill>
          <a:ln/>
        </p:spPr>
      </p:sp>
      <p:sp>
        <p:nvSpPr>
          <p:cNvPr id="20" name="Text 17"/>
          <p:cNvSpPr/>
          <p:nvPr/>
        </p:nvSpPr>
        <p:spPr>
          <a:xfrm>
            <a:off x="7389614" y="5406152"/>
            <a:ext cx="2141339" cy="232529"/>
          </a:xfrm>
          <a:prstGeom prst="rect">
            <a:avLst/>
          </a:prstGeom>
          <a:noFill/>
          <a:ln/>
        </p:spPr>
        <p:txBody>
          <a:bodyPr wrap="none" lIns="0" tIns="0" rIns="0" bIns="0" rtlCol="0" anchor="t"/>
          <a:lstStyle/>
          <a:p>
            <a:pPr marL="0" indent="0" algn="l">
              <a:lnSpc>
                <a:spcPts val="1800"/>
              </a:lnSpc>
              <a:buNone/>
            </a:pPr>
            <a:r>
              <a:rPr lang="en-US" sz="1450" dirty="0">
                <a:solidFill>
                  <a:srgbClr val="3C3939"/>
                </a:solidFill>
                <a:latin typeface="Raleway" pitchFamily="34" charset="0"/>
                <a:ea typeface="Raleway" pitchFamily="34" charset="-122"/>
                <a:cs typeface="Raleway" pitchFamily="34" charset="-120"/>
              </a:rPr>
              <a:t>Eliminarea prejudecăților</a:t>
            </a:r>
            <a:endParaRPr lang="en-US" sz="1450" dirty="0"/>
          </a:p>
        </p:txBody>
      </p:sp>
      <p:sp>
        <p:nvSpPr>
          <p:cNvPr id="21" name="Text 18"/>
          <p:cNvSpPr/>
          <p:nvPr/>
        </p:nvSpPr>
        <p:spPr>
          <a:xfrm>
            <a:off x="7389614" y="5727978"/>
            <a:ext cx="6446996" cy="476250"/>
          </a:xfrm>
          <a:prstGeom prst="rect">
            <a:avLst/>
          </a:prstGeom>
          <a:noFill/>
          <a:ln/>
        </p:spPr>
        <p:txBody>
          <a:bodyPr wrap="square" lIns="0" tIns="0" rIns="0" bIns="0" rtlCol="0" anchor="t"/>
          <a:lstStyle/>
          <a:p>
            <a:pPr marL="0" indent="0" algn="l">
              <a:lnSpc>
                <a:spcPts val="1850"/>
              </a:lnSpc>
              <a:buNone/>
            </a:pPr>
            <a:r>
              <a:rPr lang="en-US" sz="1150" dirty="0">
                <a:solidFill>
                  <a:srgbClr val="3C3939"/>
                </a:solidFill>
                <a:latin typeface="Roboto" pitchFamily="34" charset="0"/>
                <a:ea typeface="Roboto" pitchFamily="34" charset="-122"/>
                <a:cs typeface="Roboto" pitchFamily="34" charset="-120"/>
              </a:rPr>
              <a:t>Recunoaște și abordează prejudecățile legate de modurile de exprimare și comunicare, validând toate formele de comunicare</a:t>
            </a:r>
            <a:endParaRPr lang="en-US" sz="1150" dirty="0"/>
          </a:p>
        </p:txBody>
      </p:sp>
      <p:pic>
        <p:nvPicPr>
          <p:cNvPr id="22" name="Image 1" descr="preencoded.png"/>
          <p:cNvPicPr>
            <a:picLocks noChangeAspect="1"/>
          </p:cNvPicPr>
          <p:nvPr/>
        </p:nvPicPr>
        <p:blipFill>
          <a:blip r:embed="rId4"/>
          <a:stretch>
            <a:fillRect/>
          </a:stretch>
        </p:blipFill>
        <p:spPr>
          <a:xfrm>
            <a:off x="4017288" y="7099935"/>
            <a:ext cx="7126367" cy="81593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256008" y="350920"/>
            <a:ext cx="6240780" cy="645914"/>
          </a:xfrm>
          <a:prstGeom prst="rect">
            <a:avLst/>
          </a:prstGeom>
        </p:spPr>
      </p:pic>
      <p:sp>
        <p:nvSpPr>
          <p:cNvPr id="3" name="Text 0"/>
          <p:cNvSpPr/>
          <p:nvPr/>
        </p:nvSpPr>
        <p:spPr>
          <a:xfrm>
            <a:off x="793790" y="1540669"/>
            <a:ext cx="7944802" cy="403146"/>
          </a:xfrm>
          <a:prstGeom prst="rect">
            <a:avLst/>
          </a:prstGeom>
          <a:noFill/>
          <a:ln/>
        </p:spPr>
        <p:txBody>
          <a:bodyPr wrap="none" lIns="0" tIns="0" rIns="0" bIns="0" rtlCol="0" anchor="t"/>
          <a:lstStyle/>
          <a:p>
            <a:pPr marL="0" indent="0" algn="l">
              <a:lnSpc>
                <a:spcPts val="3150"/>
              </a:lnSpc>
              <a:buNone/>
            </a:pPr>
            <a:r>
              <a:rPr lang="en-US" sz="2500" dirty="0">
                <a:solidFill>
                  <a:srgbClr val="1B1B27"/>
                </a:solidFill>
                <a:latin typeface="Raleway" pitchFamily="34" charset="0"/>
                <a:ea typeface="Raleway" pitchFamily="34" charset="-122"/>
                <a:cs typeface="Raleway" pitchFamily="34" charset="-120"/>
              </a:rPr>
              <a:t>Nivel II: Exemple practice de exprimare și comunicare</a:t>
            </a:r>
            <a:endParaRPr lang="en-US" sz="2500" dirty="0"/>
          </a:p>
        </p:txBody>
      </p:sp>
      <p:sp>
        <p:nvSpPr>
          <p:cNvPr id="4" name="Text 1"/>
          <p:cNvSpPr/>
          <p:nvPr/>
        </p:nvSpPr>
        <p:spPr>
          <a:xfrm>
            <a:off x="793790" y="2137291"/>
            <a:ext cx="13042821" cy="206454"/>
          </a:xfrm>
          <a:prstGeom prst="rect">
            <a:avLst/>
          </a:prstGeom>
          <a:noFill/>
          <a:ln/>
        </p:spPr>
        <p:txBody>
          <a:bodyPr wrap="non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Implementarea suportului diferențiat în clasă înseamnă crearea unui mediu bogat în opțiuni de exprimare. Iată strategii concrete care permit fiecărui elev să comunice și să creeze în modul care i se potrivește cel mai bine:</a:t>
            </a:r>
            <a:endParaRPr lang="en-US" sz="1000" dirty="0"/>
          </a:p>
        </p:txBody>
      </p:sp>
      <p:pic>
        <p:nvPicPr>
          <p:cNvPr id="5" name="Image 1" descr="preencoded.png"/>
          <p:cNvPicPr>
            <a:picLocks noChangeAspect="1"/>
          </p:cNvPicPr>
          <p:nvPr/>
        </p:nvPicPr>
        <p:blipFill>
          <a:blip r:embed="rId4"/>
          <a:stretch>
            <a:fillRect/>
          </a:stretch>
        </p:blipFill>
        <p:spPr>
          <a:xfrm>
            <a:off x="793790" y="2488763"/>
            <a:ext cx="322421" cy="322421"/>
          </a:xfrm>
          <a:prstGeom prst="rect">
            <a:avLst/>
          </a:prstGeom>
        </p:spPr>
      </p:pic>
      <p:sp>
        <p:nvSpPr>
          <p:cNvPr id="6" name="Text 2"/>
          <p:cNvSpPr/>
          <p:nvPr/>
        </p:nvSpPr>
        <p:spPr>
          <a:xfrm>
            <a:off x="1277422" y="2565321"/>
            <a:ext cx="1709976"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Mini-povești senzoriale</a:t>
            </a:r>
            <a:endParaRPr lang="en-US" sz="1250" dirty="0"/>
          </a:p>
        </p:txBody>
      </p:sp>
      <p:sp>
        <p:nvSpPr>
          <p:cNvPr id="7" name="Text 3"/>
          <p:cNvSpPr/>
          <p:nvPr/>
        </p:nvSpPr>
        <p:spPr>
          <a:xfrm>
            <a:off x="1277422" y="2844165"/>
            <a:ext cx="5957173"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Elevii creează narațiuni scurte folosind obiecte tactile, sunete, mirosuri și elemente vizuale, angajând toate simțurile în procesul de comunicare</a:t>
            </a:r>
            <a:endParaRPr lang="en-US" sz="1000" dirty="0"/>
          </a:p>
        </p:txBody>
      </p:sp>
      <p:pic>
        <p:nvPicPr>
          <p:cNvPr id="8" name="Image 2" descr="preencoded.png"/>
          <p:cNvPicPr>
            <a:picLocks noChangeAspect="1"/>
          </p:cNvPicPr>
          <p:nvPr/>
        </p:nvPicPr>
        <p:blipFill>
          <a:blip r:embed="rId5"/>
          <a:stretch>
            <a:fillRect/>
          </a:stretch>
        </p:blipFill>
        <p:spPr>
          <a:xfrm>
            <a:off x="7395805" y="2488763"/>
            <a:ext cx="322421" cy="322421"/>
          </a:xfrm>
          <a:prstGeom prst="rect">
            <a:avLst/>
          </a:prstGeom>
        </p:spPr>
      </p:pic>
      <p:sp>
        <p:nvSpPr>
          <p:cNvPr id="9" name="Text 4"/>
          <p:cNvSpPr/>
          <p:nvPr/>
        </p:nvSpPr>
        <p:spPr>
          <a:xfrm>
            <a:off x="7879437" y="2565321"/>
            <a:ext cx="1907619"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Desene și colaje tematice</a:t>
            </a:r>
            <a:endParaRPr lang="en-US" sz="1250" dirty="0"/>
          </a:p>
        </p:txBody>
      </p:sp>
      <p:sp>
        <p:nvSpPr>
          <p:cNvPr id="10" name="Text 5"/>
          <p:cNvSpPr/>
          <p:nvPr/>
        </p:nvSpPr>
        <p:spPr>
          <a:xfrm>
            <a:off x="7879437" y="2844165"/>
            <a:ext cx="5957173"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Expresia vizuală prin artă permite elevilor să comunice idei complexe fără a fi limitați de barierele lingvistice sau de scriere</a:t>
            </a:r>
            <a:endParaRPr lang="en-US" sz="1000" dirty="0"/>
          </a:p>
        </p:txBody>
      </p:sp>
      <p:pic>
        <p:nvPicPr>
          <p:cNvPr id="11" name="Image 3" descr="preencoded.png"/>
          <p:cNvPicPr>
            <a:picLocks noChangeAspect="1"/>
          </p:cNvPicPr>
          <p:nvPr/>
        </p:nvPicPr>
        <p:blipFill>
          <a:blip r:embed="rId6"/>
          <a:stretch>
            <a:fillRect/>
          </a:stretch>
        </p:blipFill>
        <p:spPr>
          <a:xfrm>
            <a:off x="793790" y="3515082"/>
            <a:ext cx="322421" cy="322421"/>
          </a:xfrm>
          <a:prstGeom prst="rect">
            <a:avLst/>
          </a:prstGeom>
        </p:spPr>
      </p:pic>
      <p:sp>
        <p:nvSpPr>
          <p:cNvPr id="12" name="Text 6"/>
          <p:cNvSpPr/>
          <p:nvPr/>
        </p:nvSpPr>
        <p:spPr>
          <a:xfrm>
            <a:off x="1277422" y="3591639"/>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Spune prin imagini</a:t>
            </a:r>
            <a:endParaRPr lang="en-US" sz="1250" dirty="0"/>
          </a:p>
        </p:txBody>
      </p:sp>
      <p:sp>
        <p:nvSpPr>
          <p:cNvPr id="13" name="Text 7"/>
          <p:cNvSpPr/>
          <p:nvPr/>
        </p:nvSpPr>
        <p:spPr>
          <a:xfrm>
            <a:off x="1277422" y="3870484"/>
            <a:ext cx="5957173"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Utilizarea fotografiilor, ilustrațiilor și secvențelor vizuale pentru a povesti și explica concepte și experiențe personale</a:t>
            </a:r>
            <a:endParaRPr lang="en-US" sz="1000" dirty="0"/>
          </a:p>
        </p:txBody>
      </p:sp>
      <p:pic>
        <p:nvPicPr>
          <p:cNvPr id="14" name="Image 4" descr="preencoded.png"/>
          <p:cNvPicPr>
            <a:picLocks noChangeAspect="1"/>
          </p:cNvPicPr>
          <p:nvPr/>
        </p:nvPicPr>
        <p:blipFill>
          <a:blip r:embed="rId7"/>
          <a:stretch>
            <a:fillRect/>
          </a:stretch>
        </p:blipFill>
        <p:spPr>
          <a:xfrm>
            <a:off x="7395805" y="3515082"/>
            <a:ext cx="322421" cy="322421"/>
          </a:xfrm>
          <a:prstGeom prst="rect">
            <a:avLst/>
          </a:prstGeom>
        </p:spPr>
      </p:pic>
      <p:sp>
        <p:nvSpPr>
          <p:cNvPr id="15" name="Text 8"/>
          <p:cNvSpPr/>
          <p:nvPr/>
        </p:nvSpPr>
        <p:spPr>
          <a:xfrm>
            <a:off x="7879437" y="3591639"/>
            <a:ext cx="2029182"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Comunicare cu pictograme</a:t>
            </a:r>
            <a:endParaRPr lang="en-US" sz="1250" dirty="0"/>
          </a:p>
        </p:txBody>
      </p:sp>
      <p:sp>
        <p:nvSpPr>
          <p:cNvPr id="16" name="Text 9"/>
          <p:cNvSpPr/>
          <p:nvPr/>
        </p:nvSpPr>
        <p:spPr>
          <a:xfrm>
            <a:off x="7879437" y="3870484"/>
            <a:ext cx="5957173"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Sistemele de comunicare alternativă folosind simboluri vizuale și pictograme pentru elevii cu dificultăți de limbaj verbal</a:t>
            </a:r>
            <a:endParaRPr lang="en-US" sz="1000" dirty="0"/>
          </a:p>
        </p:txBody>
      </p:sp>
      <p:pic>
        <p:nvPicPr>
          <p:cNvPr id="17" name="Image 5" descr="preencoded.png"/>
          <p:cNvPicPr>
            <a:picLocks noChangeAspect="1"/>
          </p:cNvPicPr>
          <p:nvPr/>
        </p:nvPicPr>
        <p:blipFill>
          <a:blip r:embed="rId8"/>
          <a:stretch>
            <a:fillRect/>
          </a:stretch>
        </p:blipFill>
        <p:spPr>
          <a:xfrm>
            <a:off x="793790" y="4541401"/>
            <a:ext cx="322421" cy="322421"/>
          </a:xfrm>
          <a:prstGeom prst="rect">
            <a:avLst/>
          </a:prstGeom>
        </p:spPr>
      </p:pic>
      <p:sp>
        <p:nvSpPr>
          <p:cNvPr id="18" name="Text 10"/>
          <p:cNvSpPr/>
          <p:nvPr/>
        </p:nvSpPr>
        <p:spPr>
          <a:xfrm>
            <a:off x="1277422" y="4617958"/>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Construcții tactile</a:t>
            </a:r>
            <a:endParaRPr lang="en-US" sz="1250" dirty="0"/>
          </a:p>
        </p:txBody>
      </p:sp>
      <p:sp>
        <p:nvSpPr>
          <p:cNvPr id="19" name="Text 11"/>
          <p:cNvSpPr/>
          <p:nvPr/>
        </p:nvSpPr>
        <p:spPr>
          <a:xfrm>
            <a:off x="1277422" y="4896803"/>
            <a:ext cx="5957173"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Manipularea materialelor concrete – cuburi, Lego, plastelină, materiale naturale – pentru a demonstra înțelegerea conceptelor</a:t>
            </a:r>
            <a:endParaRPr lang="en-US" sz="1000" dirty="0"/>
          </a:p>
        </p:txBody>
      </p:sp>
      <p:pic>
        <p:nvPicPr>
          <p:cNvPr id="20" name="Image 6" descr="preencoded.png"/>
          <p:cNvPicPr>
            <a:picLocks noChangeAspect="1"/>
          </p:cNvPicPr>
          <p:nvPr/>
        </p:nvPicPr>
        <p:blipFill>
          <a:blip r:embed="rId9"/>
          <a:stretch>
            <a:fillRect/>
          </a:stretch>
        </p:blipFill>
        <p:spPr>
          <a:xfrm>
            <a:off x="7395805" y="4541401"/>
            <a:ext cx="322421" cy="322421"/>
          </a:xfrm>
          <a:prstGeom prst="rect">
            <a:avLst/>
          </a:prstGeom>
        </p:spPr>
      </p:pic>
      <p:sp>
        <p:nvSpPr>
          <p:cNvPr id="21" name="Text 12"/>
          <p:cNvSpPr/>
          <p:nvPr/>
        </p:nvSpPr>
        <p:spPr>
          <a:xfrm>
            <a:off x="7879437" y="4617958"/>
            <a:ext cx="1612583" cy="201454"/>
          </a:xfrm>
          <a:prstGeom prst="rect">
            <a:avLst/>
          </a:prstGeom>
          <a:noFill/>
          <a:ln/>
        </p:spPr>
        <p:txBody>
          <a:bodyPr wrap="none" lIns="0" tIns="0" rIns="0" bIns="0" rtlCol="0" anchor="t"/>
          <a:lstStyle/>
          <a:p>
            <a:pPr marL="0" indent="0" algn="l">
              <a:lnSpc>
                <a:spcPts val="1550"/>
              </a:lnSpc>
              <a:buNone/>
            </a:pPr>
            <a:r>
              <a:rPr lang="en-US" sz="1250" dirty="0">
                <a:solidFill>
                  <a:srgbClr val="3C3939"/>
                </a:solidFill>
                <a:latin typeface="Raleway" pitchFamily="34" charset="0"/>
                <a:ea typeface="Raleway" pitchFamily="34" charset="-122"/>
                <a:cs typeface="Raleway" pitchFamily="34" charset="-120"/>
              </a:rPr>
              <a:t>Machete tematice</a:t>
            </a:r>
            <a:endParaRPr lang="en-US" sz="1250" dirty="0"/>
          </a:p>
        </p:txBody>
      </p:sp>
      <p:sp>
        <p:nvSpPr>
          <p:cNvPr id="22" name="Text 13"/>
          <p:cNvSpPr/>
          <p:nvPr/>
        </p:nvSpPr>
        <p:spPr>
          <a:xfrm>
            <a:off x="7879437" y="4896803"/>
            <a:ext cx="5957173" cy="412909"/>
          </a:xfrm>
          <a:prstGeom prst="rect">
            <a:avLst/>
          </a:prstGeom>
          <a:noFill/>
          <a:ln/>
        </p:spPr>
        <p:txBody>
          <a:bodyPr wrap="square" lIns="0" tIns="0" rIns="0" bIns="0" rtlCol="0" anchor="t"/>
          <a:lstStyle/>
          <a:p>
            <a:pPr marL="0" indent="0" algn="l">
              <a:lnSpc>
                <a:spcPts val="1600"/>
              </a:lnSpc>
              <a:buNone/>
            </a:pPr>
            <a:r>
              <a:rPr lang="en-US" sz="1000" dirty="0">
                <a:solidFill>
                  <a:srgbClr val="3C3939"/>
                </a:solidFill>
                <a:latin typeface="Roboto" pitchFamily="34" charset="0"/>
                <a:ea typeface="Roboto" pitchFamily="34" charset="-122"/>
                <a:cs typeface="Roboto" pitchFamily="34" charset="-120"/>
              </a:rPr>
              <a:t>Crearea de modele tridimensionale care ilustrează înțelegerea subiectelor studiate, de la structuri geografice la concepte abstracte</a:t>
            </a:r>
            <a:endParaRPr lang="en-US" sz="1000" dirty="0"/>
          </a:p>
        </p:txBody>
      </p:sp>
      <p:sp>
        <p:nvSpPr>
          <p:cNvPr id="23" name="Shape 14"/>
          <p:cNvSpPr/>
          <p:nvPr/>
        </p:nvSpPr>
        <p:spPr>
          <a:xfrm>
            <a:off x="793790" y="5519128"/>
            <a:ext cx="13042821" cy="23693"/>
          </a:xfrm>
          <a:prstGeom prst="rect">
            <a:avLst/>
          </a:prstGeom>
          <a:solidFill>
            <a:srgbClr val="3C3939">
              <a:alpha val="50000"/>
            </a:srgbClr>
          </a:solidFill>
          <a:ln/>
        </p:spPr>
      </p:sp>
      <p:sp>
        <p:nvSpPr>
          <p:cNvPr id="24" name="Text 15"/>
          <p:cNvSpPr/>
          <p:nvPr/>
        </p:nvSpPr>
        <p:spPr>
          <a:xfrm>
            <a:off x="793790" y="5816679"/>
            <a:ext cx="2079546" cy="201454"/>
          </a:xfrm>
          <a:prstGeom prst="rect">
            <a:avLst/>
          </a:prstGeom>
          <a:noFill/>
          <a:ln/>
        </p:spPr>
        <p:txBody>
          <a:bodyPr wrap="none" lIns="0" tIns="0" rIns="0" bIns="0" rtlCol="0" anchor="t"/>
          <a:lstStyle/>
          <a:p>
            <a:pPr marL="0" indent="0" algn="l">
              <a:lnSpc>
                <a:spcPts val="1550"/>
              </a:lnSpc>
              <a:buNone/>
            </a:pPr>
            <a:r>
              <a:rPr lang="en-US" sz="1250" dirty="0">
                <a:solidFill>
                  <a:srgbClr val="1B1B27"/>
                </a:solidFill>
                <a:latin typeface="Raleway" pitchFamily="34" charset="0"/>
                <a:ea typeface="Raleway" pitchFamily="34" charset="-122"/>
                <a:cs typeface="Raleway" pitchFamily="34" charset="-120"/>
              </a:rPr>
              <a:t>Demonstrarea cunoștințelor</a:t>
            </a:r>
            <a:endParaRPr lang="en-US" sz="1250" dirty="0"/>
          </a:p>
        </p:txBody>
      </p:sp>
      <p:sp>
        <p:nvSpPr>
          <p:cNvPr id="25" name="Text 16"/>
          <p:cNvSpPr/>
          <p:nvPr/>
        </p:nvSpPr>
        <p:spPr>
          <a:xfrm>
            <a:off x="793790" y="6147078"/>
            <a:ext cx="4093369" cy="412909"/>
          </a:xfrm>
          <a:prstGeom prst="rect">
            <a:avLst/>
          </a:prstGeom>
          <a:noFill/>
          <a:ln/>
        </p:spPr>
        <p:txBody>
          <a:bodyPr wrap="square" lIns="0" tIns="0" rIns="0" bIns="0" rtlCol="0" anchor="t"/>
          <a:lstStyle/>
          <a:p>
            <a:pPr marL="0" indent="0" algn="l">
              <a:lnSpc>
                <a:spcPts val="1600"/>
              </a:lnSpc>
              <a:buNone/>
            </a:pPr>
            <a:r>
              <a:rPr lang="en-US" sz="1000" b="1" dirty="0">
                <a:solidFill>
                  <a:srgbClr val="3C3939"/>
                </a:solidFill>
                <a:latin typeface="Roboto" pitchFamily="34" charset="0"/>
                <a:ea typeface="Roboto" pitchFamily="34" charset="-122"/>
                <a:cs typeface="Roboto" pitchFamily="34" charset="-120"/>
              </a:rPr>
              <a:t>„Arată ce știi"</a:t>
            </a:r>
            <a:r>
              <a:rPr lang="en-US" sz="1000" dirty="0">
                <a:solidFill>
                  <a:srgbClr val="3C3939"/>
                </a:solidFill>
                <a:latin typeface="Roboto" pitchFamily="34" charset="0"/>
                <a:ea typeface="Roboto" pitchFamily="34" charset="-122"/>
                <a:cs typeface="Roboto" pitchFamily="34" charset="-120"/>
              </a:rPr>
              <a:t> – sesiuni în care elevii demonstrează practic abilități și cunoștințe prin acțiuni concrete, nu doar explicații teoretice</a:t>
            </a:r>
            <a:endParaRPr lang="en-US" sz="1000" dirty="0"/>
          </a:p>
        </p:txBody>
      </p:sp>
      <p:sp>
        <p:nvSpPr>
          <p:cNvPr id="26" name="Text 17"/>
          <p:cNvSpPr/>
          <p:nvPr/>
        </p:nvSpPr>
        <p:spPr>
          <a:xfrm>
            <a:off x="5209342" y="5816679"/>
            <a:ext cx="1845945" cy="201454"/>
          </a:xfrm>
          <a:prstGeom prst="rect">
            <a:avLst/>
          </a:prstGeom>
          <a:noFill/>
          <a:ln/>
        </p:spPr>
        <p:txBody>
          <a:bodyPr wrap="none" lIns="0" tIns="0" rIns="0" bIns="0" rtlCol="0" anchor="t"/>
          <a:lstStyle/>
          <a:p>
            <a:pPr marL="0" indent="0" algn="l">
              <a:lnSpc>
                <a:spcPts val="1550"/>
              </a:lnSpc>
              <a:buNone/>
            </a:pPr>
            <a:r>
              <a:rPr lang="en-US" sz="1250" dirty="0">
                <a:solidFill>
                  <a:srgbClr val="1B1B27"/>
                </a:solidFill>
                <a:latin typeface="Raleway" pitchFamily="34" charset="0"/>
                <a:ea typeface="Raleway" pitchFamily="34" charset="-122"/>
                <a:cs typeface="Raleway" pitchFamily="34" charset="-120"/>
              </a:rPr>
              <a:t>Învățare prin dramatizare</a:t>
            </a:r>
            <a:endParaRPr lang="en-US" sz="1250" dirty="0"/>
          </a:p>
        </p:txBody>
      </p:sp>
      <p:sp>
        <p:nvSpPr>
          <p:cNvPr id="27" name="Text 18"/>
          <p:cNvSpPr/>
          <p:nvPr/>
        </p:nvSpPr>
        <p:spPr>
          <a:xfrm>
            <a:off x="5209342" y="6147078"/>
            <a:ext cx="4093369" cy="412909"/>
          </a:xfrm>
          <a:prstGeom prst="rect">
            <a:avLst/>
          </a:prstGeom>
          <a:noFill/>
          <a:ln/>
        </p:spPr>
        <p:txBody>
          <a:bodyPr wrap="square" lIns="0" tIns="0" rIns="0" bIns="0" rtlCol="0" anchor="t"/>
          <a:lstStyle/>
          <a:p>
            <a:pPr marL="0" indent="0" algn="l">
              <a:lnSpc>
                <a:spcPts val="1600"/>
              </a:lnSpc>
              <a:buNone/>
            </a:pPr>
            <a:r>
              <a:rPr lang="en-US" sz="1000" b="1" dirty="0">
                <a:solidFill>
                  <a:srgbClr val="3C3939"/>
                </a:solidFill>
                <a:latin typeface="Roboto" pitchFamily="34" charset="0"/>
                <a:ea typeface="Roboto" pitchFamily="34" charset="-122"/>
                <a:cs typeface="Roboto" pitchFamily="34" charset="-120"/>
              </a:rPr>
              <a:t>Jocuri simple de rol</a:t>
            </a:r>
            <a:r>
              <a:rPr lang="en-US" sz="1000" dirty="0">
                <a:solidFill>
                  <a:srgbClr val="3C3939"/>
                </a:solidFill>
                <a:latin typeface="Roboto" pitchFamily="34" charset="0"/>
                <a:ea typeface="Roboto" pitchFamily="34" charset="-122"/>
                <a:cs typeface="Roboto" pitchFamily="34" charset="-120"/>
              </a:rPr>
              <a:t> care permit elevilor să experimenteze și să comunice înțelegerea prin personaje și situații imaginare</a:t>
            </a:r>
            <a:endParaRPr lang="en-US" sz="1000" dirty="0"/>
          </a:p>
        </p:txBody>
      </p:sp>
      <p:sp>
        <p:nvSpPr>
          <p:cNvPr id="28" name="Text 19"/>
          <p:cNvSpPr/>
          <p:nvPr/>
        </p:nvSpPr>
        <p:spPr>
          <a:xfrm>
            <a:off x="9624893" y="5816679"/>
            <a:ext cx="1856065" cy="201454"/>
          </a:xfrm>
          <a:prstGeom prst="rect">
            <a:avLst/>
          </a:prstGeom>
          <a:noFill/>
          <a:ln/>
        </p:spPr>
        <p:txBody>
          <a:bodyPr wrap="none" lIns="0" tIns="0" rIns="0" bIns="0" rtlCol="0" anchor="t"/>
          <a:lstStyle/>
          <a:p>
            <a:pPr marL="0" indent="0" algn="l">
              <a:lnSpc>
                <a:spcPts val="1550"/>
              </a:lnSpc>
              <a:buNone/>
            </a:pPr>
            <a:r>
              <a:rPr lang="en-US" sz="1250" dirty="0">
                <a:solidFill>
                  <a:srgbClr val="1B1B27"/>
                </a:solidFill>
                <a:latin typeface="Raleway" pitchFamily="34" charset="0"/>
                <a:ea typeface="Raleway" pitchFamily="34" charset="-122"/>
                <a:cs typeface="Raleway" pitchFamily="34" charset="-120"/>
              </a:rPr>
              <a:t>Feedback pozitiv imediat</a:t>
            </a:r>
            <a:endParaRPr lang="en-US" sz="1250" dirty="0"/>
          </a:p>
        </p:txBody>
      </p:sp>
      <p:sp>
        <p:nvSpPr>
          <p:cNvPr id="29" name="Text 20"/>
          <p:cNvSpPr/>
          <p:nvPr/>
        </p:nvSpPr>
        <p:spPr>
          <a:xfrm>
            <a:off x="9624893" y="6147078"/>
            <a:ext cx="4226838" cy="412909"/>
          </a:xfrm>
          <a:prstGeom prst="rect">
            <a:avLst/>
          </a:prstGeom>
          <a:noFill/>
          <a:ln/>
        </p:spPr>
        <p:txBody>
          <a:bodyPr wrap="square" lIns="0" tIns="0" rIns="0" bIns="0" rtlCol="0" anchor="t"/>
          <a:lstStyle/>
          <a:p>
            <a:pPr marL="0" indent="0" algn="l">
              <a:lnSpc>
                <a:spcPts val="1600"/>
              </a:lnSpc>
              <a:buNone/>
            </a:pPr>
            <a:r>
              <a:rPr lang="en-US" sz="1000" b="1" dirty="0">
                <a:solidFill>
                  <a:srgbClr val="3C3939"/>
                </a:solidFill>
                <a:latin typeface="Roboto" pitchFamily="34" charset="0"/>
                <a:ea typeface="Roboto" pitchFamily="34" charset="-122"/>
                <a:cs typeface="Roboto" pitchFamily="34" charset="-120"/>
              </a:rPr>
              <a:t>Laudă și recunoaștere instantanee</a:t>
            </a:r>
            <a:r>
              <a:rPr lang="en-US" sz="1000" dirty="0">
                <a:solidFill>
                  <a:srgbClr val="3C3939"/>
                </a:solidFill>
                <a:latin typeface="Roboto" pitchFamily="34" charset="0"/>
                <a:ea typeface="Roboto" pitchFamily="34" charset="-122"/>
                <a:cs typeface="Roboto" pitchFamily="34" charset="-120"/>
              </a:rPr>
              <a:t> a eforturilor și progresului, construind încrederea și motivația de a continua</a:t>
            </a:r>
            <a:endParaRPr lang="en-US" sz="1000" dirty="0"/>
          </a:p>
        </p:txBody>
      </p:sp>
      <p:pic>
        <p:nvPicPr>
          <p:cNvPr id="30" name="Image 7" descr="preencoded.png"/>
          <p:cNvPicPr>
            <a:picLocks noChangeAspect="1"/>
          </p:cNvPicPr>
          <p:nvPr/>
        </p:nvPicPr>
        <p:blipFill>
          <a:blip r:embed="rId10"/>
          <a:stretch>
            <a:fillRect/>
          </a:stretch>
        </p:blipFill>
        <p:spPr>
          <a:xfrm>
            <a:off x="3610808" y="7174647"/>
            <a:ext cx="6176248" cy="707112"/>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976217" y="245090"/>
            <a:ext cx="5469136" cy="566023"/>
          </a:xfrm>
          <a:prstGeom prst="rect">
            <a:avLst/>
          </a:prstGeom>
        </p:spPr>
      </p:pic>
      <p:sp>
        <p:nvSpPr>
          <p:cNvPr id="3" name="Text 0"/>
          <p:cNvSpPr/>
          <p:nvPr/>
        </p:nvSpPr>
        <p:spPr>
          <a:xfrm>
            <a:off x="695682" y="1213842"/>
            <a:ext cx="5399842" cy="353258"/>
          </a:xfrm>
          <a:prstGeom prst="rect">
            <a:avLst/>
          </a:prstGeom>
          <a:noFill/>
          <a:ln/>
        </p:spPr>
        <p:txBody>
          <a:bodyPr wrap="none" lIns="0" tIns="0" rIns="0" bIns="0" rtlCol="0" anchor="t"/>
          <a:lstStyle/>
          <a:p>
            <a:pPr marL="0" indent="0" algn="l">
              <a:lnSpc>
                <a:spcPts val="2750"/>
              </a:lnSpc>
              <a:buNone/>
            </a:pPr>
            <a:r>
              <a:rPr lang="en-US" sz="2200" dirty="0">
                <a:solidFill>
                  <a:srgbClr val="1B1B27"/>
                </a:solidFill>
                <a:latin typeface="Raleway" pitchFamily="34" charset="0"/>
                <a:ea typeface="Raleway" pitchFamily="34" charset="-122"/>
                <a:cs typeface="Raleway" pitchFamily="34" charset="-120"/>
              </a:rPr>
              <a:t>Principiile Designului Universal în Învățare</a:t>
            </a:r>
            <a:endParaRPr lang="en-US" sz="2200" dirty="0"/>
          </a:p>
        </p:txBody>
      </p:sp>
      <p:sp>
        <p:nvSpPr>
          <p:cNvPr id="4" name="Text 1"/>
          <p:cNvSpPr/>
          <p:nvPr/>
        </p:nvSpPr>
        <p:spPr>
          <a:xfrm>
            <a:off x="695682" y="1612225"/>
            <a:ext cx="5666303" cy="282535"/>
          </a:xfrm>
          <a:prstGeom prst="rect">
            <a:avLst/>
          </a:prstGeom>
          <a:noFill/>
          <a:ln/>
        </p:spPr>
        <p:txBody>
          <a:bodyPr wrap="none" lIns="0" tIns="0" rIns="0" bIns="0" rtlCol="0" anchor="t"/>
          <a:lstStyle/>
          <a:p>
            <a:pPr marL="0" indent="0" algn="l">
              <a:lnSpc>
                <a:spcPts val="2200"/>
              </a:lnSpc>
              <a:buNone/>
            </a:pPr>
            <a:r>
              <a:rPr lang="en-US" sz="1750" dirty="0">
                <a:solidFill>
                  <a:srgbClr val="1B1B27"/>
                </a:solidFill>
                <a:latin typeface="Raleway" pitchFamily="34" charset="0"/>
                <a:ea typeface="Raleway" pitchFamily="34" charset="-122"/>
                <a:cs typeface="Raleway" pitchFamily="34" charset="-120"/>
              </a:rPr>
              <a:t>Nivel III: Funcțiile Executive – Autonomie și autocontrol</a:t>
            </a:r>
            <a:endParaRPr lang="en-US" sz="1750" dirty="0"/>
          </a:p>
        </p:txBody>
      </p:sp>
      <p:sp>
        <p:nvSpPr>
          <p:cNvPr id="5" name="Text 2"/>
          <p:cNvSpPr/>
          <p:nvPr/>
        </p:nvSpPr>
        <p:spPr>
          <a:xfrm>
            <a:off x="695682" y="2064306"/>
            <a:ext cx="13239036" cy="361950"/>
          </a:xfrm>
          <a:prstGeom prst="rect">
            <a:avLst/>
          </a:prstGeom>
          <a:noFill/>
          <a:ln/>
        </p:spPr>
        <p:txBody>
          <a:bodyPr wrap="squar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Cel de-al treilea nivel al DUI reprezintă vârful piramidei învățării – dezvoltarea </a:t>
            </a:r>
            <a:r>
              <a:rPr lang="en-US" sz="850" b="1" dirty="0">
                <a:solidFill>
                  <a:srgbClr val="3C3939"/>
                </a:solidFill>
                <a:latin typeface="Roboto" pitchFamily="34" charset="0"/>
                <a:ea typeface="Roboto" pitchFamily="34" charset="-122"/>
                <a:cs typeface="Roboto" pitchFamily="34" charset="-120"/>
              </a:rPr>
              <a:t>funcțiilor executive</a:t>
            </a:r>
            <a:r>
              <a:rPr lang="en-US" sz="850" dirty="0">
                <a:solidFill>
                  <a:srgbClr val="3C3939"/>
                </a:solidFill>
                <a:latin typeface="Roboto" pitchFamily="34" charset="0"/>
                <a:ea typeface="Roboto" pitchFamily="34" charset="-122"/>
                <a:cs typeface="Roboto" pitchFamily="34" charset="-120"/>
              </a:rPr>
              <a:t> care permit elevilor să devină învățători autonomi și strategici. Aici nu mai vorbim doar despre ce și cum învață elevii, ci despre capacitatea lor de a-și gestiona propriul proces de învățare.</a:t>
            </a:r>
            <a:endParaRPr lang="en-US" sz="850" dirty="0"/>
          </a:p>
        </p:txBody>
      </p:sp>
      <p:pic>
        <p:nvPicPr>
          <p:cNvPr id="6" name="Image 1" descr="preencoded.png"/>
          <p:cNvPicPr>
            <a:picLocks noChangeAspect="1"/>
          </p:cNvPicPr>
          <p:nvPr/>
        </p:nvPicPr>
        <p:blipFill>
          <a:blip r:embed="rId4"/>
          <a:stretch>
            <a:fillRect/>
          </a:stretch>
        </p:blipFill>
        <p:spPr>
          <a:xfrm>
            <a:off x="695682" y="2553414"/>
            <a:ext cx="339090" cy="1143000"/>
          </a:xfrm>
          <a:prstGeom prst="rect">
            <a:avLst/>
          </a:prstGeom>
        </p:spPr>
      </p:pic>
      <p:sp>
        <p:nvSpPr>
          <p:cNvPr id="7" name="Text 3"/>
          <p:cNvSpPr/>
          <p:nvPr/>
        </p:nvSpPr>
        <p:spPr>
          <a:xfrm>
            <a:off x="1147763" y="2666405"/>
            <a:ext cx="1413153" cy="176570"/>
          </a:xfrm>
          <a:prstGeom prst="rect">
            <a:avLst/>
          </a:prstGeom>
          <a:noFill/>
          <a:ln/>
        </p:spPr>
        <p:txBody>
          <a:bodyPr wrap="none" lIns="0" tIns="0" rIns="0" bIns="0" rtlCol="0" anchor="t"/>
          <a:lstStyle/>
          <a:p>
            <a:pPr marL="0" indent="0" algn="l">
              <a:lnSpc>
                <a:spcPts val="1350"/>
              </a:lnSpc>
              <a:buNone/>
            </a:pPr>
            <a:r>
              <a:rPr lang="en-US" sz="1100" dirty="0">
                <a:solidFill>
                  <a:srgbClr val="3C3939"/>
                </a:solidFill>
                <a:latin typeface="Raleway" pitchFamily="34" charset="0"/>
                <a:ea typeface="Raleway" pitchFamily="34" charset="-122"/>
                <a:cs typeface="Raleway" pitchFamily="34" charset="-120"/>
              </a:rPr>
              <a:t>Stabilirea obiectivelor</a:t>
            </a:r>
            <a:endParaRPr lang="en-US" sz="1100" dirty="0"/>
          </a:p>
        </p:txBody>
      </p:sp>
      <p:sp>
        <p:nvSpPr>
          <p:cNvPr id="8" name="Text 4"/>
          <p:cNvSpPr/>
          <p:nvPr/>
        </p:nvSpPr>
        <p:spPr>
          <a:xfrm>
            <a:off x="1147763" y="2910721"/>
            <a:ext cx="12786955" cy="180975"/>
          </a:xfrm>
          <a:prstGeom prst="rect">
            <a:avLst/>
          </a:prstGeom>
          <a:noFill/>
          <a:ln/>
        </p:spPr>
        <p:txBody>
          <a:bodyPr wrap="non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Elevii învață să își stabilească obiective personale semnificative și realizabile, conectate cu aspirațiile și nevoile lor</a:t>
            </a:r>
            <a:endParaRPr lang="en-US" sz="850" dirty="0"/>
          </a:p>
        </p:txBody>
      </p:sp>
      <p:pic>
        <p:nvPicPr>
          <p:cNvPr id="9" name="Image 2" descr="preencoded.png"/>
          <p:cNvPicPr>
            <a:picLocks noChangeAspect="1"/>
          </p:cNvPicPr>
          <p:nvPr/>
        </p:nvPicPr>
        <p:blipFill>
          <a:blip r:embed="rId4"/>
          <a:stretch>
            <a:fillRect/>
          </a:stretch>
        </p:blipFill>
        <p:spPr>
          <a:xfrm>
            <a:off x="865227" y="3344704"/>
            <a:ext cx="339090" cy="1143000"/>
          </a:xfrm>
          <a:prstGeom prst="rect">
            <a:avLst/>
          </a:prstGeom>
        </p:spPr>
      </p:pic>
      <p:sp>
        <p:nvSpPr>
          <p:cNvPr id="10" name="Text 5"/>
          <p:cNvSpPr/>
          <p:nvPr/>
        </p:nvSpPr>
        <p:spPr>
          <a:xfrm>
            <a:off x="1317308" y="3457694"/>
            <a:ext cx="1528405" cy="176570"/>
          </a:xfrm>
          <a:prstGeom prst="rect">
            <a:avLst/>
          </a:prstGeom>
          <a:noFill/>
          <a:ln/>
        </p:spPr>
        <p:txBody>
          <a:bodyPr wrap="none" lIns="0" tIns="0" rIns="0" bIns="0" rtlCol="0" anchor="t"/>
          <a:lstStyle/>
          <a:p>
            <a:pPr marL="0" indent="0" algn="l">
              <a:lnSpc>
                <a:spcPts val="1350"/>
              </a:lnSpc>
              <a:buNone/>
            </a:pPr>
            <a:r>
              <a:rPr lang="en-US" sz="1100" dirty="0">
                <a:solidFill>
                  <a:srgbClr val="3C3939"/>
                </a:solidFill>
                <a:latin typeface="Raleway" pitchFamily="34" charset="0"/>
                <a:ea typeface="Raleway" pitchFamily="34" charset="-122"/>
                <a:cs typeface="Raleway" pitchFamily="34" charset="-120"/>
              </a:rPr>
              <a:t>Planificarea anticipativă</a:t>
            </a:r>
            <a:endParaRPr lang="en-US" sz="1100" dirty="0"/>
          </a:p>
        </p:txBody>
      </p:sp>
      <p:sp>
        <p:nvSpPr>
          <p:cNvPr id="11" name="Text 6"/>
          <p:cNvSpPr/>
          <p:nvPr/>
        </p:nvSpPr>
        <p:spPr>
          <a:xfrm>
            <a:off x="1317308" y="3702010"/>
            <a:ext cx="12617410" cy="180975"/>
          </a:xfrm>
          <a:prstGeom prst="rect">
            <a:avLst/>
          </a:prstGeom>
          <a:noFill/>
          <a:ln/>
        </p:spPr>
        <p:txBody>
          <a:bodyPr wrap="non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Dezvoltarea abilității de a anticipa provocările și de a planifica strategii pentru depășirea obstacolelor</a:t>
            </a:r>
            <a:endParaRPr lang="en-US" sz="850" dirty="0"/>
          </a:p>
        </p:txBody>
      </p:sp>
      <p:pic>
        <p:nvPicPr>
          <p:cNvPr id="12" name="Image 3" descr="preencoded.png"/>
          <p:cNvPicPr>
            <a:picLocks noChangeAspect="1"/>
          </p:cNvPicPr>
          <p:nvPr/>
        </p:nvPicPr>
        <p:blipFill>
          <a:blip r:embed="rId4"/>
          <a:stretch>
            <a:fillRect/>
          </a:stretch>
        </p:blipFill>
        <p:spPr>
          <a:xfrm>
            <a:off x="1034772" y="4135993"/>
            <a:ext cx="339090" cy="1143000"/>
          </a:xfrm>
          <a:prstGeom prst="rect">
            <a:avLst/>
          </a:prstGeom>
        </p:spPr>
      </p:pic>
      <p:sp>
        <p:nvSpPr>
          <p:cNvPr id="13" name="Text 7"/>
          <p:cNvSpPr/>
          <p:nvPr/>
        </p:nvSpPr>
        <p:spPr>
          <a:xfrm>
            <a:off x="1486853" y="4248983"/>
            <a:ext cx="1474946" cy="176570"/>
          </a:xfrm>
          <a:prstGeom prst="rect">
            <a:avLst/>
          </a:prstGeom>
          <a:noFill/>
          <a:ln/>
        </p:spPr>
        <p:txBody>
          <a:bodyPr wrap="none" lIns="0" tIns="0" rIns="0" bIns="0" rtlCol="0" anchor="t"/>
          <a:lstStyle/>
          <a:p>
            <a:pPr marL="0" indent="0" algn="l">
              <a:lnSpc>
                <a:spcPts val="1350"/>
              </a:lnSpc>
              <a:buNone/>
            </a:pPr>
            <a:r>
              <a:rPr lang="en-US" sz="1100" dirty="0">
                <a:solidFill>
                  <a:srgbClr val="3C3939"/>
                </a:solidFill>
                <a:latin typeface="Raleway" pitchFamily="34" charset="0"/>
                <a:ea typeface="Raleway" pitchFamily="34" charset="-122"/>
                <a:cs typeface="Raleway" pitchFamily="34" charset="-120"/>
              </a:rPr>
              <a:t>Organizarea resurselor</a:t>
            </a:r>
            <a:endParaRPr lang="en-US" sz="1100" dirty="0"/>
          </a:p>
        </p:txBody>
      </p:sp>
      <p:sp>
        <p:nvSpPr>
          <p:cNvPr id="14" name="Text 8"/>
          <p:cNvSpPr/>
          <p:nvPr/>
        </p:nvSpPr>
        <p:spPr>
          <a:xfrm>
            <a:off x="1486853" y="4493300"/>
            <a:ext cx="12447865" cy="180975"/>
          </a:xfrm>
          <a:prstGeom prst="rect">
            <a:avLst/>
          </a:prstGeom>
          <a:noFill/>
          <a:ln/>
        </p:spPr>
        <p:txBody>
          <a:bodyPr wrap="non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Capacitatea de a organiza informațiile, materialele și timpul în moduri eficiente și personalizate</a:t>
            </a:r>
            <a:endParaRPr lang="en-US" sz="850" dirty="0"/>
          </a:p>
        </p:txBody>
      </p:sp>
      <p:pic>
        <p:nvPicPr>
          <p:cNvPr id="15" name="Image 4" descr="preencoded.png"/>
          <p:cNvPicPr>
            <a:picLocks noChangeAspect="1"/>
          </p:cNvPicPr>
          <p:nvPr/>
        </p:nvPicPr>
        <p:blipFill>
          <a:blip r:embed="rId4"/>
          <a:stretch>
            <a:fillRect/>
          </a:stretch>
        </p:blipFill>
        <p:spPr>
          <a:xfrm>
            <a:off x="1204436" y="4927283"/>
            <a:ext cx="339090" cy="1143000"/>
          </a:xfrm>
          <a:prstGeom prst="rect">
            <a:avLst/>
          </a:prstGeom>
        </p:spPr>
      </p:pic>
      <p:sp>
        <p:nvSpPr>
          <p:cNvPr id="16" name="Text 9"/>
          <p:cNvSpPr/>
          <p:nvPr/>
        </p:nvSpPr>
        <p:spPr>
          <a:xfrm>
            <a:off x="1656517" y="5040273"/>
            <a:ext cx="1660922" cy="176570"/>
          </a:xfrm>
          <a:prstGeom prst="rect">
            <a:avLst/>
          </a:prstGeom>
          <a:noFill/>
          <a:ln/>
        </p:spPr>
        <p:txBody>
          <a:bodyPr wrap="none" lIns="0" tIns="0" rIns="0" bIns="0" rtlCol="0" anchor="t"/>
          <a:lstStyle/>
          <a:p>
            <a:pPr marL="0" indent="0" algn="l">
              <a:lnSpc>
                <a:spcPts val="1350"/>
              </a:lnSpc>
              <a:buNone/>
            </a:pPr>
            <a:r>
              <a:rPr lang="en-US" sz="1100" dirty="0">
                <a:solidFill>
                  <a:srgbClr val="3C3939"/>
                </a:solidFill>
                <a:latin typeface="Raleway" pitchFamily="34" charset="0"/>
                <a:ea typeface="Raleway" pitchFamily="34" charset="-122"/>
                <a:cs typeface="Raleway" pitchFamily="34" charset="-120"/>
              </a:rPr>
              <a:t>Monitorizarea progresului</a:t>
            </a:r>
            <a:endParaRPr lang="en-US" sz="1100" dirty="0"/>
          </a:p>
        </p:txBody>
      </p:sp>
      <p:sp>
        <p:nvSpPr>
          <p:cNvPr id="17" name="Text 10"/>
          <p:cNvSpPr/>
          <p:nvPr/>
        </p:nvSpPr>
        <p:spPr>
          <a:xfrm>
            <a:off x="1656517" y="5284589"/>
            <a:ext cx="12278201" cy="180975"/>
          </a:xfrm>
          <a:prstGeom prst="rect">
            <a:avLst/>
          </a:prstGeom>
          <a:noFill/>
          <a:ln/>
        </p:spPr>
        <p:txBody>
          <a:bodyPr wrap="non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Îmbunătățirea abilității de autoevaluare și ajustare continuă a strategiilor de învățare</a:t>
            </a:r>
            <a:endParaRPr lang="en-US" sz="850" dirty="0"/>
          </a:p>
        </p:txBody>
      </p:sp>
      <p:pic>
        <p:nvPicPr>
          <p:cNvPr id="18" name="Image 5" descr="preencoded.png"/>
          <p:cNvPicPr>
            <a:picLocks noChangeAspect="1"/>
          </p:cNvPicPr>
          <p:nvPr/>
        </p:nvPicPr>
        <p:blipFill>
          <a:blip r:embed="rId4"/>
          <a:stretch>
            <a:fillRect/>
          </a:stretch>
        </p:blipFill>
        <p:spPr>
          <a:xfrm>
            <a:off x="1034772" y="5718572"/>
            <a:ext cx="339090" cy="1143000"/>
          </a:xfrm>
          <a:prstGeom prst="rect">
            <a:avLst/>
          </a:prstGeom>
        </p:spPr>
      </p:pic>
      <p:sp>
        <p:nvSpPr>
          <p:cNvPr id="19" name="Text 11"/>
          <p:cNvSpPr/>
          <p:nvPr/>
        </p:nvSpPr>
        <p:spPr>
          <a:xfrm>
            <a:off x="1486853" y="5831562"/>
            <a:ext cx="1413153" cy="176570"/>
          </a:xfrm>
          <a:prstGeom prst="rect">
            <a:avLst/>
          </a:prstGeom>
          <a:noFill/>
          <a:ln/>
        </p:spPr>
        <p:txBody>
          <a:bodyPr wrap="none" lIns="0" tIns="0" rIns="0" bIns="0" rtlCol="0" anchor="t"/>
          <a:lstStyle/>
          <a:p>
            <a:pPr marL="0" indent="0" algn="l">
              <a:lnSpc>
                <a:spcPts val="1350"/>
              </a:lnSpc>
              <a:buNone/>
            </a:pPr>
            <a:r>
              <a:rPr lang="en-US" sz="1100" dirty="0">
                <a:solidFill>
                  <a:srgbClr val="3C3939"/>
                </a:solidFill>
                <a:latin typeface="Raleway" pitchFamily="34" charset="0"/>
                <a:ea typeface="Raleway" pitchFamily="34" charset="-122"/>
                <a:cs typeface="Raleway" pitchFamily="34" charset="-120"/>
              </a:rPr>
              <a:t>Mediu incluziv</a:t>
            </a:r>
            <a:endParaRPr lang="en-US" sz="1100" dirty="0"/>
          </a:p>
        </p:txBody>
      </p:sp>
      <p:sp>
        <p:nvSpPr>
          <p:cNvPr id="20" name="Text 12"/>
          <p:cNvSpPr/>
          <p:nvPr/>
        </p:nvSpPr>
        <p:spPr>
          <a:xfrm>
            <a:off x="1486853" y="6075878"/>
            <a:ext cx="12447865" cy="180975"/>
          </a:xfrm>
          <a:prstGeom prst="rect">
            <a:avLst/>
          </a:prstGeom>
          <a:noFill/>
          <a:ln/>
        </p:spPr>
        <p:txBody>
          <a:bodyPr wrap="none" lIns="0" tIns="0" rIns="0" bIns="0" rtlCol="0" anchor="t"/>
          <a:lstStyle/>
          <a:p>
            <a:pPr marL="0" indent="0" algn="l">
              <a:lnSpc>
                <a:spcPts val="1400"/>
              </a:lnSpc>
              <a:buNone/>
            </a:pPr>
            <a:r>
              <a:rPr lang="en-US" sz="850" dirty="0">
                <a:solidFill>
                  <a:srgbClr val="3C3939"/>
                </a:solidFill>
                <a:latin typeface="Roboto" pitchFamily="34" charset="0"/>
                <a:ea typeface="Roboto" pitchFamily="34" charset="-122"/>
                <a:cs typeface="Roboto" pitchFamily="34" charset="-120"/>
              </a:rPr>
              <a:t>Asigurarea unui climat educațional fără bariere, discriminare sau prejudecăți, unde toți elevii se simt valorizați</a:t>
            </a:r>
            <a:endParaRPr lang="en-US" sz="850" dirty="0"/>
          </a:p>
        </p:txBody>
      </p:sp>
      <p:sp>
        <p:nvSpPr>
          <p:cNvPr id="21" name="Shape 13"/>
          <p:cNvSpPr/>
          <p:nvPr/>
        </p:nvSpPr>
        <p:spPr>
          <a:xfrm>
            <a:off x="695682" y="6524030"/>
            <a:ext cx="13239036" cy="480298"/>
          </a:xfrm>
          <a:prstGeom prst="roundRect">
            <a:avLst>
              <a:gd name="adj" fmla="val 9886"/>
            </a:avLst>
          </a:prstGeom>
          <a:solidFill>
            <a:srgbClr val="D2D2E0"/>
          </a:solidFill>
          <a:ln/>
        </p:spPr>
      </p:sp>
      <p:pic>
        <p:nvPicPr>
          <p:cNvPr id="22" name="Image 6" descr="preencoded.png"/>
          <p:cNvPicPr>
            <a:picLocks noChangeAspect="1"/>
          </p:cNvPicPr>
          <p:nvPr/>
        </p:nvPicPr>
        <p:blipFill>
          <a:blip r:embed="rId5"/>
          <a:stretch>
            <a:fillRect/>
          </a:stretch>
        </p:blipFill>
        <p:spPr>
          <a:xfrm>
            <a:off x="808673" y="6688217"/>
            <a:ext cx="141208" cy="112990"/>
          </a:xfrm>
          <a:prstGeom prst="rect">
            <a:avLst/>
          </a:prstGeom>
        </p:spPr>
      </p:pic>
      <p:sp>
        <p:nvSpPr>
          <p:cNvPr id="23" name="Text 14"/>
          <p:cNvSpPr/>
          <p:nvPr/>
        </p:nvSpPr>
        <p:spPr>
          <a:xfrm>
            <a:off x="1062871" y="6665238"/>
            <a:ext cx="12758857" cy="180975"/>
          </a:xfrm>
          <a:prstGeom prst="rect">
            <a:avLst/>
          </a:prstGeom>
          <a:noFill/>
          <a:ln/>
        </p:spPr>
        <p:txBody>
          <a:bodyPr wrap="none" lIns="0" tIns="0" rIns="0" bIns="0" rtlCol="0" anchor="t"/>
          <a:lstStyle/>
          <a:p>
            <a:pPr marL="0" indent="0" algn="l">
              <a:lnSpc>
                <a:spcPts val="1400"/>
              </a:lnSpc>
              <a:buNone/>
            </a:pPr>
            <a:r>
              <a:rPr lang="en-US" sz="850" i="1" dirty="0">
                <a:solidFill>
                  <a:srgbClr val="000000"/>
                </a:solidFill>
                <a:latin typeface="Roboto" pitchFamily="34" charset="0"/>
                <a:ea typeface="Roboto" pitchFamily="34" charset="-122"/>
                <a:cs typeface="Roboto" pitchFamily="34" charset="-120"/>
              </a:rPr>
              <a:t>Funcțiile executive sunt esențiale pentru succesul pe termen lung al elevilor, permițându-le să devină învățători independenți și adaptabili în orice context.</a:t>
            </a:r>
            <a:endParaRPr lang="en-US" sz="850" dirty="0"/>
          </a:p>
        </p:txBody>
      </p:sp>
      <p:pic>
        <p:nvPicPr>
          <p:cNvPr id="24" name="Image 7" descr="preencoded.png"/>
          <p:cNvPicPr>
            <a:picLocks noChangeAspect="1"/>
          </p:cNvPicPr>
          <p:nvPr/>
        </p:nvPicPr>
        <p:blipFill>
          <a:blip r:embed="rId6"/>
          <a:stretch>
            <a:fillRect/>
          </a:stretch>
        </p:blipFill>
        <p:spPr>
          <a:xfrm>
            <a:off x="4234948" y="7271505"/>
            <a:ext cx="5412581" cy="61972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99</TotalTime>
  <Words>6190</Words>
  <Application>Microsoft Office PowerPoint</Application>
  <PresentationFormat>Custom</PresentationFormat>
  <Paragraphs>531</Paragraphs>
  <Slides>37</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Raleway</vt:lpstr>
      <vt:lpstr>Raleway Light</vt:lpstr>
      <vt:lpstr>Roboto</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SSN-34</dc:creator>
  <cp:lastModifiedBy>SSN-18</cp:lastModifiedBy>
  <cp:revision>14</cp:revision>
  <dcterms:created xsi:type="dcterms:W3CDTF">2025-10-15T09:47:44Z</dcterms:created>
  <dcterms:modified xsi:type="dcterms:W3CDTF">2026-07-31T09:40:31Z</dcterms:modified>
</cp:coreProperties>
</file>