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4630400" cy="8229600"/>
  <p:notesSz cx="8229600" cy="14630400"/>
  <p:embeddedFontLst>
    <p:embeddedFont>
      <p:font typeface="Calibri" panose="020F0502020204030204" pitchFamily="34" charset="0"/>
      <p:regular r:id="rId25"/>
      <p:bold r:id="rId26"/>
      <p:italic r:id="rId27"/>
      <p:boldItalic r:id="rId28"/>
    </p:embeddedFont>
    <p:embeddedFont>
      <p:font typeface="Raleway" pitchFamily="2" charset="0"/>
      <p:regular r:id="rId29"/>
      <p:bold r:id="rId30"/>
      <p:italic r:id="rId31"/>
      <p:boldItalic r:id="rId32"/>
    </p:embeddedFont>
    <p:embeddedFont>
      <p:font typeface="Raleway Light" pitchFamily="2" charset="0"/>
      <p:regular r:id="rId33"/>
      <p:italic r:id="rId34"/>
    </p:embeddedFont>
    <p:embeddedFont>
      <p:font typeface="Roboto" panose="02000000000000000000" pitchFamily="2"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5165" autoAdjust="0"/>
  </p:normalViewPr>
  <p:slideViewPr>
    <p:cSldViewPr snapToGrid="0" snapToObjects="1">
      <p:cViewPr varScale="1">
        <p:scale>
          <a:sx n="67" d="100"/>
          <a:sy n="67" d="100"/>
        </p:scale>
        <p:origin x="754"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63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hyperlink" Target="https://udlguidelines.cast.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0.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11.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38.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1.png"/><Relationship Id="rId7"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55.png"/><Relationship Id="rId5" Type="http://schemas.openxmlformats.org/officeDocument/2006/relationships/image" Target="../media/image35.png"/><Relationship Id="rId4" Type="http://schemas.openxmlformats.org/officeDocument/2006/relationships/hyperlink" Target="https://padlet.com/dzisimopp2/udl-and-digital-tools-vj588wdacn225s57/wish/mlNDZ3Y3VB91az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8.png"/><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7.png"/><Relationship Id="rId7"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38.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38.png"/><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949571" y="426720"/>
            <a:ext cx="9392364" cy="972026"/>
          </a:xfrm>
          <a:prstGeom prst="rect">
            <a:avLst/>
          </a:prstGeom>
        </p:spPr>
      </p:pic>
      <p:sp>
        <p:nvSpPr>
          <p:cNvPr id="3" name="Text 0"/>
          <p:cNvSpPr/>
          <p:nvPr/>
        </p:nvSpPr>
        <p:spPr>
          <a:xfrm>
            <a:off x="2949570" y="1798439"/>
            <a:ext cx="5015711" cy="606743"/>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Raleway" pitchFamily="34" charset="0"/>
                <a:ea typeface="Raleway" pitchFamily="34" charset="-122"/>
                <a:cs typeface="Raleway" pitchFamily="34" charset="-120"/>
              </a:rPr>
              <a:t>IncluzivEduHub – Școli cu suflet</a:t>
            </a:r>
            <a:endParaRPr lang="en-US" sz="3800" dirty="0"/>
          </a:p>
        </p:txBody>
      </p:sp>
      <p:sp>
        <p:nvSpPr>
          <p:cNvPr id="4" name="Text 1"/>
          <p:cNvSpPr/>
          <p:nvPr/>
        </p:nvSpPr>
        <p:spPr>
          <a:xfrm>
            <a:off x="776526" y="2696408"/>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Cod proiect:</a:t>
            </a:r>
            <a:r>
              <a:rPr lang="en-US" sz="1500" dirty="0">
                <a:solidFill>
                  <a:srgbClr val="3C3939"/>
                </a:solidFill>
                <a:latin typeface="Roboto" pitchFamily="34" charset="0"/>
                <a:ea typeface="Roboto" pitchFamily="34" charset="-122"/>
                <a:cs typeface="Roboto" pitchFamily="34" charset="-120"/>
              </a:rPr>
              <a:t> 126 | </a:t>
            </a:r>
            <a:r>
              <a:rPr lang="en-US" sz="1500" b="1" dirty="0">
                <a:solidFill>
                  <a:srgbClr val="3C3939"/>
                </a:solidFill>
                <a:latin typeface="Roboto" pitchFamily="34" charset="0"/>
                <a:ea typeface="Roboto" pitchFamily="34" charset="-122"/>
                <a:cs typeface="Roboto" pitchFamily="34" charset="-120"/>
              </a:rPr>
              <a:t>Contract de finanțare:</a:t>
            </a:r>
            <a:r>
              <a:rPr lang="en-US" sz="1500" dirty="0">
                <a:solidFill>
                  <a:srgbClr val="3C3939"/>
                </a:solidFill>
                <a:latin typeface="Roboto" pitchFamily="34" charset="0"/>
                <a:ea typeface="Roboto" pitchFamily="34" charset="-122"/>
                <a:cs typeface="Roboto" pitchFamily="34" charset="-120"/>
              </a:rPr>
              <a:t> 14106/10.12.2024</a:t>
            </a:r>
            <a:endParaRPr lang="en-US" sz="1500" dirty="0"/>
          </a:p>
        </p:txBody>
      </p:sp>
      <p:sp>
        <p:nvSpPr>
          <p:cNvPr id="5" name="Text 2"/>
          <p:cNvSpPr/>
          <p:nvPr/>
        </p:nvSpPr>
        <p:spPr>
          <a:xfrm>
            <a:off x="776526" y="3225403"/>
            <a:ext cx="13077349" cy="621268"/>
          </a:xfrm>
          <a:prstGeom prst="rect">
            <a:avLst/>
          </a:prstGeom>
          <a:noFill/>
          <a:ln/>
        </p:spPr>
        <p:txBody>
          <a:bodyPr wrap="squar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Un parteneriat educațional inovator dedicat promovării incluziunii și educației de calitate pentru toți copiii, indiferent de nevoile lor speciale. Acest proiect reunește instituții de învățământ și parteneri academici de prestigiu pentru a crea un model replicabil de bune practici în educația incluzivă.</a:t>
            </a:r>
            <a:endParaRPr lang="en-US" sz="1500" dirty="0"/>
          </a:p>
        </p:txBody>
      </p:sp>
      <p:sp>
        <p:nvSpPr>
          <p:cNvPr id="6" name="Text 3"/>
          <p:cNvSpPr/>
          <p:nvPr/>
        </p:nvSpPr>
        <p:spPr>
          <a:xfrm>
            <a:off x="776526" y="4137898"/>
            <a:ext cx="2426970" cy="303252"/>
          </a:xfrm>
          <a:prstGeom prst="rect">
            <a:avLst/>
          </a:prstGeom>
          <a:noFill/>
          <a:ln/>
        </p:spPr>
        <p:txBody>
          <a:bodyPr wrap="none" lIns="0" tIns="0" rIns="0" bIns="0" rtlCol="0" anchor="t"/>
          <a:lstStyle/>
          <a:p>
            <a:pPr marL="0" indent="0" algn="l">
              <a:lnSpc>
                <a:spcPts val="2350"/>
              </a:lnSpc>
              <a:buNone/>
            </a:pPr>
            <a:r>
              <a:rPr lang="en-US" sz="1900" dirty="0">
                <a:solidFill>
                  <a:srgbClr val="1B1B27"/>
                </a:solidFill>
                <a:latin typeface="Raleway" pitchFamily="34" charset="0"/>
                <a:ea typeface="Raleway" pitchFamily="34" charset="-122"/>
                <a:cs typeface="Raleway" pitchFamily="34" charset="-120"/>
              </a:rPr>
              <a:t>Partenerii noștri</a:t>
            </a:r>
            <a:endParaRPr lang="en-US" sz="1900" dirty="0"/>
          </a:p>
        </p:txBody>
      </p:sp>
      <p:sp>
        <p:nvSpPr>
          <p:cNvPr id="7" name="Text 4"/>
          <p:cNvSpPr/>
          <p:nvPr/>
        </p:nvSpPr>
        <p:spPr>
          <a:xfrm>
            <a:off x="776526" y="4732377"/>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Lider de parteneriat:</a:t>
            </a:r>
            <a:r>
              <a:rPr lang="en-US" sz="1500" dirty="0">
                <a:solidFill>
                  <a:srgbClr val="3C3939"/>
                </a:solidFill>
                <a:latin typeface="Roboto" pitchFamily="34" charset="0"/>
                <a:ea typeface="Roboto" pitchFamily="34" charset="-122"/>
                <a:cs typeface="Roboto" pitchFamily="34" charset="-120"/>
              </a:rPr>
              <a:t> Școala Profesională Specială Sf. Nicolae, București</a:t>
            </a:r>
            <a:endParaRPr lang="en-US" sz="1500" dirty="0"/>
          </a:p>
        </p:txBody>
      </p:sp>
      <p:sp>
        <p:nvSpPr>
          <p:cNvPr id="8" name="Text 5"/>
          <p:cNvSpPr/>
          <p:nvPr/>
        </p:nvSpPr>
        <p:spPr>
          <a:xfrm>
            <a:off x="776526" y="5261372"/>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Unitate de învățământ parteneră:</a:t>
            </a:r>
            <a:r>
              <a:rPr lang="en-US" sz="1500" dirty="0">
                <a:solidFill>
                  <a:srgbClr val="3C3939"/>
                </a:solidFill>
                <a:latin typeface="Roboto" pitchFamily="34" charset="0"/>
                <a:ea typeface="Roboto" pitchFamily="34" charset="-122"/>
                <a:cs typeface="Roboto" pitchFamily="34" charset="-120"/>
              </a:rPr>
              <a:t> Școala Gimnazială nr. 190, București</a:t>
            </a:r>
            <a:endParaRPr lang="en-US" sz="1500" dirty="0"/>
          </a:p>
        </p:txBody>
      </p:sp>
      <p:sp>
        <p:nvSpPr>
          <p:cNvPr id="9" name="Text 6"/>
          <p:cNvSpPr/>
          <p:nvPr/>
        </p:nvSpPr>
        <p:spPr>
          <a:xfrm>
            <a:off x="776526" y="5790367"/>
            <a:ext cx="13077349" cy="621268"/>
          </a:xfrm>
          <a:prstGeom prst="rect">
            <a:avLst/>
          </a:prstGeom>
          <a:noFill/>
          <a:ln/>
        </p:spPr>
        <p:txBody>
          <a:bodyPr wrap="squar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Parteneri asociați:</a:t>
            </a:r>
            <a:r>
              <a:rPr lang="en-US" sz="1500" dirty="0">
                <a:solidFill>
                  <a:srgbClr val="3C3939"/>
                </a:solidFill>
                <a:latin typeface="Roboto" pitchFamily="34" charset="0"/>
                <a:ea typeface="Roboto" pitchFamily="34" charset="-122"/>
                <a:cs typeface="Roboto" pitchFamily="34" charset="-120"/>
              </a:rPr>
              <a:t> Universitatea din București prin Facultatea de Psihologie și Științele Educației, Universitatea Națională de Artă Teatrală și Cinematografică "I.L. Caragiale"</a:t>
            </a:r>
            <a:endParaRPr lang="en-US" sz="1500" dirty="0"/>
          </a:p>
        </p:txBody>
      </p:sp>
      <p:pic>
        <p:nvPicPr>
          <p:cNvPr id="10" name="Image 1" descr="preencoded.png"/>
          <p:cNvPicPr>
            <a:picLocks noChangeAspect="1"/>
          </p:cNvPicPr>
          <p:nvPr/>
        </p:nvPicPr>
        <p:blipFill>
          <a:blip r:embed="rId4"/>
          <a:stretch>
            <a:fillRect/>
          </a:stretch>
        </p:blipFill>
        <p:spPr>
          <a:xfrm>
            <a:off x="2239566" y="6738580"/>
            <a:ext cx="9295328" cy="1064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676379" y="396064"/>
            <a:ext cx="9601200" cy="993696"/>
          </a:xfrm>
          <a:prstGeom prst="rect">
            <a:avLst/>
          </a:prstGeom>
        </p:spPr>
      </p:pic>
      <p:sp>
        <p:nvSpPr>
          <p:cNvPr id="3" name="Text 0"/>
          <p:cNvSpPr/>
          <p:nvPr/>
        </p:nvSpPr>
        <p:spPr>
          <a:xfrm>
            <a:off x="793790" y="2311360"/>
            <a:ext cx="986218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Scopul proiectului pilot – Școala pentru toți</a:t>
            </a:r>
            <a:endParaRPr lang="en-US" sz="3900" dirty="0"/>
          </a:p>
        </p:txBody>
      </p:sp>
      <p:sp>
        <p:nvSpPr>
          <p:cNvPr id="4" name="Text 1"/>
          <p:cNvSpPr/>
          <p:nvPr/>
        </p:nvSpPr>
        <p:spPr>
          <a:xfrm>
            <a:off x="793790" y="322909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Îmbunătățirea calității serviciilor educațional-terapeutice adresate diversității claselor incluzive prin raportare la standardele naționale și europene/internaționale privind incluziunea educațională.</a:t>
            </a:r>
            <a:endParaRPr lang="en-US" sz="1550" dirty="0"/>
          </a:p>
        </p:txBody>
      </p:sp>
      <p:sp>
        <p:nvSpPr>
          <p:cNvPr id="5" name="Text 2"/>
          <p:cNvSpPr/>
          <p:nvPr/>
        </p:nvSpPr>
        <p:spPr>
          <a:xfrm>
            <a:off x="793790" y="408741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Proiectul nostru își propune să transforme modul în care școlile abordează diversitatea, creând un mediu în care fiecare copil primește sprijinul necesar pentru a-și atinge potențialul maxim. Prin implementarea unor practici validate științific și adaptate contextului românesc, dorim să demonstrăm că educația incluzivă de calitate este posibilă și necesară în toate școlile.</a:t>
            </a:r>
            <a:endParaRPr lang="en-US" sz="1550" dirty="0"/>
          </a:p>
        </p:txBody>
      </p:sp>
      <p:sp>
        <p:nvSpPr>
          <p:cNvPr id="6" name="Text 3"/>
          <p:cNvSpPr/>
          <p:nvPr/>
        </p:nvSpPr>
        <p:spPr>
          <a:xfrm>
            <a:off x="793790" y="526327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Acest model pilot va servi drept exemplu pentru alte instituții de învățământ, oferind instrumente concrete și metodologii testate pentru implementarea cu succes a principiilor incluziunii educaționale.</a:t>
            </a:r>
            <a:endParaRPr lang="en-US" sz="1550" dirty="0"/>
          </a:p>
        </p:txBody>
      </p:sp>
      <p:pic>
        <p:nvPicPr>
          <p:cNvPr id="7" name="Image 1" descr="preencoded.png"/>
          <p:cNvPicPr>
            <a:picLocks noChangeAspect="1"/>
          </p:cNvPicPr>
          <p:nvPr/>
        </p:nvPicPr>
        <p:blipFill>
          <a:blip r:embed="rId4"/>
          <a:stretch>
            <a:fillRect/>
          </a:stretch>
        </p:blipFill>
        <p:spPr>
          <a:xfrm>
            <a:off x="2073950" y="6863876"/>
            <a:ext cx="9501902" cy="108787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43173"/>
          </a:xfrm>
          <a:prstGeom prst="rect">
            <a:avLst/>
          </a:prstGeom>
        </p:spPr>
      </p:pic>
      <p:sp>
        <p:nvSpPr>
          <p:cNvPr id="3" name="Text 0"/>
          <p:cNvSpPr/>
          <p:nvPr/>
        </p:nvSpPr>
        <p:spPr>
          <a:xfrm>
            <a:off x="6212324" y="731046"/>
            <a:ext cx="6317337" cy="565426"/>
          </a:xfrm>
          <a:prstGeom prst="rect">
            <a:avLst/>
          </a:prstGeom>
          <a:noFill/>
          <a:ln/>
        </p:spPr>
        <p:txBody>
          <a:bodyPr wrap="none" lIns="0" tIns="0" rIns="0" bIns="0" rtlCol="0" anchor="t"/>
          <a:lstStyle/>
          <a:p>
            <a:pPr marL="0" indent="0" algn="l">
              <a:lnSpc>
                <a:spcPts val="4200"/>
              </a:lnSpc>
              <a:buNone/>
            </a:pPr>
            <a:r>
              <a:rPr lang="en-US" sz="3350" dirty="0">
                <a:solidFill>
                  <a:srgbClr val="1B1B27"/>
                </a:solidFill>
                <a:latin typeface="Raleway" pitchFamily="34" charset="0"/>
                <a:ea typeface="Raleway" pitchFamily="34" charset="-122"/>
                <a:cs typeface="Raleway" pitchFamily="34" charset="-120"/>
              </a:rPr>
              <a:t>Obiectivul specific al proiectului</a:t>
            </a:r>
            <a:endParaRPr lang="en-US" sz="3350" dirty="0"/>
          </a:p>
        </p:txBody>
      </p:sp>
      <p:sp>
        <p:nvSpPr>
          <p:cNvPr id="4" name="Text 1"/>
          <p:cNvSpPr/>
          <p:nvPr/>
        </p:nvSpPr>
        <p:spPr>
          <a:xfrm>
            <a:off x="6212324" y="1296472"/>
            <a:ext cx="7692152" cy="551498"/>
          </a:xfrm>
          <a:prstGeom prst="rect">
            <a:avLst/>
          </a:prstGeom>
          <a:noFill/>
          <a:ln/>
        </p:spPr>
        <p:txBody>
          <a:bodyPr wrap="square" lIns="0" tIns="0" rIns="0" bIns="0" rtlCol="0" anchor="t"/>
          <a:lstStyle/>
          <a:p>
            <a:pPr marL="0" indent="0" algn="l">
              <a:lnSpc>
                <a:spcPts val="2150"/>
              </a:lnSpc>
              <a:buNone/>
            </a:pPr>
            <a:r>
              <a:rPr lang="en-US" sz="1350" dirty="0">
                <a:solidFill>
                  <a:srgbClr val="3C3939"/>
                </a:solidFill>
                <a:latin typeface="Roboto" pitchFamily="34" charset="0"/>
                <a:ea typeface="Roboto" pitchFamily="34" charset="-122"/>
                <a:cs typeface="Roboto" pitchFamily="34" charset="-120"/>
              </a:rPr>
              <a:t>Validarea acestui model de bune practici ce fundamentează cultura incluziunii, ilustrând beneficiile pe care școala pentru toți le aduce în serviciile școlii publice.</a:t>
            </a:r>
            <a:endParaRPr lang="en-US" sz="1350" dirty="0"/>
          </a:p>
        </p:txBody>
      </p:sp>
      <p:sp>
        <p:nvSpPr>
          <p:cNvPr id="5" name="Shape 2"/>
          <p:cNvSpPr/>
          <p:nvPr/>
        </p:nvSpPr>
        <p:spPr>
          <a:xfrm>
            <a:off x="6212324" y="2041922"/>
            <a:ext cx="3759875" cy="2525316"/>
          </a:xfrm>
          <a:prstGeom prst="roundRect">
            <a:avLst>
              <a:gd name="adj" fmla="val 2868"/>
            </a:avLst>
          </a:prstGeom>
          <a:solidFill>
            <a:srgbClr val="E1E1EA"/>
          </a:solidFill>
          <a:ln w="7620">
            <a:solidFill>
              <a:srgbClr val="1B1B27"/>
            </a:solidFill>
            <a:prstDash val="solid"/>
          </a:ln>
        </p:spPr>
      </p:sp>
      <p:sp>
        <p:nvSpPr>
          <p:cNvPr id="6" name="Shape 3"/>
          <p:cNvSpPr/>
          <p:nvPr/>
        </p:nvSpPr>
        <p:spPr>
          <a:xfrm>
            <a:off x="6392347" y="2221944"/>
            <a:ext cx="517208" cy="517208"/>
          </a:xfrm>
          <a:prstGeom prst="roundRect">
            <a:avLst>
              <a:gd name="adj" fmla="val 17677773"/>
            </a:avLst>
          </a:prstGeom>
          <a:solidFill>
            <a:srgbClr val="1B1B27"/>
          </a:solidFill>
          <a:ln/>
        </p:spPr>
      </p:sp>
      <p:pic>
        <p:nvPicPr>
          <p:cNvPr id="7" name="Image 1" descr="preencoded.png"/>
          <p:cNvPicPr>
            <a:picLocks noChangeAspect="1"/>
          </p:cNvPicPr>
          <p:nvPr/>
        </p:nvPicPr>
        <p:blipFill>
          <a:blip r:embed="rId4"/>
          <a:stretch>
            <a:fillRect/>
          </a:stretch>
        </p:blipFill>
        <p:spPr>
          <a:xfrm>
            <a:off x="6534507" y="2335054"/>
            <a:ext cx="232767" cy="290870"/>
          </a:xfrm>
          <a:prstGeom prst="rect">
            <a:avLst/>
          </a:prstGeom>
        </p:spPr>
      </p:pic>
      <p:sp>
        <p:nvSpPr>
          <p:cNvPr id="8" name="Text 4"/>
          <p:cNvSpPr/>
          <p:nvPr/>
        </p:nvSpPr>
        <p:spPr>
          <a:xfrm>
            <a:off x="6392347" y="2911554"/>
            <a:ext cx="2987278" cy="269319"/>
          </a:xfrm>
          <a:prstGeom prst="rect">
            <a:avLst/>
          </a:prstGeom>
          <a:noFill/>
          <a:ln/>
        </p:spPr>
        <p:txBody>
          <a:bodyPr wrap="none" lIns="0" tIns="0" rIns="0" bIns="0" rtlCol="0" anchor="t"/>
          <a:lstStyle/>
          <a:p>
            <a:pPr marL="0" indent="0" algn="l">
              <a:lnSpc>
                <a:spcPts val="2100"/>
              </a:lnSpc>
              <a:buNone/>
            </a:pPr>
            <a:r>
              <a:rPr lang="en-US" sz="1650" dirty="0">
                <a:solidFill>
                  <a:srgbClr val="3C3939"/>
                </a:solidFill>
                <a:latin typeface="Raleway" pitchFamily="34" charset="0"/>
                <a:ea typeface="Raleway" pitchFamily="34" charset="-122"/>
                <a:cs typeface="Raleway" pitchFamily="34" charset="-120"/>
              </a:rPr>
              <a:t>Dezvoltarea resurselor umane</a:t>
            </a:r>
            <a:endParaRPr lang="en-US" sz="1650" dirty="0"/>
          </a:p>
        </p:txBody>
      </p:sp>
      <p:sp>
        <p:nvSpPr>
          <p:cNvPr id="9" name="Text 5"/>
          <p:cNvSpPr/>
          <p:nvPr/>
        </p:nvSpPr>
        <p:spPr>
          <a:xfrm>
            <a:off x="6392347" y="3284220"/>
            <a:ext cx="3399830" cy="1102995"/>
          </a:xfrm>
          <a:prstGeom prst="rect">
            <a:avLst/>
          </a:prstGeom>
          <a:noFill/>
          <a:ln/>
        </p:spPr>
        <p:txBody>
          <a:bodyPr wrap="square" lIns="0" tIns="0" rIns="0" bIns="0" rtlCol="0" anchor="t"/>
          <a:lstStyle/>
          <a:p>
            <a:pPr marL="0" indent="0" algn="l">
              <a:lnSpc>
                <a:spcPts val="2150"/>
              </a:lnSpc>
              <a:buNone/>
            </a:pPr>
            <a:r>
              <a:rPr lang="en-US" sz="1350" dirty="0">
                <a:solidFill>
                  <a:srgbClr val="3C3939"/>
                </a:solidFill>
                <a:latin typeface="Roboto" pitchFamily="34" charset="0"/>
                <a:ea typeface="Roboto" pitchFamily="34" charset="-122"/>
                <a:cs typeface="Roboto" pitchFamily="34" charset="-120"/>
              </a:rPr>
              <a:t>Îmbunătățirea capacității interne a școlii prin formarea continuă a cadrelor didactice și dezvoltarea competențelor necesare pentru educația incluzivă</a:t>
            </a:r>
            <a:endParaRPr lang="en-US" sz="1350" dirty="0"/>
          </a:p>
        </p:txBody>
      </p:sp>
      <p:sp>
        <p:nvSpPr>
          <p:cNvPr id="10" name="Shape 6"/>
          <p:cNvSpPr/>
          <p:nvPr/>
        </p:nvSpPr>
        <p:spPr>
          <a:xfrm>
            <a:off x="10144601" y="2041922"/>
            <a:ext cx="3759875" cy="2525316"/>
          </a:xfrm>
          <a:prstGeom prst="roundRect">
            <a:avLst>
              <a:gd name="adj" fmla="val 2868"/>
            </a:avLst>
          </a:prstGeom>
          <a:solidFill>
            <a:srgbClr val="E1E1EA"/>
          </a:solidFill>
          <a:ln w="7620">
            <a:solidFill>
              <a:srgbClr val="1B1B27"/>
            </a:solidFill>
            <a:prstDash val="solid"/>
          </a:ln>
        </p:spPr>
      </p:sp>
      <p:sp>
        <p:nvSpPr>
          <p:cNvPr id="11" name="Shape 7"/>
          <p:cNvSpPr/>
          <p:nvPr/>
        </p:nvSpPr>
        <p:spPr>
          <a:xfrm>
            <a:off x="10324624" y="2221944"/>
            <a:ext cx="517208" cy="517208"/>
          </a:xfrm>
          <a:prstGeom prst="roundRect">
            <a:avLst>
              <a:gd name="adj" fmla="val 17677773"/>
            </a:avLst>
          </a:prstGeom>
          <a:solidFill>
            <a:srgbClr val="1B1B27"/>
          </a:solidFill>
          <a:ln/>
        </p:spPr>
      </p:sp>
      <p:pic>
        <p:nvPicPr>
          <p:cNvPr id="12" name="Image 2" descr="preencoded.png"/>
          <p:cNvPicPr>
            <a:picLocks noChangeAspect="1"/>
          </p:cNvPicPr>
          <p:nvPr/>
        </p:nvPicPr>
        <p:blipFill>
          <a:blip r:embed="rId5"/>
          <a:stretch>
            <a:fillRect/>
          </a:stretch>
        </p:blipFill>
        <p:spPr>
          <a:xfrm>
            <a:off x="10466784" y="2335054"/>
            <a:ext cx="232767" cy="290870"/>
          </a:xfrm>
          <a:prstGeom prst="rect">
            <a:avLst/>
          </a:prstGeom>
        </p:spPr>
      </p:pic>
      <p:sp>
        <p:nvSpPr>
          <p:cNvPr id="13" name="Text 8"/>
          <p:cNvSpPr/>
          <p:nvPr/>
        </p:nvSpPr>
        <p:spPr>
          <a:xfrm>
            <a:off x="10324624" y="2911554"/>
            <a:ext cx="3156704" cy="269319"/>
          </a:xfrm>
          <a:prstGeom prst="rect">
            <a:avLst/>
          </a:prstGeom>
          <a:noFill/>
          <a:ln/>
        </p:spPr>
        <p:txBody>
          <a:bodyPr wrap="none" lIns="0" tIns="0" rIns="0" bIns="0" rtlCol="0" anchor="t"/>
          <a:lstStyle/>
          <a:p>
            <a:pPr marL="0" indent="0" algn="l">
              <a:lnSpc>
                <a:spcPts val="2100"/>
              </a:lnSpc>
              <a:buNone/>
            </a:pPr>
            <a:r>
              <a:rPr lang="en-US" sz="1650" dirty="0">
                <a:solidFill>
                  <a:srgbClr val="3C3939"/>
                </a:solidFill>
                <a:latin typeface="Raleway" pitchFamily="34" charset="0"/>
                <a:ea typeface="Raleway" pitchFamily="34" charset="-122"/>
                <a:cs typeface="Raleway" pitchFamily="34" charset="-120"/>
              </a:rPr>
              <a:t>Servicii educaționale de calitate</a:t>
            </a:r>
            <a:endParaRPr lang="en-US" sz="1650" dirty="0"/>
          </a:p>
        </p:txBody>
      </p:sp>
      <p:sp>
        <p:nvSpPr>
          <p:cNvPr id="14" name="Text 9"/>
          <p:cNvSpPr/>
          <p:nvPr/>
        </p:nvSpPr>
        <p:spPr>
          <a:xfrm>
            <a:off x="10324624" y="3284220"/>
            <a:ext cx="3399830" cy="827246"/>
          </a:xfrm>
          <a:prstGeom prst="rect">
            <a:avLst/>
          </a:prstGeom>
          <a:noFill/>
          <a:ln/>
        </p:spPr>
        <p:txBody>
          <a:bodyPr wrap="square" lIns="0" tIns="0" rIns="0" bIns="0" rtlCol="0" anchor="t"/>
          <a:lstStyle/>
          <a:p>
            <a:pPr marL="0" indent="0" algn="l">
              <a:lnSpc>
                <a:spcPts val="2150"/>
              </a:lnSpc>
              <a:buNone/>
            </a:pPr>
            <a:r>
              <a:rPr lang="en-US" sz="1350" dirty="0">
                <a:solidFill>
                  <a:srgbClr val="3C3939"/>
                </a:solidFill>
                <a:latin typeface="Roboto" pitchFamily="34" charset="0"/>
                <a:ea typeface="Roboto" pitchFamily="34" charset="-122"/>
                <a:cs typeface="Roboto" pitchFamily="34" charset="-120"/>
              </a:rPr>
              <a:t>Îmbunătățirea capacității interne privind serviciile educaționale oferite comunității, adaptate nevoilor fiecărui elev</a:t>
            </a:r>
            <a:endParaRPr lang="en-US" sz="1350" dirty="0"/>
          </a:p>
        </p:txBody>
      </p:sp>
      <p:sp>
        <p:nvSpPr>
          <p:cNvPr id="15" name="Shape 10"/>
          <p:cNvSpPr/>
          <p:nvPr/>
        </p:nvSpPr>
        <p:spPr>
          <a:xfrm>
            <a:off x="6212324" y="4739640"/>
            <a:ext cx="7692152" cy="1973818"/>
          </a:xfrm>
          <a:prstGeom prst="roundRect">
            <a:avLst>
              <a:gd name="adj" fmla="val 3669"/>
            </a:avLst>
          </a:prstGeom>
          <a:solidFill>
            <a:srgbClr val="E1E1EA"/>
          </a:solidFill>
          <a:ln w="7620">
            <a:solidFill>
              <a:srgbClr val="1B1B27"/>
            </a:solidFill>
            <a:prstDash val="solid"/>
          </a:ln>
        </p:spPr>
      </p:sp>
      <p:sp>
        <p:nvSpPr>
          <p:cNvPr id="16" name="Shape 11"/>
          <p:cNvSpPr/>
          <p:nvPr/>
        </p:nvSpPr>
        <p:spPr>
          <a:xfrm>
            <a:off x="6392347" y="4919663"/>
            <a:ext cx="517208" cy="517208"/>
          </a:xfrm>
          <a:prstGeom prst="roundRect">
            <a:avLst>
              <a:gd name="adj" fmla="val 17677773"/>
            </a:avLst>
          </a:prstGeom>
          <a:solidFill>
            <a:srgbClr val="1B1B27"/>
          </a:solidFill>
          <a:ln/>
        </p:spPr>
      </p:sp>
      <p:pic>
        <p:nvPicPr>
          <p:cNvPr id="17" name="Image 3" descr="preencoded.png"/>
          <p:cNvPicPr>
            <a:picLocks noChangeAspect="1"/>
          </p:cNvPicPr>
          <p:nvPr/>
        </p:nvPicPr>
        <p:blipFill>
          <a:blip r:embed="rId6"/>
          <a:stretch>
            <a:fillRect/>
          </a:stretch>
        </p:blipFill>
        <p:spPr>
          <a:xfrm>
            <a:off x="6534507" y="5032772"/>
            <a:ext cx="232767" cy="290870"/>
          </a:xfrm>
          <a:prstGeom prst="rect">
            <a:avLst/>
          </a:prstGeom>
        </p:spPr>
      </p:pic>
      <p:sp>
        <p:nvSpPr>
          <p:cNvPr id="18" name="Text 12"/>
          <p:cNvSpPr/>
          <p:nvPr/>
        </p:nvSpPr>
        <p:spPr>
          <a:xfrm>
            <a:off x="6392347" y="5609273"/>
            <a:ext cx="2244804" cy="269319"/>
          </a:xfrm>
          <a:prstGeom prst="rect">
            <a:avLst/>
          </a:prstGeom>
          <a:noFill/>
          <a:ln/>
        </p:spPr>
        <p:txBody>
          <a:bodyPr wrap="none" lIns="0" tIns="0" rIns="0" bIns="0" rtlCol="0" anchor="t"/>
          <a:lstStyle/>
          <a:p>
            <a:pPr marL="0" indent="0" algn="l">
              <a:lnSpc>
                <a:spcPts val="2100"/>
              </a:lnSpc>
              <a:buNone/>
            </a:pPr>
            <a:r>
              <a:rPr lang="en-US" sz="1650" dirty="0">
                <a:solidFill>
                  <a:srgbClr val="3C3939"/>
                </a:solidFill>
                <a:latin typeface="Raleway" pitchFamily="34" charset="0"/>
                <a:ea typeface="Raleway" pitchFamily="34" charset="-122"/>
                <a:cs typeface="Raleway" pitchFamily="34" charset="-120"/>
              </a:rPr>
              <a:t>Gestionarea resurselor</a:t>
            </a:r>
            <a:endParaRPr lang="en-US" sz="1650" dirty="0"/>
          </a:p>
        </p:txBody>
      </p:sp>
      <p:sp>
        <p:nvSpPr>
          <p:cNvPr id="19" name="Text 13"/>
          <p:cNvSpPr/>
          <p:nvPr/>
        </p:nvSpPr>
        <p:spPr>
          <a:xfrm>
            <a:off x="6392347" y="5981938"/>
            <a:ext cx="7332107" cy="551498"/>
          </a:xfrm>
          <a:prstGeom prst="rect">
            <a:avLst/>
          </a:prstGeom>
          <a:noFill/>
          <a:ln/>
        </p:spPr>
        <p:txBody>
          <a:bodyPr wrap="square" lIns="0" tIns="0" rIns="0" bIns="0" rtlCol="0" anchor="t"/>
          <a:lstStyle/>
          <a:p>
            <a:pPr marL="0" indent="0" algn="l">
              <a:lnSpc>
                <a:spcPts val="2150"/>
              </a:lnSpc>
              <a:buNone/>
            </a:pPr>
            <a:r>
              <a:rPr lang="en-US" sz="1350" dirty="0">
                <a:solidFill>
                  <a:srgbClr val="3C3939"/>
                </a:solidFill>
                <a:latin typeface="Roboto" pitchFamily="34" charset="0"/>
                <a:ea typeface="Roboto" pitchFamily="34" charset="-122"/>
                <a:cs typeface="Roboto" pitchFamily="34" charset="-120"/>
              </a:rPr>
              <a:t>Îmbunătățirea capacității interne privind gestionarea eficientă a resurselor financiare pentru sustenabilitatea proiectului</a:t>
            </a:r>
            <a:endParaRPr lang="en-US" sz="1350" dirty="0"/>
          </a:p>
        </p:txBody>
      </p:sp>
      <p:pic>
        <p:nvPicPr>
          <p:cNvPr id="20" name="Image 4" descr="preencoded.png"/>
          <p:cNvPicPr>
            <a:picLocks noChangeAspect="1"/>
          </p:cNvPicPr>
          <p:nvPr/>
        </p:nvPicPr>
        <p:blipFill>
          <a:blip r:embed="rId7"/>
          <a:stretch>
            <a:fillRect/>
          </a:stretch>
        </p:blipFill>
        <p:spPr>
          <a:xfrm>
            <a:off x="2676379" y="7278885"/>
            <a:ext cx="8165453" cy="836652"/>
          </a:xfrm>
          <a:prstGeom prst="rect">
            <a:avLst/>
          </a:prstGeom>
        </p:spPr>
      </p:pic>
      <p:pic>
        <p:nvPicPr>
          <p:cNvPr id="21" name="Image 0" descr="preencoded.png">
            <a:extLst>
              <a:ext uri="{FF2B5EF4-FFF2-40B4-BE49-F238E27FC236}">
                <a16:creationId xmlns:a16="http://schemas.microsoft.com/office/drawing/2014/main" id="{2CF59B47-680B-4DE6-8036-CE718D68D716}"/>
              </a:ext>
            </a:extLst>
          </p:cNvPr>
          <p:cNvPicPr>
            <a:picLocks noChangeAspect="1"/>
          </p:cNvPicPr>
          <p:nvPr/>
        </p:nvPicPr>
        <p:blipFill>
          <a:blip r:embed="rId8"/>
          <a:stretch>
            <a:fillRect/>
          </a:stretch>
        </p:blipFill>
        <p:spPr>
          <a:xfrm>
            <a:off x="2676379" y="179548"/>
            <a:ext cx="9601200" cy="5514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99198" y="389752"/>
            <a:ext cx="6720840" cy="695563"/>
          </a:xfrm>
          <a:prstGeom prst="rect">
            <a:avLst/>
          </a:prstGeom>
        </p:spPr>
      </p:pic>
      <p:sp>
        <p:nvSpPr>
          <p:cNvPr id="3" name="Text 0"/>
          <p:cNvSpPr/>
          <p:nvPr/>
        </p:nvSpPr>
        <p:spPr>
          <a:xfrm>
            <a:off x="793790" y="1771650"/>
            <a:ext cx="4025741" cy="434102"/>
          </a:xfrm>
          <a:prstGeom prst="rect">
            <a:avLst/>
          </a:prstGeom>
          <a:noFill/>
          <a:ln/>
        </p:spPr>
        <p:txBody>
          <a:bodyPr wrap="none" lIns="0" tIns="0" rIns="0" bIns="0" rtlCol="0" anchor="t"/>
          <a:lstStyle/>
          <a:p>
            <a:pPr marL="0" indent="0" algn="l">
              <a:lnSpc>
                <a:spcPts val="3400"/>
              </a:lnSpc>
              <a:buNone/>
            </a:pPr>
            <a:r>
              <a:rPr lang="en-US" sz="2700" dirty="0">
                <a:solidFill>
                  <a:srgbClr val="1B1B27"/>
                </a:solidFill>
                <a:latin typeface="Raleway" pitchFamily="34" charset="0"/>
                <a:ea typeface="Raleway" pitchFamily="34" charset="-122"/>
                <a:cs typeface="Raleway" pitchFamily="34" charset="-120"/>
              </a:rPr>
              <a:t>Grupul țintă al proiectului</a:t>
            </a:r>
            <a:endParaRPr lang="en-US" sz="2700" dirty="0"/>
          </a:p>
        </p:txBody>
      </p:sp>
      <p:sp>
        <p:nvSpPr>
          <p:cNvPr id="4" name="Text 1"/>
          <p:cNvSpPr/>
          <p:nvPr/>
        </p:nvSpPr>
        <p:spPr>
          <a:xfrm>
            <a:off x="793790" y="2414111"/>
            <a:ext cx="13042821" cy="444579"/>
          </a:xfrm>
          <a:prstGeom prst="rect">
            <a:avLst/>
          </a:prstGeom>
          <a:noFill/>
          <a:ln/>
        </p:spPr>
        <p:txBody>
          <a:bodyPr wrap="square" lIns="0" tIns="0" rIns="0" bIns="0" rtlCol="0" anchor="t"/>
          <a:lstStyle/>
          <a:p>
            <a:pPr marL="0" indent="0" algn="l">
              <a:lnSpc>
                <a:spcPts val="1750"/>
              </a:lnSpc>
              <a:buNone/>
            </a:pPr>
            <a:r>
              <a:rPr lang="en-US" sz="1050" dirty="0">
                <a:solidFill>
                  <a:srgbClr val="3C3939"/>
                </a:solidFill>
                <a:latin typeface="Roboto" pitchFamily="34" charset="0"/>
                <a:ea typeface="Roboto" pitchFamily="34" charset="-122"/>
                <a:cs typeface="Roboto" pitchFamily="34" charset="-120"/>
              </a:rPr>
              <a:t>Proiectul IncluzivEduHub va avea un impact direct asupra a peste 260 de beneficiari, cuprinzând atât elevi cu nevoi educaționale diverse, cât și cadre didactice care vor fi formate în metodologii moderne de predare incluzivă.</a:t>
            </a:r>
            <a:endParaRPr lang="en-US" sz="1050" dirty="0"/>
          </a:p>
        </p:txBody>
      </p:sp>
      <p:sp>
        <p:nvSpPr>
          <p:cNvPr id="5" name="Text 2"/>
          <p:cNvSpPr/>
          <p:nvPr/>
        </p:nvSpPr>
        <p:spPr>
          <a:xfrm>
            <a:off x="793790" y="3084314"/>
            <a:ext cx="3130510" cy="458391"/>
          </a:xfrm>
          <a:prstGeom prst="rect">
            <a:avLst/>
          </a:prstGeom>
          <a:noFill/>
          <a:ln/>
        </p:spPr>
        <p:txBody>
          <a:bodyPr wrap="none" lIns="0" tIns="0" rIns="0" bIns="0" rtlCol="0" anchor="t"/>
          <a:lstStyle/>
          <a:p>
            <a:pPr marL="0" indent="0" algn="ctr">
              <a:lnSpc>
                <a:spcPts val="3600"/>
              </a:lnSpc>
              <a:buNone/>
            </a:pPr>
            <a:r>
              <a:rPr lang="en-US" sz="3600" dirty="0">
                <a:solidFill>
                  <a:srgbClr val="3C3939"/>
                </a:solidFill>
                <a:latin typeface="Raleway" pitchFamily="34" charset="0"/>
                <a:ea typeface="Raleway" pitchFamily="34" charset="-122"/>
                <a:cs typeface="Raleway" pitchFamily="34" charset="-120"/>
              </a:rPr>
              <a:t>210+</a:t>
            </a:r>
            <a:endParaRPr lang="en-US" sz="3600" dirty="0"/>
          </a:p>
        </p:txBody>
      </p:sp>
      <p:sp>
        <p:nvSpPr>
          <p:cNvPr id="6" name="Text 3"/>
          <p:cNvSpPr/>
          <p:nvPr/>
        </p:nvSpPr>
        <p:spPr>
          <a:xfrm>
            <a:off x="1490663" y="3716298"/>
            <a:ext cx="1736646" cy="217051"/>
          </a:xfrm>
          <a:prstGeom prst="rect">
            <a:avLst/>
          </a:prstGeom>
          <a:noFill/>
          <a:ln/>
        </p:spPr>
        <p:txBody>
          <a:bodyPr wrap="none" lIns="0" tIns="0" rIns="0" bIns="0" rtlCol="0" anchor="t"/>
          <a:lstStyle/>
          <a:p>
            <a:pPr marL="0" indent="0" algn="ctr">
              <a:lnSpc>
                <a:spcPts val="1700"/>
              </a:lnSpc>
              <a:buNone/>
            </a:pPr>
            <a:r>
              <a:rPr lang="en-US" sz="1350" dirty="0">
                <a:solidFill>
                  <a:srgbClr val="3C3939"/>
                </a:solidFill>
                <a:latin typeface="Raleway" pitchFamily="34" charset="0"/>
                <a:ea typeface="Raleway" pitchFamily="34" charset="-122"/>
                <a:cs typeface="Raleway" pitchFamily="34" charset="-120"/>
              </a:rPr>
              <a:t>Beneficiari elevi</a:t>
            </a:r>
            <a:endParaRPr lang="en-US" sz="1350" dirty="0"/>
          </a:p>
        </p:txBody>
      </p:sp>
      <p:sp>
        <p:nvSpPr>
          <p:cNvPr id="7" name="Text 4"/>
          <p:cNvSpPr/>
          <p:nvPr/>
        </p:nvSpPr>
        <p:spPr>
          <a:xfrm>
            <a:off x="793790" y="4016693"/>
            <a:ext cx="3130510" cy="444579"/>
          </a:xfrm>
          <a:prstGeom prst="rect">
            <a:avLst/>
          </a:prstGeom>
          <a:noFill/>
          <a:ln/>
        </p:spPr>
        <p:txBody>
          <a:bodyPr wrap="square" lIns="0" tIns="0" rIns="0" bIns="0" rtlCol="0" anchor="t"/>
          <a:lstStyle/>
          <a:p>
            <a:pPr marL="0" indent="0" algn="ctr">
              <a:lnSpc>
                <a:spcPts val="1750"/>
              </a:lnSpc>
              <a:buNone/>
            </a:pPr>
            <a:r>
              <a:rPr lang="en-US" sz="1050" dirty="0">
                <a:solidFill>
                  <a:srgbClr val="3C3939"/>
                </a:solidFill>
                <a:latin typeface="Roboto" pitchFamily="34" charset="0"/>
                <a:ea typeface="Roboto" pitchFamily="34" charset="-122"/>
                <a:cs typeface="Roboto" pitchFamily="34" charset="-120"/>
              </a:rPr>
              <a:t>Minimum 210 elevi implicați în diferite componente ale proiectului</a:t>
            </a:r>
            <a:endParaRPr lang="en-US" sz="1050" dirty="0"/>
          </a:p>
        </p:txBody>
      </p:sp>
      <p:sp>
        <p:nvSpPr>
          <p:cNvPr id="8" name="Text 5"/>
          <p:cNvSpPr/>
          <p:nvPr/>
        </p:nvSpPr>
        <p:spPr>
          <a:xfrm>
            <a:off x="4097893" y="3084314"/>
            <a:ext cx="3130510" cy="458391"/>
          </a:xfrm>
          <a:prstGeom prst="rect">
            <a:avLst/>
          </a:prstGeom>
          <a:noFill/>
          <a:ln/>
        </p:spPr>
        <p:txBody>
          <a:bodyPr wrap="none" lIns="0" tIns="0" rIns="0" bIns="0" rtlCol="0" anchor="t"/>
          <a:lstStyle/>
          <a:p>
            <a:pPr marL="0" indent="0" algn="ctr">
              <a:lnSpc>
                <a:spcPts val="3600"/>
              </a:lnSpc>
              <a:buNone/>
            </a:pPr>
            <a:r>
              <a:rPr lang="en-US" sz="3600" dirty="0">
                <a:solidFill>
                  <a:srgbClr val="3C3939"/>
                </a:solidFill>
                <a:latin typeface="Raleway" pitchFamily="34" charset="0"/>
                <a:ea typeface="Raleway" pitchFamily="34" charset="-122"/>
                <a:cs typeface="Raleway" pitchFamily="34" charset="-120"/>
              </a:rPr>
              <a:t>110</a:t>
            </a:r>
            <a:endParaRPr lang="en-US" sz="3600" dirty="0"/>
          </a:p>
        </p:txBody>
      </p:sp>
      <p:sp>
        <p:nvSpPr>
          <p:cNvPr id="9" name="Text 6"/>
          <p:cNvSpPr/>
          <p:nvPr/>
        </p:nvSpPr>
        <p:spPr>
          <a:xfrm>
            <a:off x="4794766" y="3716298"/>
            <a:ext cx="1736646" cy="217051"/>
          </a:xfrm>
          <a:prstGeom prst="rect">
            <a:avLst/>
          </a:prstGeom>
          <a:noFill/>
          <a:ln/>
        </p:spPr>
        <p:txBody>
          <a:bodyPr wrap="none" lIns="0" tIns="0" rIns="0" bIns="0" rtlCol="0" anchor="t"/>
          <a:lstStyle/>
          <a:p>
            <a:pPr marL="0" indent="0" algn="ctr">
              <a:lnSpc>
                <a:spcPts val="1700"/>
              </a:lnSpc>
              <a:buNone/>
            </a:pPr>
            <a:r>
              <a:rPr lang="en-US" sz="1350" dirty="0">
                <a:solidFill>
                  <a:srgbClr val="3C3939"/>
                </a:solidFill>
                <a:latin typeface="Raleway" pitchFamily="34" charset="0"/>
                <a:ea typeface="Raleway" pitchFamily="34" charset="-122"/>
                <a:cs typeface="Raleway" pitchFamily="34" charset="-120"/>
              </a:rPr>
              <a:t>Grup experimental</a:t>
            </a:r>
            <a:endParaRPr lang="en-US" sz="1350" dirty="0"/>
          </a:p>
        </p:txBody>
      </p:sp>
      <p:sp>
        <p:nvSpPr>
          <p:cNvPr id="10" name="Text 7"/>
          <p:cNvSpPr/>
          <p:nvPr/>
        </p:nvSpPr>
        <p:spPr>
          <a:xfrm>
            <a:off x="4097893" y="4016693"/>
            <a:ext cx="3130510" cy="444579"/>
          </a:xfrm>
          <a:prstGeom prst="rect">
            <a:avLst/>
          </a:prstGeom>
          <a:noFill/>
          <a:ln/>
        </p:spPr>
        <p:txBody>
          <a:bodyPr wrap="square" lIns="0" tIns="0" rIns="0" bIns="0" rtlCol="0" anchor="t"/>
          <a:lstStyle/>
          <a:p>
            <a:pPr marL="0" indent="0" algn="ctr">
              <a:lnSpc>
                <a:spcPts val="1750"/>
              </a:lnSpc>
              <a:buNone/>
            </a:pPr>
            <a:r>
              <a:rPr lang="en-US" sz="1050" dirty="0">
                <a:solidFill>
                  <a:srgbClr val="3C3939"/>
                </a:solidFill>
                <a:latin typeface="Roboto" pitchFamily="34" charset="0"/>
                <a:ea typeface="Roboto" pitchFamily="34" charset="-122"/>
                <a:cs typeface="Roboto" pitchFamily="34" charset="-120"/>
              </a:rPr>
              <a:t>Elevi din Școala Gimnazială nr.190 - clasa pregătitoare și grupa mare</a:t>
            </a:r>
            <a:endParaRPr lang="en-US" sz="1050" dirty="0"/>
          </a:p>
        </p:txBody>
      </p:sp>
      <p:sp>
        <p:nvSpPr>
          <p:cNvPr id="11" name="Text 8"/>
          <p:cNvSpPr/>
          <p:nvPr/>
        </p:nvSpPr>
        <p:spPr>
          <a:xfrm>
            <a:off x="7401997" y="3084314"/>
            <a:ext cx="3130510" cy="458391"/>
          </a:xfrm>
          <a:prstGeom prst="rect">
            <a:avLst/>
          </a:prstGeom>
          <a:noFill/>
          <a:ln/>
        </p:spPr>
        <p:txBody>
          <a:bodyPr wrap="none" lIns="0" tIns="0" rIns="0" bIns="0" rtlCol="0" anchor="t"/>
          <a:lstStyle/>
          <a:p>
            <a:pPr marL="0" indent="0" algn="ctr">
              <a:lnSpc>
                <a:spcPts val="3600"/>
              </a:lnSpc>
              <a:buNone/>
            </a:pPr>
            <a:r>
              <a:rPr lang="en-US" sz="3600" dirty="0">
                <a:solidFill>
                  <a:srgbClr val="3C3939"/>
                </a:solidFill>
                <a:latin typeface="Raleway" pitchFamily="34" charset="0"/>
                <a:ea typeface="Raleway" pitchFamily="34" charset="-122"/>
                <a:cs typeface="Raleway" pitchFamily="34" charset="-120"/>
              </a:rPr>
              <a:t>100+</a:t>
            </a:r>
            <a:endParaRPr lang="en-US" sz="3600" dirty="0"/>
          </a:p>
        </p:txBody>
      </p:sp>
      <p:sp>
        <p:nvSpPr>
          <p:cNvPr id="12" name="Text 9"/>
          <p:cNvSpPr/>
          <p:nvPr/>
        </p:nvSpPr>
        <p:spPr>
          <a:xfrm>
            <a:off x="8059698" y="3716298"/>
            <a:ext cx="1814989" cy="217051"/>
          </a:xfrm>
          <a:prstGeom prst="rect">
            <a:avLst/>
          </a:prstGeom>
          <a:noFill/>
          <a:ln/>
        </p:spPr>
        <p:txBody>
          <a:bodyPr wrap="none" lIns="0" tIns="0" rIns="0" bIns="0" rtlCol="0" anchor="t"/>
          <a:lstStyle/>
          <a:p>
            <a:pPr marL="0" indent="0" algn="ctr">
              <a:lnSpc>
                <a:spcPts val="1700"/>
              </a:lnSpc>
              <a:buNone/>
            </a:pPr>
            <a:r>
              <a:rPr lang="en-US" sz="1350" dirty="0">
                <a:solidFill>
                  <a:srgbClr val="3C3939"/>
                </a:solidFill>
                <a:latin typeface="Raleway" pitchFamily="34" charset="0"/>
                <a:ea typeface="Raleway" pitchFamily="34" charset="-122"/>
                <a:cs typeface="Raleway" pitchFamily="34" charset="-120"/>
              </a:rPr>
              <a:t>Elevi cu nevoi speciale</a:t>
            </a:r>
            <a:endParaRPr lang="en-US" sz="1350" dirty="0"/>
          </a:p>
        </p:txBody>
      </p:sp>
      <p:sp>
        <p:nvSpPr>
          <p:cNvPr id="13" name="Text 10"/>
          <p:cNvSpPr/>
          <p:nvPr/>
        </p:nvSpPr>
        <p:spPr>
          <a:xfrm>
            <a:off x="7401997" y="4016693"/>
            <a:ext cx="3130510" cy="444579"/>
          </a:xfrm>
          <a:prstGeom prst="rect">
            <a:avLst/>
          </a:prstGeom>
          <a:noFill/>
          <a:ln/>
        </p:spPr>
        <p:txBody>
          <a:bodyPr wrap="square" lIns="0" tIns="0" rIns="0" bIns="0" rtlCol="0" anchor="t"/>
          <a:lstStyle/>
          <a:p>
            <a:pPr marL="0" indent="0" algn="ctr">
              <a:lnSpc>
                <a:spcPts val="1750"/>
              </a:lnSpc>
              <a:buNone/>
            </a:pPr>
            <a:r>
              <a:rPr lang="en-US" sz="1050" dirty="0">
                <a:solidFill>
                  <a:srgbClr val="3C3939"/>
                </a:solidFill>
                <a:latin typeface="Roboto" pitchFamily="34" charset="0"/>
                <a:ea typeface="Roboto" pitchFamily="34" charset="-122"/>
                <a:cs typeface="Roboto" pitchFamily="34" charset="-120"/>
              </a:rPr>
              <a:t>Copii cu dizabilități intelectuale medii, grave și/sau asociate</a:t>
            </a:r>
            <a:endParaRPr lang="en-US" sz="1050" dirty="0"/>
          </a:p>
        </p:txBody>
      </p:sp>
      <p:sp>
        <p:nvSpPr>
          <p:cNvPr id="14" name="Text 11"/>
          <p:cNvSpPr/>
          <p:nvPr/>
        </p:nvSpPr>
        <p:spPr>
          <a:xfrm>
            <a:off x="10706100" y="3084314"/>
            <a:ext cx="3130510" cy="458391"/>
          </a:xfrm>
          <a:prstGeom prst="rect">
            <a:avLst/>
          </a:prstGeom>
          <a:noFill/>
          <a:ln/>
        </p:spPr>
        <p:txBody>
          <a:bodyPr wrap="none" lIns="0" tIns="0" rIns="0" bIns="0" rtlCol="0" anchor="t"/>
          <a:lstStyle/>
          <a:p>
            <a:pPr marL="0" indent="0" algn="ctr">
              <a:lnSpc>
                <a:spcPts val="3600"/>
              </a:lnSpc>
              <a:buNone/>
            </a:pPr>
            <a:r>
              <a:rPr lang="en-US" sz="3600" dirty="0">
                <a:solidFill>
                  <a:srgbClr val="3C3939"/>
                </a:solidFill>
                <a:latin typeface="Raleway" pitchFamily="34" charset="0"/>
                <a:ea typeface="Raleway" pitchFamily="34" charset="-122"/>
                <a:cs typeface="Raleway" pitchFamily="34" charset="-120"/>
              </a:rPr>
              <a:t>50+</a:t>
            </a:r>
            <a:endParaRPr lang="en-US" sz="3600" dirty="0"/>
          </a:p>
        </p:txBody>
      </p:sp>
      <p:sp>
        <p:nvSpPr>
          <p:cNvPr id="15" name="Text 12"/>
          <p:cNvSpPr/>
          <p:nvPr/>
        </p:nvSpPr>
        <p:spPr>
          <a:xfrm>
            <a:off x="11336417" y="3716298"/>
            <a:ext cx="1869877" cy="217051"/>
          </a:xfrm>
          <a:prstGeom prst="rect">
            <a:avLst/>
          </a:prstGeom>
          <a:noFill/>
          <a:ln/>
        </p:spPr>
        <p:txBody>
          <a:bodyPr wrap="none" lIns="0" tIns="0" rIns="0" bIns="0" rtlCol="0" anchor="t"/>
          <a:lstStyle/>
          <a:p>
            <a:pPr marL="0" indent="0" algn="ctr">
              <a:lnSpc>
                <a:spcPts val="1700"/>
              </a:lnSpc>
              <a:buNone/>
            </a:pPr>
            <a:r>
              <a:rPr lang="en-US" sz="1350" dirty="0">
                <a:solidFill>
                  <a:srgbClr val="3C3939"/>
                </a:solidFill>
                <a:latin typeface="Raleway" pitchFamily="34" charset="0"/>
                <a:ea typeface="Raleway" pitchFamily="34" charset="-122"/>
                <a:cs typeface="Raleway" pitchFamily="34" charset="-120"/>
              </a:rPr>
              <a:t>Beneficiari prin formare</a:t>
            </a:r>
            <a:endParaRPr lang="en-US" sz="1350" dirty="0"/>
          </a:p>
        </p:txBody>
      </p:sp>
      <p:sp>
        <p:nvSpPr>
          <p:cNvPr id="16" name="Text 13"/>
          <p:cNvSpPr/>
          <p:nvPr/>
        </p:nvSpPr>
        <p:spPr>
          <a:xfrm>
            <a:off x="10706100" y="4016693"/>
            <a:ext cx="3130510" cy="444579"/>
          </a:xfrm>
          <a:prstGeom prst="rect">
            <a:avLst/>
          </a:prstGeom>
          <a:noFill/>
          <a:ln/>
        </p:spPr>
        <p:txBody>
          <a:bodyPr wrap="square" lIns="0" tIns="0" rIns="0" bIns="0" rtlCol="0" anchor="t"/>
          <a:lstStyle/>
          <a:p>
            <a:pPr marL="0" indent="0" algn="ctr">
              <a:lnSpc>
                <a:spcPts val="1750"/>
              </a:lnSpc>
              <a:buNone/>
            </a:pPr>
            <a:r>
              <a:rPr lang="en-US" sz="1050" dirty="0">
                <a:solidFill>
                  <a:srgbClr val="3C3939"/>
                </a:solidFill>
                <a:latin typeface="Roboto" pitchFamily="34" charset="0"/>
                <a:ea typeface="Roboto" pitchFamily="34" charset="-122"/>
                <a:cs typeface="Roboto" pitchFamily="34" charset="-120"/>
              </a:rPr>
              <a:t>Cadre didactice, consilieri școlari, profesori itineranți și de sprijin</a:t>
            </a:r>
            <a:endParaRPr lang="en-US" sz="1050" dirty="0"/>
          </a:p>
        </p:txBody>
      </p:sp>
      <p:sp>
        <p:nvSpPr>
          <p:cNvPr id="17" name="Text 14"/>
          <p:cNvSpPr/>
          <p:nvPr/>
        </p:nvSpPr>
        <p:spPr>
          <a:xfrm>
            <a:off x="793790" y="4669631"/>
            <a:ext cx="3820835" cy="260390"/>
          </a:xfrm>
          <a:prstGeom prst="rect">
            <a:avLst/>
          </a:prstGeom>
          <a:noFill/>
          <a:ln/>
        </p:spPr>
        <p:txBody>
          <a:bodyPr wrap="none" lIns="0" tIns="0" rIns="0" bIns="0" rtlCol="0" anchor="t"/>
          <a:lstStyle/>
          <a:p>
            <a:pPr marL="0" indent="0" algn="l">
              <a:lnSpc>
                <a:spcPts val="2050"/>
              </a:lnSpc>
              <a:buNone/>
            </a:pPr>
            <a:r>
              <a:rPr lang="en-US" sz="1600" dirty="0">
                <a:solidFill>
                  <a:srgbClr val="1B1B27"/>
                </a:solidFill>
                <a:latin typeface="Raleway" pitchFamily="34" charset="0"/>
                <a:ea typeface="Raleway" pitchFamily="34" charset="-122"/>
                <a:cs typeface="Raleway" pitchFamily="34" charset="-120"/>
              </a:rPr>
              <a:t>Componența grupului țintă de formatori</a:t>
            </a:r>
            <a:endParaRPr lang="en-US" sz="1600" dirty="0"/>
          </a:p>
        </p:txBody>
      </p:sp>
      <p:sp>
        <p:nvSpPr>
          <p:cNvPr id="18" name="Text 15"/>
          <p:cNvSpPr/>
          <p:nvPr/>
        </p:nvSpPr>
        <p:spPr>
          <a:xfrm>
            <a:off x="793790" y="5138380"/>
            <a:ext cx="13042821" cy="222290"/>
          </a:xfrm>
          <a:prstGeom prst="rect">
            <a:avLst/>
          </a:prstGeom>
          <a:noFill/>
          <a:ln/>
        </p:spPr>
        <p:txBody>
          <a:bodyPr wrap="none" lIns="0" tIns="0" rIns="0" bIns="0" rtlCol="0" anchor="t"/>
          <a:lstStyle/>
          <a:p>
            <a:pPr marL="342900" indent="-342900" algn="l">
              <a:lnSpc>
                <a:spcPts val="1750"/>
              </a:lnSpc>
              <a:buSzPct val="100000"/>
              <a:buChar char="•"/>
            </a:pPr>
            <a:r>
              <a:rPr lang="en-US" sz="1050" dirty="0">
                <a:solidFill>
                  <a:srgbClr val="3C3939"/>
                </a:solidFill>
                <a:latin typeface="Roboto" pitchFamily="34" charset="0"/>
                <a:ea typeface="Roboto" pitchFamily="34" charset="-122"/>
                <a:cs typeface="Roboto" pitchFamily="34" charset="-120"/>
              </a:rPr>
              <a:t>Minimum 5 cadre didactice din conducere</a:t>
            </a:r>
            <a:endParaRPr lang="en-US" sz="1050" dirty="0"/>
          </a:p>
        </p:txBody>
      </p:sp>
      <p:sp>
        <p:nvSpPr>
          <p:cNvPr id="19" name="Text 16"/>
          <p:cNvSpPr/>
          <p:nvPr/>
        </p:nvSpPr>
        <p:spPr>
          <a:xfrm>
            <a:off x="793790" y="5409248"/>
            <a:ext cx="13042821" cy="222290"/>
          </a:xfrm>
          <a:prstGeom prst="rect">
            <a:avLst/>
          </a:prstGeom>
          <a:noFill/>
          <a:ln/>
        </p:spPr>
        <p:txBody>
          <a:bodyPr wrap="none" lIns="0" tIns="0" rIns="0" bIns="0" rtlCol="0" anchor="t"/>
          <a:lstStyle/>
          <a:p>
            <a:pPr marL="342900" indent="-342900" algn="l">
              <a:lnSpc>
                <a:spcPts val="1750"/>
              </a:lnSpc>
              <a:buSzPct val="100000"/>
              <a:buChar char="•"/>
            </a:pPr>
            <a:r>
              <a:rPr lang="en-US" sz="1050" dirty="0">
                <a:solidFill>
                  <a:srgbClr val="3C3939"/>
                </a:solidFill>
                <a:latin typeface="Roboto" pitchFamily="34" charset="0"/>
                <a:ea typeface="Roboto" pitchFamily="34" charset="-122"/>
                <a:cs typeface="Roboto" pitchFamily="34" charset="-120"/>
              </a:rPr>
              <a:t>3 consilieri școlari specializați</a:t>
            </a:r>
            <a:endParaRPr lang="en-US" sz="1050" dirty="0"/>
          </a:p>
        </p:txBody>
      </p:sp>
      <p:sp>
        <p:nvSpPr>
          <p:cNvPr id="20" name="Text 17"/>
          <p:cNvSpPr/>
          <p:nvPr/>
        </p:nvSpPr>
        <p:spPr>
          <a:xfrm>
            <a:off x="793790" y="5680115"/>
            <a:ext cx="13042821" cy="222290"/>
          </a:xfrm>
          <a:prstGeom prst="rect">
            <a:avLst/>
          </a:prstGeom>
          <a:noFill/>
          <a:ln/>
        </p:spPr>
        <p:txBody>
          <a:bodyPr wrap="none" lIns="0" tIns="0" rIns="0" bIns="0" rtlCol="0" anchor="t"/>
          <a:lstStyle/>
          <a:p>
            <a:pPr marL="342900" indent="-342900" algn="l">
              <a:lnSpc>
                <a:spcPts val="1750"/>
              </a:lnSpc>
              <a:buSzPct val="100000"/>
              <a:buChar char="•"/>
            </a:pPr>
            <a:r>
              <a:rPr lang="en-US" sz="1050" dirty="0">
                <a:solidFill>
                  <a:srgbClr val="3C3939"/>
                </a:solidFill>
                <a:latin typeface="Roboto" pitchFamily="34" charset="0"/>
                <a:ea typeface="Roboto" pitchFamily="34" charset="-122"/>
                <a:cs typeface="Roboto" pitchFamily="34" charset="-120"/>
              </a:rPr>
              <a:t>Minimum 4 profesori itineranți și de sprijin</a:t>
            </a:r>
            <a:endParaRPr lang="en-US" sz="1050" dirty="0"/>
          </a:p>
        </p:txBody>
      </p:sp>
      <p:sp>
        <p:nvSpPr>
          <p:cNvPr id="21" name="Text 18"/>
          <p:cNvSpPr/>
          <p:nvPr/>
        </p:nvSpPr>
        <p:spPr>
          <a:xfrm>
            <a:off x="793790" y="5950982"/>
            <a:ext cx="13042821" cy="222290"/>
          </a:xfrm>
          <a:prstGeom prst="rect">
            <a:avLst/>
          </a:prstGeom>
          <a:noFill/>
          <a:ln/>
        </p:spPr>
        <p:txBody>
          <a:bodyPr wrap="none" lIns="0" tIns="0" rIns="0" bIns="0" rtlCol="0" anchor="t"/>
          <a:lstStyle/>
          <a:p>
            <a:pPr marL="342900" indent="-342900" algn="l">
              <a:lnSpc>
                <a:spcPts val="1750"/>
              </a:lnSpc>
              <a:buSzPct val="100000"/>
              <a:buChar char="•"/>
            </a:pPr>
            <a:r>
              <a:rPr lang="en-US" sz="1050" dirty="0">
                <a:solidFill>
                  <a:srgbClr val="3C3939"/>
                </a:solidFill>
                <a:latin typeface="Roboto" pitchFamily="34" charset="0"/>
                <a:ea typeface="Roboto" pitchFamily="34" charset="-122"/>
                <a:cs typeface="Roboto" pitchFamily="34" charset="-120"/>
              </a:rPr>
              <a:t>Minimum 20 de psihopedagogi și profesori-educatori</a:t>
            </a:r>
            <a:endParaRPr lang="en-US" sz="1050" dirty="0"/>
          </a:p>
        </p:txBody>
      </p:sp>
      <p:sp>
        <p:nvSpPr>
          <p:cNvPr id="22" name="Text 19"/>
          <p:cNvSpPr/>
          <p:nvPr/>
        </p:nvSpPr>
        <p:spPr>
          <a:xfrm>
            <a:off x="793790" y="6221849"/>
            <a:ext cx="13042821" cy="222290"/>
          </a:xfrm>
          <a:prstGeom prst="rect">
            <a:avLst/>
          </a:prstGeom>
          <a:noFill/>
          <a:ln/>
        </p:spPr>
        <p:txBody>
          <a:bodyPr wrap="none" lIns="0" tIns="0" rIns="0" bIns="0" rtlCol="0" anchor="t"/>
          <a:lstStyle/>
          <a:p>
            <a:pPr marL="342900" indent="-342900" algn="l">
              <a:lnSpc>
                <a:spcPts val="1750"/>
              </a:lnSpc>
              <a:buSzPct val="100000"/>
              <a:buChar char="•"/>
            </a:pPr>
            <a:r>
              <a:rPr lang="en-US" sz="1050" dirty="0">
                <a:solidFill>
                  <a:srgbClr val="3C3939"/>
                </a:solidFill>
                <a:latin typeface="Roboto" pitchFamily="34" charset="0"/>
                <a:ea typeface="Roboto" pitchFamily="34" charset="-122"/>
                <a:cs typeface="Roboto" pitchFamily="34" charset="-120"/>
              </a:rPr>
              <a:t>Minimum 18 cadre didactice din Școala Gimnazială nr. 190</a:t>
            </a:r>
            <a:endParaRPr lang="en-US" sz="1050" dirty="0"/>
          </a:p>
        </p:txBody>
      </p:sp>
      <p:pic>
        <p:nvPicPr>
          <p:cNvPr id="23" name="Image 1" descr="preencoded.png"/>
          <p:cNvPicPr>
            <a:picLocks noChangeAspect="1"/>
          </p:cNvPicPr>
          <p:nvPr/>
        </p:nvPicPr>
        <p:blipFill>
          <a:blip r:embed="rId4"/>
          <a:stretch>
            <a:fillRect/>
          </a:stretch>
        </p:blipFill>
        <p:spPr>
          <a:xfrm>
            <a:off x="3493959" y="7209711"/>
            <a:ext cx="6651308" cy="761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40792"/>
          </a:xfrm>
          <a:prstGeom prst="rect">
            <a:avLst/>
          </a:prstGeom>
        </p:spPr>
      </p:pic>
      <p:sp>
        <p:nvSpPr>
          <p:cNvPr id="3" name="Text 0"/>
          <p:cNvSpPr/>
          <p:nvPr/>
        </p:nvSpPr>
        <p:spPr>
          <a:xfrm>
            <a:off x="724495" y="682822"/>
            <a:ext cx="4548426" cy="268011"/>
          </a:xfrm>
          <a:prstGeom prst="rect">
            <a:avLst/>
          </a:prstGeom>
          <a:noFill/>
          <a:ln/>
        </p:spPr>
        <p:txBody>
          <a:bodyPr wrap="none" lIns="0" tIns="0" rIns="0" bIns="0" rtlCol="0" anchor="t"/>
          <a:lstStyle/>
          <a:p>
            <a:pPr marL="0" indent="0" algn="l">
              <a:lnSpc>
                <a:spcPts val="3550"/>
              </a:lnSpc>
              <a:buNone/>
            </a:pPr>
            <a:r>
              <a:rPr lang="en-US" sz="2850" dirty="0">
                <a:solidFill>
                  <a:srgbClr val="1B1B27"/>
                </a:solidFill>
                <a:latin typeface="Raleway" pitchFamily="34" charset="0"/>
                <a:ea typeface="Raleway" pitchFamily="34" charset="-122"/>
                <a:cs typeface="Raleway" pitchFamily="34" charset="-120"/>
              </a:rPr>
              <a:t>Direcții în cadrul proiectului</a:t>
            </a:r>
            <a:endParaRPr lang="en-US" sz="2850" dirty="0"/>
          </a:p>
        </p:txBody>
      </p:sp>
      <p:sp>
        <p:nvSpPr>
          <p:cNvPr id="4" name="Text 1"/>
          <p:cNvSpPr/>
          <p:nvPr/>
        </p:nvSpPr>
        <p:spPr>
          <a:xfrm>
            <a:off x="724495" y="1168122"/>
            <a:ext cx="7695009" cy="463629"/>
          </a:xfrm>
          <a:prstGeom prst="rect">
            <a:avLst/>
          </a:prstGeom>
          <a:noFill/>
          <a:ln/>
        </p:spPr>
        <p:txBody>
          <a:bodyPr wrap="square" lIns="0" tIns="0" rIns="0" bIns="0" rtlCol="0" anchor="t"/>
          <a:lstStyle/>
          <a:p>
            <a:pPr marL="0" indent="0" algn="l">
              <a:lnSpc>
                <a:spcPts val="1800"/>
              </a:lnSpc>
              <a:buNone/>
            </a:pPr>
            <a:r>
              <a:rPr lang="en-US" sz="1100" dirty="0">
                <a:solidFill>
                  <a:srgbClr val="3C3939"/>
                </a:solidFill>
                <a:latin typeface="Roboto" pitchFamily="34" charset="0"/>
                <a:ea typeface="Roboto" pitchFamily="34" charset="-122"/>
                <a:cs typeface="Roboto" pitchFamily="34" charset="-120"/>
              </a:rPr>
              <a:t>Proiectul IncluzivEduHub este structurat pe patru direcții complementare care asigură o abordare integrată a educației incluzive, de la formarea cadrelor didactice până la validarea și diseminarea rezultatelor.</a:t>
            </a:r>
            <a:endParaRPr lang="en-US" sz="1100" dirty="0"/>
          </a:p>
        </p:txBody>
      </p:sp>
      <p:sp>
        <p:nvSpPr>
          <p:cNvPr id="5" name="Text 2"/>
          <p:cNvSpPr/>
          <p:nvPr/>
        </p:nvSpPr>
        <p:spPr>
          <a:xfrm>
            <a:off x="724495" y="1794748"/>
            <a:ext cx="144899" cy="181094"/>
          </a:xfrm>
          <a:prstGeom prst="rect">
            <a:avLst/>
          </a:prstGeom>
          <a:noFill/>
          <a:ln/>
        </p:spPr>
        <p:txBody>
          <a:bodyPr wrap="none" lIns="0" tIns="0" rIns="0" bIns="0" rtlCol="0" anchor="t"/>
          <a:lstStyle/>
          <a:p>
            <a:pPr marL="0" indent="0" algn="l">
              <a:lnSpc>
                <a:spcPts val="1800"/>
              </a:lnSpc>
              <a:buNone/>
            </a:pPr>
            <a:r>
              <a:rPr lang="en-US" sz="1100" dirty="0">
                <a:solidFill>
                  <a:srgbClr val="3C3939"/>
                </a:solidFill>
                <a:latin typeface="Raleway Light" pitchFamily="34" charset="0"/>
                <a:ea typeface="Raleway Light" pitchFamily="34" charset="-122"/>
                <a:cs typeface="Raleway Light" pitchFamily="34" charset="-120"/>
              </a:rPr>
              <a:t>01</a:t>
            </a:r>
            <a:endParaRPr lang="en-US" sz="1100" dirty="0"/>
          </a:p>
        </p:txBody>
      </p:sp>
      <p:sp>
        <p:nvSpPr>
          <p:cNvPr id="6" name="Shape 3"/>
          <p:cNvSpPr/>
          <p:nvPr/>
        </p:nvSpPr>
        <p:spPr>
          <a:xfrm>
            <a:off x="724495" y="2025729"/>
            <a:ext cx="7695009" cy="15240"/>
          </a:xfrm>
          <a:prstGeom prst="rect">
            <a:avLst/>
          </a:prstGeom>
          <a:solidFill>
            <a:srgbClr val="1B1B27"/>
          </a:solidFill>
          <a:ln/>
        </p:spPr>
      </p:sp>
      <p:sp>
        <p:nvSpPr>
          <p:cNvPr id="7" name="Text 4"/>
          <p:cNvSpPr/>
          <p:nvPr/>
        </p:nvSpPr>
        <p:spPr>
          <a:xfrm>
            <a:off x="724495" y="2128599"/>
            <a:ext cx="2357199" cy="226338"/>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Formarea cadrelor didactice</a:t>
            </a:r>
            <a:endParaRPr lang="en-US" sz="1400" dirty="0"/>
          </a:p>
        </p:txBody>
      </p:sp>
      <p:sp>
        <p:nvSpPr>
          <p:cNvPr id="8" name="Text 5"/>
          <p:cNvSpPr/>
          <p:nvPr/>
        </p:nvSpPr>
        <p:spPr>
          <a:xfrm>
            <a:off x="724495" y="2441853"/>
            <a:ext cx="7695009" cy="463629"/>
          </a:xfrm>
          <a:prstGeom prst="rect">
            <a:avLst/>
          </a:prstGeom>
          <a:noFill/>
          <a:ln/>
        </p:spPr>
        <p:txBody>
          <a:bodyPr wrap="square" lIns="0" tIns="0" rIns="0" bIns="0" rtlCol="0" anchor="t"/>
          <a:lstStyle/>
          <a:p>
            <a:pPr marL="0" indent="0" algn="l">
              <a:lnSpc>
                <a:spcPts val="1800"/>
              </a:lnSpc>
              <a:buNone/>
            </a:pPr>
            <a:r>
              <a:rPr lang="en-US" sz="1100" dirty="0">
                <a:solidFill>
                  <a:srgbClr val="3C3939"/>
                </a:solidFill>
                <a:latin typeface="Roboto" pitchFamily="34" charset="0"/>
                <a:ea typeface="Roboto" pitchFamily="34" charset="-122"/>
                <a:cs typeface="Roboto" pitchFamily="34" charset="-120"/>
              </a:rPr>
              <a:t>Program complet de dezvoltare profesională pentru educatori, axat pe metodologii moderne și instrumente practice de predare incluzivă</a:t>
            </a:r>
            <a:endParaRPr lang="en-US" sz="1100" dirty="0"/>
          </a:p>
        </p:txBody>
      </p:sp>
      <p:sp>
        <p:nvSpPr>
          <p:cNvPr id="9" name="Text 6"/>
          <p:cNvSpPr/>
          <p:nvPr/>
        </p:nvSpPr>
        <p:spPr>
          <a:xfrm>
            <a:off x="724495" y="3158966"/>
            <a:ext cx="144899" cy="181094"/>
          </a:xfrm>
          <a:prstGeom prst="rect">
            <a:avLst/>
          </a:prstGeom>
          <a:noFill/>
          <a:ln/>
        </p:spPr>
        <p:txBody>
          <a:bodyPr wrap="none" lIns="0" tIns="0" rIns="0" bIns="0" rtlCol="0" anchor="t"/>
          <a:lstStyle/>
          <a:p>
            <a:pPr marL="0" indent="0" algn="l">
              <a:lnSpc>
                <a:spcPts val="1800"/>
              </a:lnSpc>
              <a:buNone/>
            </a:pPr>
            <a:r>
              <a:rPr lang="en-US" sz="1100" dirty="0">
                <a:solidFill>
                  <a:srgbClr val="3C3939"/>
                </a:solidFill>
                <a:latin typeface="Raleway Light" pitchFamily="34" charset="0"/>
                <a:ea typeface="Raleway Light" pitchFamily="34" charset="-122"/>
                <a:cs typeface="Raleway Light" pitchFamily="34" charset="-120"/>
              </a:rPr>
              <a:t>02</a:t>
            </a:r>
            <a:endParaRPr lang="en-US" sz="1100" dirty="0"/>
          </a:p>
        </p:txBody>
      </p:sp>
      <p:sp>
        <p:nvSpPr>
          <p:cNvPr id="10" name="Shape 7"/>
          <p:cNvSpPr/>
          <p:nvPr/>
        </p:nvSpPr>
        <p:spPr>
          <a:xfrm>
            <a:off x="724495" y="3389947"/>
            <a:ext cx="7695009" cy="15240"/>
          </a:xfrm>
          <a:prstGeom prst="rect">
            <a:avLst/>
          </a:prstGeom>
          <a:solidFill>
            <a:srgbClr val="1B1B27"/>
          </a:solidFill>
          <a:ln/>
        </p:spPr>
      </p:sp>
      <p:sp>
        <p:nvSpPr>
          <p:cNvPr id="11" name="Text 8"/>
          <p:cNvSpPr/>
          <p:nvPr/>
        </p:nvSpPr>
        <p:spPr>
          <a:xfrm>
            <a:off x="724495" y="3492818"/>
            <a:ext cx="2127528" cy="226338"/>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Intervenția experimentală</a:t>
            </a:r>
            <a:endParaRPr lang="en-US" sz="1400" dirty="0"/>
          </a:p>
        </p:txBody>
      </p:sp>
      <p:sp>
        <p:nvSpPr>
          <p:cNvPr id="12" name="Text 9"/>
          <p:cNvSpPr/>
          <p:nvPr/>
        </p:nvSpPr>
        <p:spPr>
          <a:xfrm>
            <a:off x="724495" y="3806071"/>
            <a:ext cx="7695009" cy="463629"/>
          </a:xfrm>
          <a:prstGeom prst="rect">
            <a:avLst/>
          </a:prstGeom>
          <a:noFill/>
          <a:ln/>
        </p:spPr>
        <p:txBody>
          <a:bodyPr wrap="square" lIns="0" tIns="0" rIns="0" bIns="0" rtlCol="0" anchor="t"/>
          <a:lstStyle/>
          <a:p>
            <a:pPr marL="0" indent="0" algn="l">
              <a:lnSpc>
                <a:spcPts val="1800"/>
              </a:lnSpc>
              <a:buNone/>
            </a:pPr>
            <a:r>
              <a:rPr lang="en-US" sz="1100" dirty="0">
                <a:solidFill>
                  <a:srgbClr val="3C3939"/>
                </a:solidFill>
                <a:latin typeface="Roboto" pitchFamily="34" charset="0"/>
                <a:ea typeface="Roboto" pitchFamily="34" charset="-122"/>
                <a:cs typeface="Roboto" pitchFamily="34" charset="-120"/>
              </a:rPr>
              <a:t>Implementarea practică a metodologiilor în cele două școli partenere, cu monitorizare continuă și ajustări bazate pe feedback real</a:t>
            </a:r>
            <a:endParaRPr lang="en-US" sz="1100" dirty="0"/>
          </a:p>
        </p:txBody>
      </p:sp>
      <p:sp>
        <p:nvSpPr>
          <p:cNvPr id="13" name="Text 10"/>
          <p:cNvSpPr/>
          <p:nvPr/>
        </p:nvSpPr>
        <p:spPr>
          <a:xfrm>
            <a:off x="724495" y="4523184"/>
            <a:ext cx="144899" cy="181094"/>
          </a:xfrm>
          <a:prstGeom prst="rect">
            <a:avLst/>
          </a:prstGeom>
          <a:noFill/>
          <a:ln/>
        </p:spPr>
        <p:txBody>
          <a:bodyPr wrap="none" lIns="0" tIns="0" rIns="0" bIns="0" rtlCol="0" anchor="t"/>
          <a:lstStyle/>
          <a:p>
            <a:pPr marL="0" indent="0" algn="l">
              <a:lnSpc>
                <a:spcPts val="1800"/>
              </a:lnSpc>
              <a:buNone/>
            </a:pPr>
            <a:r>
              <a:rPr lang="en-US" sz="1100" dirty="0">
                <a:solidFill>
                  <a:srgbClr val="3C3939"/>
                </a:solidFill>
                <a:latin typeface="Raleway Light" pitchFamily="34" charset="0"/>
                <a:ea typeface="Raleway Light" pitchFamily="34" charset="-122"/>
                <a:cs typeface="Raleway Light" pitchFamily="34" charset="-120"/>
              </a:rPr>
              <a:t>03</a:t>
            </a:r>
            <a:endParaRPr lang="en-US" sz="1100" dirty="0"/>
          </a:p>
        </p:txBody>
      </p:sp>
      <p:sp>
        <p:nvSpPr>
          <p:cNvPr id="14" name="Shape 11"/>
          <p:cNvSpPr/>
          <p:nvPr/>
        </p:nvSpPr>
        <p:spPr>
          <a:xfrm>
            <a:off x="724495" y="4754166"/>
            <a:ext cx="7695009" cy="15240"/>
          </a:xfrm>
          <a:prstGeom prst="rect">
            <a:avLst/>
          </a:prstGeom>
          <a:solidFill>
            <a:srgbClr val="1B1B27"/>
          </a:solidFill>
          <a:ln/>
        </p:spPr>
      </p:sp>
      <p:sp>
        <p:nvSpPr>
          <p:cNvPr id="15" name="Text 12"/>
          <p:cNvSpPr/>
          <p:nvPr/>
        </p:nvSpPr>
        <p:spPr>
          <a:xfrm>
            <a:off x="724495" y="4857036"/>
            <a:ext cx="2494955" cy="226338"/>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Validare externă și diseminare</a:t>
            </a:r>
            <a:endParaRPr lang="en-US" sz="1400" dirty="0"/>
          </a:p>
        </p:txBody>
      </p:sp>
      <p:sp>
        <p:nvSpPr>
          <p:cNvPr id="16" name="Text 13"/>
          <p:cNvSpPr/>
          <p:nvPr/>
        </p:nvSpPr>
        <p:spPr>
          <a:xfrm>
            <a:off x="724495" y="5170289"/>
            <a:ext cx="7695009" cy="463629"/>
          </a:xfrm>
          <a:prstGeom prst="rect">
            <a:avLst/>
          </a:prstGeom>
          <a:noFill/>
          <a:ln/>
        </p:spPr>
        <p:txBody>
          <a:bodyPr wrap="square" lIns="0" tIns="0" rIns="0" bIns="0" rtlCol="0" anchor="t"/>
          <a:lstStyle/>
          <a:p>
            <a:pPr marL="0" indent="0" algn="l">
              <a:lnSpc>
                <a:spcPts val="1800"/>
              </a:lnSpc>
              <a:buNone/>
            </a:pPr>
            <a:r>
              <a:rPr lang="en-US" sz="1100" dirty="0">
                <a:solidFill>
                  <a:srgbClr val="3C3939"/>
                </a:solidFill>
                <a:latin typeface="Roboto" pitchFamily="34" charset="0"/>
                <a:ea typeface="Roboto" pitchFamily="34" charset="-122"/>
                <a:cs typeface="Roboto" pitchFamily="34" charset="-120"/>
              </a:rPr>
              <a:t>Evaluarea independentă a rezultatelor și promovarea bunelor practici identificate către comunitatea educațională mai largă</a:t>
            </a:r>
            <a:endParaRPr lang="en-US" sz="1100" dirty="0"/>
          </a:p>
        </p:txBody>
      </p:sp>
      <p:sp>
        <p:nvSpPr>
          <p:cNvPr id="17" name="Text 14"/>
          <p:cNvSpPr/>
          <p:nvPr/>
        </p:nvSpPr>
        <p:spPr>
          <a:xfrm>
            <a:off x="724495" y="5887403"/>
            <a:ext cx="144899" cy="181094"/>
          </a:xfrm>
          <a:prstGeom prst="rect">
            <a:avLst/>
          </a:prstGeom>
          <a:noFill/>
          <a:ln/>
        </p:spPr>
        <p:txBody>
          <a:bodyPr wrap="none" lIns="0" tIns="0" rIns="0" bIns="0" rtlCol="0" anchor="t"/>
          <a:lstStyle/>
          <a:p>
            <a:pPr marL="0" indent="0" algn="l">
              <a:lnSpc>
                <a:spcPts val="1800"/>
              </a:lnSpc>
              <a:buNone/>
            </a:pPr>
            <a:r>
              <a:rPr lang="en-US" sz="1100" dirty="0">
                <a:solidFill>
                  <a:srgbClr val="3C3939"/>
                </a:solidFill>
                <a:latin typeface="Raleway Light" pitchFamily="34" charset="0"/>
                <a:ea typeface="Raleway Light" pitchFamily="34" charset="-122"/>
                <a:cs typeface="Raleway Light" pitchFamily="34" charset="-120"/>
              </a:rPr>
              <a:t>04</a:t>
            </a:r>
            <a:endParaRPr lang="en-US" sz="1100" dirty="0"/>
          </a:p>
        </p:txBody>
      </p:sp>
      <p:sp>
        <p:nvSpPr>
          <p:cNvPr id="18" name="Shape 15"/>
          <p:cNvSpPr/>
          <p:nvPr/>
        </p:nvSpPr>
        <p:spPr>
          <a:xfrm>
            <a:off x="724495" y="6118384"/>
            <a:ext cx="7695009" cy="15240"/>
          </a:xfrm>
          <a:prstGeom prst="rect">
            <a:avLst/>
          </a:prstGeom>
          <a:solidFill>
            <a:srgbClr val="1B1B27"/>
          </a:solidFill>
          <a:ln/>
        </p:spPr>
      </p:sp>
      <p:sp>
        <p:nvSpPr>
          <p:cNvPr id="19" name="Text 16"/>
          <p:cNvSpPr/>
          <p:nvPr/>
        </p:nvSpPr>
        <p:spPr>
          <a:xfrm>
            <a:off x="724495" y="6221254"/>
            <a:ext cx="2204680" cy="226338"/>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Managementul proiectului</a:t>
            </a:r>
            <a:endParaRPr lang="en-US" sz="1400" dirty="0"/>
          </a:p>
        </p:txBody>
      </p:sp>
      <p:sp>
        <p:nvSpPr>
          <p:cNvPr id="20" name="Text 17"/>
          <p:cNvSpPr/>
          <p:nvPr/>
        </p:nvSpPr>
        <p:spPr>
          <a:xfrm>
            <a:off x="724495" y="6534507"/>
            <a:ext cx="7695009" cy="231815"/>
          </a:xfrm>
          <a:prstGeom prst="rect">
            <a:avLst/>
          </a:prstGeom>
          <a:noFill/>
          <a:ln/>
        </p:spPr>
        <p:txBody>
          <a:bodyPr wrap="none" lIns="0" tIns="0" rIns="0" bIns="0" rtlCol="0" anchor="t"/>
          <a:lstStyle/>
          <a:p>
            <a:pPr marL="0" indent="0" algn="l">
              <a:lnSpc>
                <a:spcPts val="1800"/>
              </a:lnSpc>
              <a:buNone/>
            </a:pPr>
            <a:r>
              <a:rPr lang="en-US" sz="1100" dirty="0">
                <a:solidFill>
                  <a:srgbClr val="3C3939"/>
                </a:solidFill>
                <a:latin typeface="Roboto" pitchFamily="34" charset="0"/>
                <a:ea typeface="Roboto" pitchFamily="34" charset="-122"/>
                <a:cs typeface="Roboto" pitchFamily="34" charset="-120"/>
              </a:rPr>
              <a:t>Coordonarea eficientă a tuturor activităților, asigurarea calității și respectarea termenelor și bugetului alocat</a:t>
            </a:r>
            <a:endParaRPr lang="en-US" sz="1100" dirty="0"/>
          </a:p>
        </p:txBody>
      </p:sp>
      <p:pic>
        <p:nvPicPr>
          <p:cNvPr id="21" name="Image 1" descr="preencoded.png"/>
          <p:cNvPicPr>
            <a:picLocks noChangeAspect="1"/>
          </p:cNvPicPr>
          <p:nvPr/>
        </p:nvPicPr>
        <p:blipFill>
          <a:blip r:embed="rId4"/>
          <a:stretch>
            <a:fillRect/>
          </a:stretch>
        </p:blipFill>
        <p:spPr>
          <a:xfrm>
            <a:off x="3898001" y="7379137"/>
            <a:ext cx="6156007" cy="704850"/>
          </a:xfrm>
          <a:prstGeom prst="rect">
            <a:avLst/>
          </a:prstGeom>
        </p:spPr>
      </p:pic>
      <p:pic>
        <p:nvPicPr>
          <p:cNvPr id="22" name="Image 0" descr="preencoded.png">
            <a:extLst>
              <a:ext uri="{FF2B5EF4-FFF2-40B4-BE49-F238E27FC236}">
                <a16:creationId xmlns:a16="http://schemas.microsoft.com/office/drawing/2014/main" id="{D3CF7474-59BA-49A3-B75E-6FB5455FE469}"/>
              </a:ext>
            </a:extLst>
          </p:cNvPr>
          <p:cNvPicPr>
            <a:picLocks noChangeAspect="1"/>
          </p:cNvPicPr>
          <p:nvPr/>
        </p:nvPicPr>
        <p:blipFill>
          <a:blip r:embed="rId5"/>
          <a:stretch>
            <a:fillRect/>
          </a:stretch>
        </p:blipFill>
        <p:spPr>
          <a:xfrm>
            <a:off x="5059084" y="-12741"/>
            <a:ext cx="6720840" cy="69556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754420" y="230506"/>
            <a:ext cx="7788536" cy="488513"/>
          </a:xfrm>
          <a:prstGeom prst="rect">
            <a:avLst/>
          </a:prstGeom>
        </p:spPr>
      </p:pic>
      <p:sp>
        <p:nvSpPr>
          <p:cNvPr id="3" name="Text 0"/>
          <p:cNvSpPr/>
          <p:nvPr/>
        </p:nvSpPr>
        <p:spPr>
          <a:xfrm>
            <a:off x="520303" y="992505"/>
            <a:ext cx="7657862" cy="304919"/>
          </a:xfrm>
          <a:prstGeom prst="rect">
            <a:avLst/>
          </a:prstGeom>
          <a:noFill/>
          <a:ln/>
        </p:spPr>
        <p:txBody>
          <a:bodyPr wrap="none" lIns="0" tIns="0" rIns="0" bIns="0" rtlCol="0" anchor="t"/>
          <a:lstStyle/>
          <a:p>
            <a:pPr marL="0" indent="0" algn="l">
              <a:lnSpc>
                <a:spcPts val="2400"/>
              </a:lnSpc>
              <a:buNone/>
            </a:pPr>
            <a:r>
              <a:rPr lang="en-US" sz="1900" dirty="0">
                <a:solidFill>
                  <a:srgbClr val="1B1B27"/>
                </a:solidFill>
                <a:latin typeface="Raleway" pitchFamily="34" charset="0"/>
                <a:ea typeface="Raleway" pitchFamily="34" charset="-122"/>
                <a:cs typeface="Raleway" pitchFamily="34" charset="-120"/>
              </a:rPr>
              <a:t>Activități de mentorat și formare în Comunitatea de Învățare EduHub</a:t>
            </a:r>
            <a:endParaRPr lang="en-US" sz="1900" dirty="0"/>
          </a:p>
        </p:txBody>
      </p:sp>
      <p:sp>
        <p:nvSpPr>
          <p:cNvPr id="4" name="Text 1"/>
          <p:cNvSpPr/>
          <p:nvPr/>
        </p:nvSpPr>
        <p:spPr>
          <a:xfrm>
            <a:off x="520303" y="1443752"/>
            <a:ext cx="13589794" cy="156210"/>
          </a:xfrm>
          <a:prstGeom prst="rect">
            <a:avLst/>
          </a:prstGeom>
          <a:noFill/>
          <a:ln/>
        </p:spPr>
        <p:txBody>
          <a:bodyPr wrap="none" lIns="0" tIns="0" rIns="0" bIns="0" rtlCol="0" anchor="t"/>
          <a:lstStyle/>
          <a:p>
            <a:pPr marL="0" indent="0" algn="l">
              <a:lnSpc>
                <a:spcPts val="1200"/>
              </a:lnSpc>
              <a:buNone/>
            </a:pPr>
            <a:r>
              <a:rPr lang="en-US" sz="1200" dirty="0">
                <a:solidFill>
                  <a:srgbClr val="3C3939"/>
                </a:solidFill>
                <a:latin typeface="Times New Roman" panose="02020603050405020304" pitchFamily="18" charset="0"/>
                <a:ea typeface="Roboto" pitchFamily="34" charset="-122"/>
                <a:cs typeface="Times New Roman" panose="02020603050405020304" pitchFamily="18" charset="0"/>
              </a:rPr>
              <a:t>Componenta de formare și mentorat reprezintă coloana vertebrală a proiectului, asigurând transferul de cunoștințe și consolidarea competențelor necesare pentru implementarea cu succes a educației incluzive</a:t>
            </a:r>
            <a:r>
              <a:rPr lang="en-US" sz="750" dirty="0">
                <a:solidFill>
                  <a:srgbClr val="3C3939"/>
                </a:solidFill>
                <a:latin typeface="Roboto" pitchFamily="34" charset="0"/>
                <a:ea typeface="Roboto" pitchFamily="34" charset="-122"/>
                <a:cs typeface="Roboto" pitchFamily="34" charset="-120"/>
              </a:rPr>
              <a:t>.</a:t>
            </a:r>
            <a:endParaRPr lang="en-US" sz="750" dirty="0"/>
          </a:p>
        </p:txBody>
      </p:sp>
      <p:pic>
        <p:nvPicPr>
          <p:cNvPr id="5" name="Image 1" descr="preencoded.png"/>
          <p:cNvPicPr>
            <a:picLocks noChangeAspect="1"/>
          </p:cNvPicPr>
          <p:nvPr/>
        </p:nvPicPr>
        <p:blipFill>
          <a:blip r:embed="rId4"/>
          <a:stretch>
            <a:fillRect/>
          </a:stretch>
        </p:blipFill>
        <p:spPr>
          <a:xfrm>
            <a:off x="520303" y="1819276"/>
            <a:ext cx="5006935" cy="2210852"/>
          </a:xfrm>
          <a:prstGeom prst="rect">
            <a:avLst/>
          </a:prstGeom>
        </p:spPr>
      </p:pic>
      <p:sp>
        <p:nvSpPr>
          <p:cNvPr id="6" name="Text 2"/>
          <p:cNvSpPr/>
          <p:nvPr/>
        </p:nvSpPr>
        <p:spPr>
          <a:xfrm>
            <a:off x="7441763" y="1807131"/>
            <a:ext cx="2047280" cy="182880"/>
          </a:xfrm>
          <a:prstGeom prst="rect">
            <a:avLst/>
          </a:prstGeom>
          <a:noFill/>
          <a:ln/>
        </p:spPr>
        <p:txBody>
          <a:bodyPr wrap="none" lIns="0" tIns="0" rIns="0" bIns="0" rtlCol="0" anchor="t"/>
          <a:lstStyle/>
          <a:p>
            <a:pPr marL="0" indent="0" algn="l">
              <a:lnSpc>
                <a:spcPts val="1400"/>
              </a:lnSpc>
              <a:buNone/>
            </a:pPr>
            <a:r>
              <a:rPr lang="en-US" sz="1150" dirty="0">
                <a:solidFill>
                  <a:srgbClr val="1B1B27"/>
                </a:solidFill>
                <a:latin typeface="Raleway" pitchFamily="34" charset="0"/>
                <a:ea typeface="Raleway" pitchFamily="34" charset="-122"/>
                <a:cs typeface="Raleway" pitchFamily="34" charset="-120"/>
              </a:rPr>
              <a:t>Pilonii programului de formare</a:t>
            </a:r>
            <a:endParaRPr lang="en-US" sz="1150" dirty="0"/>
          </a:p>
        </p:txBody>
      </p:sp>
      <p:sp>
        <p:nvSpPr>
          <p:cNvPr id="7" name="Text 3"/>
          <p:cNvSpPr/>
          <p:nvPr/>
        </p:nvSpPr>
        <p:spPr>
          <a:xfrm>
            <a:off x="7441763" y="2087523"/>
            <a:ext cx="6675953" cy="1344166"/>
          </a:xfrm>
          <a:prstGeom prst="rect">
            <a:avLst/>
          </a:prstGeom>
          <a:noFill/>
          <a:ln/>
        </p:spPr>
        <p:txBody>
          <a:bodyPr wrap="square" lIns="0" tIns="0" rIns="0" bIns="0" rtlCol="0" anchor="t"/>
          <a:lstStyle/>
          <a:p>
            <a:pPr marL="0" indent="0" algn="l">
              <a:lnSpc>
                <a:spcPts val="1200"/>
              </a:lnSpc>
              <a:buNone/>
            </a:pPr>
            <a:r>
              <a:rPr lang="en-US" sz="1400" dirty="0">
                <a:solidFill>
                  <a:srgbClr val="3C3939"/>
                </a:solidFill>
                <a:latin typeface="Times New Roman" panose="02020603050405020304" pitchFamily="18" charset="0"/>
                <a:ea typeface="Roboto" pitchFamily="34" charset="-122"/>
                <a:cs typeface="Times New Roman" panose="02020603050405020304" pitchFamily="18" charset="0"/>
              </a:rPr>
              <a:t>Programul nostru de formare este structurat pe trei componente esențiale care se întrepătrund și se susțin reciproc, creând un ecosistem de învățare continuă și colaborativă</a:t>
            </a:r>
            <a:r>
              <a:rPr lang="en-US" sz="750" dirty="0">
                <a:solidFill>
                  <a:srgbClr val="3C3939"/>
                </a:solidFill>
                <a:latin typeface="Roboto" pitchFamily="34" charset="0"/>
                <a:ea typeface="Roboto" pitchFamily="34" charset="-122"/>
                <a:cs typeface="Roboto" pitchFamily="34" charset="-120"/>
              </a:rPr>
              <a:t>.</a:t>
            </a:r>
            <a:endParaRPr lang="en-US" sz="750" dirty="0"/>
          </a:p>
        </p:txBody>
      </p:sp>
      <p:sp>
        <p:nvSpPr>
          <p:cNvPr id="9" name="Shape 5"/>
          <p:cNvSpPr/>
          <p:nvPr/>
        </p:nvSpPr>
        <p:spPr>
          <a:xfrm>
            <a:off x="462320" y="4853157"/>
            <a:ext cx="4434364" cy="292656"/>
          </a:xfrm>
          <a:prstGeom prst="roundRect">
            <a:avLst>
              <a:gd name="adj" fmla="val 7755"/>
            </a:avLst>
          </a:prstGeom>
          <a:solidFill>
            <a:srgbClr val="E1E1EA"/>
          </a:solidFill>
          <a:ln/>
        </p:spPr>
        <p:txBody>
          <a:bodyPr/>
          <a:lstStyle/>
          <a:p>
            <a:r>
              <a:rPr lang="ro-RO" dirty="0"/>
              <a:t>                                     1</a:t>
            </a:r>
            <a:endParaRPr lang="en-US" dirty="0"/>
          </a:p>
        </p:txBody>
      </p:sp>
      <p:sp>
        <p:nvSpPr>
          <p:cNvPr id="11" name="Text 7"/>
          <p:cNvSpPr/>
          <p:nvPr/>
        </p:nvSpPr>
        <p:spPr>
          <a:xfrm>
            <a:off x="841315" y="5164953"/>
            <a:ext cx="2126575" cy="2193986"/>
          </a:xfrm>
          <a:prstGeom prst="rect">
            <a:avLst/>
          </a:prstGeom>
          <a:noFill/>
          <a:ln/>
        </p:spPr>
        <p:txBody>
          <a:bodyPr wrap="none" lIns="0" tIns="0" rIns="0" bIns="0" rtlCol="0" anchor="t"/>
          <a:lstStyle/>
          <a:p>
            <a:pPr marL="0" indent="0" algn="l">
              <a:lnSpc>
                <a:spcPts val="1200"/>
              </a:lnSpc>
              <a:buNone/>
            </a:pPr>
            <a:r>
              <a:rPr lang="en-US" sz="950" dirty="0">
                <a:solidFill>
                  <a:srgbClr val="3C3939"/>
                </a:solidFill>
                <a:latin typeface="Raleway" pitchFamily="34" charset="0"/>
                <a:ea typeface="Raleway" pitchFamily="34" charset="-122"/>
                <a:cs typeface="Raleway" pitchFamily="34" charset="-120"/>
              </a:rPr>
              <a:t>Curriculum cu Design Universal (CDU)</a:t>
            </a:r>
            <a:endParaRPr lang="en-US" sz="950" dirty="0"/>
          </a:p>
        </p:txBody>
      </p:sp>
      <p:sp>
        <p:nvSpPr>
          <p:cNvPr id="12" name="Text 8"/>
          <p:cNvSpPr/>
          <p:nvPr/>
        </p:nvSpPr>
        <p:spPr>
          <a:xfrm>
            <a:off x="520303" y="5879034"/>
            <a:ext cx="4239339" cy="312420"/>
          </a:xfrm>
          <a:prstGeom prst="rect">
            <a:avLst/>
          </a:prstGeom>
          <a:noFill/>
          <a:ln/>
        </p:spPr>
        <p:txBody>
          <a:bodyPr wrap="square" lIns="0" tIns="0" rIns="0" bIns="0" rtlCol="0" anchor="t"/>
          <a:lstStyle/>
          <a:p>
            <a:pPr marL="0" indent="0" algn="l">
              <a:lnSpc>
                <a:spcPts val="1200"/>
              </a:lnSpc>
              <a:buNone/>
            </a:pPr>
            <a:r>
              <a:rPr lang="en-US" sz="1200" dirty="0">
                <a:solidFill>
                  <a:srgbClr val="3C3939"/>
                </a:solidFill>
                <a:latin typeface="Times New Roman" panose="02020603050405020304" pitchFamily="18" charset="0"/>
                <a:ea typeface="Roboto" pitchFamily="34" charset="-122"/>
                <a:cs typeface="Times New Roman" panose="02020603050405020304" pitchFamily="18" charset="0"/>
              </a:rPr>
              <a:t>Formare intensivă și mentorat dedicat principiilor și aplicării practice a Curriculumului cu Design Universal, pentru crearea unui mediu de învățare accesibil tuturor elevilor</a:t>
            </a:r>
            <a:endParaRPr lang="en-US" sz="1200" dirty="0">
              <a:latin typeface="Times New Roman" panose="02020603050405020304" pitchFamily="18" charset="0"/>
              <a:cs typeface="Times New Roman" panose="02020603050405020304" pitchFamily="18" charset="0"/>
            </a:endParaRPr>
          </a:p>
        </p:txBody>
      </p:sp>
      <p:sp>
        <p:nvSpPr>
          <p:cNvPr id="14" name="Shape 10"/>
          <p:cNvSpPr/>
          <p:nvPr/>
        </p:nvSpPr>
        <p:spPr>
          <a:xfrm>
            <a:off x="5431446" y="4896138"/>
            <a:ext cx="4434483" cy="292656"/>
          </a:xfrm>
          <a:prstGeom prst="roundRect">
            <a:avLst>
              <a:gd name="adj" fmla="val 7755"/>
            </a:avLst>
          </a:prstGeom>
          <a:solidFill>
            <a:srgbClr val="E1E1EA"/>
          </a:solidFill>
          <a:ln/>
        </p:spPr>
        <p:txBody>
          <a:bodyPr/>
          <a:lstStyle/>
          <a:p>
            <a:r>
              <a:rPr lang="ro-RO" dirty="0"/>
              <a:t>                                2</a:t>
            </a:r>
            <a:endParaRPr lang="en-US" dirty="0"/>
          </a:p>
        </p:txBody>
      </p:sp>
      <p:sp>
        <p:nvSpPr>
          <p:cNvPr id="16" name="Text 12"/>
          <p:cNvSpPr/>
          <p:nvPr/>
        </p:nvSpPr>
        <p:spPr>
          <a:xfrm>
            <a:off x="6460804" y="5325555"/>
            <a:ext cx="1424550" cy="206464"/>
          </a:xfrm>
          <a:prstGeom prst="rect">
            <a:avLst/>
          </a:prstGeom>
          <a:noFill/>
          <a:ln/>
        </p:spPr>
        <p:txBody>
          <a:bodyPr wrap="none" lIns="0" tIns="0" rIns="0" bIns="0" rtlCol="0" anchor="t"/>
          <a:lstStyle/>
          <a:p>
            <a:pPr marL="0" indent="0" algn="l">
              <a:lnSpc>
                <a:spcPts val="1200"/>
              </a:lnSpc>
              <a:buNone/>
            </a:pPr>
            <a:r>
              <a:rPr lang="en-US" sz="950" dirty="0">
                <a:solidFill>
                  <a:srgbClr val="3C3939"/>
                </a:solidFill>
                <a:latin typeface="Raleway" pitchFamily="34" charset="0"/>
                <a:ea typeface="Raleway" pitchFamily="34" charset="-122"/>
                <a:cs typeface="Raleway" pitchFamily="34" charset="-120"/>
              </a:rPr>
              <a:t>Terapii specifice</a:t>
            </a:r>
            <a:endParaRPr lang="en-US" sz="950" dirty="0"/>
          </a:p>
        </p:txBody>
      </p:sp>
      <p:sp>
        <p:nvSpPr>
          <p:cNvPr id="17" name="Text 13"/>
          <p:cNvSpPr/>
          <p:nvPr/>
        </p:nvSpPr>
        <p:spPr>
          <a:xfrm>
            <a:off x="5527237" y="5848358"/>
            <a:ext cx="3907631" cy="2125853"/>
          </a:xfrm>
          <a:prstGeom prst="rect">
            <a:avLst/>
          </a:prstGeom>
          <a:noFill/>
          <a:ln/>
        </p:spPr>
        <p:txBody>
          <a:bodyPr wrap="square" lIns="0" tIns="0" rIns="0" bIns="0" rtlCol="0" anchor="t"/>
          <a:lstStyle/>
          <a:p>
            <a:pPr marL="0" indent="0" algn="l">
              <a:lnSpc>
                <a:spcPts val="1200"/>
              </a:lnSpc>
              <a:buNone/>
            </a:pPr>
            <a:r>
              <a:rPr lang="en-US" sz="1200" dirty="0">
                <a:solidFill>
                  <a:srgbClr val="3C3939"/>
                </a:solidFill>
                <a:latin typeface="Times New Roman" panose="02020603050405020304" pitchFamily="18" charset="0"/>
                <a:ea typeface="Roboto" pitchFamily="34" charset="-122"/>
                <a:cs typeface="Times New Roman" panose="02020603050405020304" pitchFamily="18" charset="0"/>
              </a:rPr>
              <a:t>Pregătire specializată în intervenții terapeutice adaptate nevoilor individuale ale elevilor cu cerințe educaționale speciale</a:t>
            </a:r>
            <a:endParaRPr lang="en-US" sz="1200" dirty="0">
              <a:latin typeface="Times New Roman" panose="02020603050405020304" pitchFamily="18" charset="0"/>
              <a:cs typeface="Times New Roman" panose="02020603050405020304" pitchFamily="18" charset="0"/>
            </a:endParaRPr>
          </a:p>
        </p:txBody>
      </p:sp>
      <p:sp>
        <p:nvSpPr>
          <p:cNvPr id="19" name="Shape 15"/>
          <p:cNvSpPr/>
          <p:nvPr/>
        </p:nvSpPr>
        <p:spPr>
          <a:xfrm>
            <a:off x="10059350" y="4892048"/>
            <a:ext cx="4434483" cy="292656"/>
          </a:xfrm>
          <a:prstGeom prst="roundRect">
            <a:avLst>
              <a:gd name="adj" fmla="val 7755"/>
            </a:avLst>
          </a:prstGeom>
          <a:solidFill>
            <a:srgbClr val="E1E1EA"/>
          </a:solidFill>
          <a:ln/>
        </p:spPr>
        <p:txBody>
          <a:bodyPr/>
          <a:lstStyle/>
          <a:p>
            <a:r>
              <a:rPr lang="ro-RO" dirty="0"/>
              <a:t>                                       3</a:t>
            </a:r>
            <a:endParaRPr lang="en-US" dirty="0"/>
          </a:p>
        </p:txBody>
      </p:sp>
      <p:sp>
        <p:nvSpPr>
          <p:cNvPr id="21" name="Text 17"/>
          <p:cNvSpPr/>
          <p:nvPr/>
        </p:nvSpPr>
        <p:spPr>
          <a:xfrm>
            <a:off x="10612870" y="5409345"/>
            <a:ext cx="2296305" cy="122674"/>
          </a:xfrm>
          <a:prstGeom prst="rect">
            <a:avLst/>
          </a:prstGeom>
          <a:noFill/>
          <a:ln/>
        </p:spPr>
        <p:txBody>
          <a:bodyPr wrap="none" lIns="0" tIns="0" rIns="0" bIns="0" rtlCol="0" anchor="t"/>
          <a:lstStyle/>
          <a:p>
            <a:pPr marL="0" indent="0" algn="l">
              <a:lnSpc>
                <a:spcPts val="1200"/>
              </a:lnSpc>
              <a:buNone/>
            </a:pPr>
            <a:r>
              <a:rPr lang="en-US" sz="950" dirty="0">
                <a:solidFill>
                  <a:srgbClr val="3C3939"/>
                </a:solidFill>
                <a:latin typeface="Raleway" pitchFamily="34" charset="0"/>
                <a:ea typeface="Raleway" pitchFamily="34" charset="-122"/>
                <a:cs typeface="Raleway" pitchFamily="34" charset="-120"/>
              </a:rPr>
              <a:t>Mentorat în comunitatea EduHub</a:t>
            </a:r>
            <a:endParaRPr lang="en-US" sz="950" dirty="0"/>
          </a:p>
        </p:txBody>
      </p:sp>
      <p:sp>
        <p:nvSpPr>
          <p:cNvPr id="22" name="Text 18"/>
          <p:cNvSpPr/>
          <p:nvPr/>
        </p:nvSpPr>
        <p:spPr>
          <a:xfrm>
            <a:off x="10059350" y="5848359"/>
            <a:ext cx="3937993" cy="530934"/>
          </a:xfrm>
          <a:prstGeom prst="rect">
            <a:avLst/>
          </a:prstGeom>
          <a:noFill/>
          <a:ln/>
        </p:spPr>
        <p:txBody>
          <a:bodyPr wrap="square" lIns="0" tIns="0" rIns="0" bIns="0" rtlCol="0" anchor="t"/>
          <a:lstStyle/>
          <a:p>
            <a:pPr marL="0" indent="0" algn="l">
              <a:lnSpc>
                <a:spcPts val="1200"/>
              </a:lnSpc>
              <a:buNone/>
            </a:pPr>
            <a:r>
              <a:rPr lang="en-US" sz="1200" dirty="0">
                <a:solidFill>
                  <a:srgbClr val="3C3939"/>
                </a:solidFill>
                <a:latin typeface="Times New Roman" panose="02020603050405020304" pitchFamily="18" charset="0"/>
                <a:ea typeface="Roboto" pitchFamily="34" charset="-122"/>
                <a:cs typeface="Times New Roman" panose="02020603050405020304" pitchFamily="18" charset="0"/>
              </a:rPr>
              <a:t>Activități continue de mentorat intern și extern, valorificând resursele interne pentru dinamizarea comunității și creșterea motivației cadrelor didactice din școlile partenere</a:t>
            </a:r>
            <a:endParaRPr lang="en-US" sz="1200" dirty="0">
              <a:latin typeface="Times New Roman" panose="02020603050405020304" pitchFamily="18" charset="0"/>
              <a:cs typeface="Times New Roman" panose="02020603050405020304" pitchFamily="18" charset="0"/>
            </a:endParaRPr>
          </a:p>
        </p:txBody>
      </p:sp>
      <p:pic>
        <p:nvPicPr>
          <p:cNvPr id="23" name="Image 2" descr="preencoded.png"/>
          <p:cNvPicPr>
            <a:picLocks noChangeAspect="1"/>
          </p:cNvPicPr>
          <p:nvPr/>
        </p:nvPicPr>
        <p:blipFill>
          <a:blip r:embed="rId5"/>
          <a:stretch>
            <a:fillRect/>
          </a:stretch>
        </p:blipFill>
        <p:spPr>
          <a:xfrm>
            <a:off x="3560781" y="7237095"/>
            <a:ext cx="6686242" cy="5348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897267" y="304086"/>
            <a:ext cx="8161020" cy="844629"/>
          </a:xfrm>
          <a:prstGeom prst="rect">
            <a:avLst/>
          </a:prstGeom>
        </p:spPr>
      </p:pic>
      <p:sp>
        <p:nvSpPr>
          <p:cNvPr id="3" name="Text 0"/>
          <p:cNvSpPr/>
          <p:nvPr/>
        </p:nvSpPr>
        <p:spPr>
          <a:xfrm>
            <a:off x="793790" y="1951434"/>
            <a:ext cx="8126849" cy="527090"/>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Tehnologii revoluționare în studiul învățării</a:t>
            </a:r>
            <a:endParaRPr lang="en-US" sz="3300" dirty="0"/>
          </a:p>
        </p:txBody>
      </p:sp>
      <p:sp>
        <p:nvSpPr>
          <p:cNvPr id="4" name="Text 1"/>
          <p:cNvSpPr/>
          <p:nvPr/>
        </p:nvSpPr>
        <p:spPr>
          <a:xfrm>
            <a:off x="793790" y="2731532"/>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Progresele uluitoare în domeniul neuroimagisticii au transformat radical înțelegerea noastră despre modul în care funcționează creierul uman în timpul procesului de învățare. Tehnologiile moderne ne oferă ferestre fascinante către mecanismele complexe ale învățării.</a:t>
            </a:r>
            <a:endParaRPr lang="en-US" sz="1300" dirty="0"/>
          </a:p>
        </p:txBody>
      </p:sp>
      <p:pic>
        <p:nvPicPr>
          <p:cNvPr id="5" name="Image 1" descr="preencoded.png"/>
          <p:cNvPicPr>
            <a:picLocks noChangeAspect="1"/>
          </p:cNvPicPr>
          <p:nvPr/>
        </p:nvPicPr>
        <p:blipFill>
          <a:blip r:embed="rId4"/>
          <a:stretch>
            <a:fillRect/>
          </a:stretch>
        </p:blipFill>
        <p:spPr>
          <a:xfrm>
            <a:off x="793790" y="3461147"/>
            <a:ext cx="421719" cy="421719"/>
          </a:xfrm>
          <a:prstGeom prst="rect">
            <a:avLst/>
          </a:prstGeom>
        </p:spPr>
      </p:pic>
      <p:sp>
        <p:nvSpPr>
          <p:cNvPr id="6" name="Text 2"/>
          <p:cNvSpPr/>
          <p:nvPr/>
        </p:nvSpPr>
        <p:spPr>
          <a:xfrm>
            <a:off x="793790" y="4093726"/>
            <a:ext cx="3771900"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Tomografia de emisie pozitronică (PET)</a:t>
            </a:r>
            <a:endParaRPr lang="en-US" sz="1650" dirty="0"/>
          </a:p>
        </p:txBody>
      </p:sp>
      <p:sp>
        <p:nvSpPr>
          <p:cNvPr id="7" name="Text 3"/>
          <p:cNvSpPr/>
          <p:nvPr/>
        </p:nvSpPr>
        <p:spPr>
          <a:xfrm>
            <a:off x="793790" y="4458414"/>
            <a:ext cx="4206954" cy="809744"/>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Permite vizualizarea activității metabolice cerebrale în timp real, oferind informații prețioase despre zonele cerebrale activate în timpul diferitelor tipuri de învățare</a:t>
            </a:r>
            <a:endParaRPr lang="en-US" sz="1300" dirty="0"/>
          </a:p>
        </p:txBody>
      </p:sp>
      <p:pic>
        <p:nvPicPr>
          <p:cNvPr id="8" name="Image 2" descr="preencoded.png"/>
          <p:cNvPicPr>
            <a:picLocks noChangeAspect="1"/>
          </p:cNvPicPr>
          <p:nvPr/>
        </p:nvPicPr>
        <p:blipFill>
          <a:blip r:embed="rId5"/>
          <a:stretch>
            <a:fillRect/>
          </a:stretch>
        </p:blipFill>
        <p:spPr>
          <a:xfrm>
            <a:off x="5211604" y="3461147"/>
            <a:ext cx="421719" cy="421719"/>
          </a:xfrm>
          <a:prstGeom prst="rect">
            <a:avLst/>
          </a:prstGeom>
        </p:spPr>
      </p:pic>
      <p:sp>
        <p:nvSpPr>
          <p:cNvPr id="9" name="Text 4"/>
          <p:cNvSpPr/>
          <p:nvPr/>
        </p:nvSpPr>
        <p:spPr>
          <a:xfrm>
            <a:off x="5211604" y="4093726"/>
            <a:ext cx="4207073" cy="526971"/>
          </a:xfrm>
          <a:prstGeom prst="rect">
            <a:avLst/>
          </a:prstGeom>
          <a:noFill/>
          <a:ln/>
        </p:spPr>
        <p:txBody>
          <a:bodyPr wrap="squar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Imagistica prin rezonanță magnetică funcțională (fMRI)</a:t>
            </a:r>
            <a:endParaRPr lang="en-US" sz="1650" dirty="0"/>
          </a:p>
        </p:txBody>
      </p:sp>
      <p:sp>
        <p:nvSpPr>
          <p:cNvPr id="10" name="Text 5"/>
          <p:cNvSpPr/>
          <p:nvPr/>
        </p:nvSpPr>
        <p:spPr>
          <a:xfrm>
            <a:off x="5211604" y="4721900"/>
            <a:ext cx="4207073" cy="809744"/>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Oferă imagini detaliate ale fluxului sanguin cerebral, relevând care regiuni ale creierului sunt implicate în procesarea diferitelor tipuri de informații</a:t>
            </a:r>
            <a:endParaRPr lang="en-US" sz="1300" dirty="0"/>
          </a:p>
        </p:txBody>
      </p:sp>
      <p:pic>
        <p:nvPicPr>
          <p:cNvPr id="11" name="Image 3" descr="preencoded.png"/>
          <p:cNvPicPr>
            <a:picLocks noChangeAspect="1"/>
          </p:cNvPicPr>
          <p:nvPr/>
        </p:nvPicPr>
        <p:blipFill>
          <a:blip r:embed="rId6"/>
          <a:stretch>
            <a:fillRect/>
          </a:stretch>
        </p:blipFill>
        <p:spPr>
          <a:xfrm>
            <a:off x="9629537" y="3461147"/>
            <a:ext cx="421719" cy="421719"/>
          </a:xfrm>
          <a:prstGeom prst="rect">
            <a:avLst/>
          </a:prstGeom>
        </p:spPr>
      </p:pic>
      <p:sp>
        <p:nvSpPr>
          <p:cNvPr id="12" name="Text 6"/>
          <p:cNvSpPr/>
          <p:nvPr/>
        </p:nvSpPr>
        <p:spPr>
          <a:xfrm>
            <a:off x="9629537" y="4093726"/>
            <a:ext cx="3835479"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Electroencefalografia cantitativă (qEEG)</a:t>
            </a:r>
            <a:endParaRPr lang="en-US" sz="1650" dirty="0"/>
          </a:p>
        </p:txBody>
      </p:sp>
      <p:sp>
        <p:nvSpPr>
          <p:cNvPr id="13" name="Text 7"/>
          <p:cNvSpPr/>
          <p:nvPr/>
        </p:nvSpPr>
        <p:spPr>
          <a:xfrm>
            <a:off x="9629537" y="4458414"/>
            <a:ext cx="4207073" cy="809744"/>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Măsoară activitatea electrică a creierului, oferind perspective asupra vitezei și eficienței procesării informațiilor</a:t>
            </a:r>
            <a:endParaRPr lang="en-US" sz="1300" dirty="0"/>
          </a:p>
        </p:txBody>
      </p:sp>
      <p:sp>
        <p:nvSpPr>
          <p:cNvPr id="14" name="Text 8"/>
          <p:cNvSpPr/>
          <p:nvPr/>
        </p:nvSpPr>
        <p:spPr>
          <a:xfrm>
            <a:off x="793790" y="5721429"/>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Aceste tehnici avansate contestă teoriile tradiționale bazate exclusiv pe coeficientul de inteligență, evidențiind că învățarea este un proces mult mai complex și diversificat decât se credea anterior. </a:t>
            </a:r>
            <a:r>
              <a:rPr lang="en-US" sz="1300" b="1" dirty="0">
                <a:solidFill>
                  <a:srgbClr val="3C3939"/>
                </a:solidFill>
                <a:latin typeface="Roboto" pitchFamily="34" charset="0"/>
                <a:ea typeface="Roboto" pitchFamily="34" charset="-122"/>
                <a:cs typeface="Roboto" pitchFamily="34" charset="-120"/>
              </a:rPr>
              <a:t>Howard Gardner</a:t>
            </a:r>
            <a:r>
              <a:rPr lang="en-US" sz="1300" dirty="0">
                <a:solidFill>
                  <a:srgbClr val="3C3939"/>
                </a:solidFill>
                <a:latin typeface="Roboto" pitchFamily="34" charset="0"/>
                <a:ea typeface="Roboto" pitchFamily="34" charset="-122"/>
                <a:cs typeface="Roboto" pitchFamily="34" charset="-120"/>
              </a:rPr>
              <a:t> și cercetările recente subliniază că fiecare creier învață diferit, nu există un „elev obișnuit".</a:t>
            </a:r>
            <a:endParaRPr lang="en-US" sz="1300" dirty="0"/>
          </a:p>
        </p:txBody>
      </p:sp>
      <p:pic>
        <p:nvPicPr>
          <p:cNvPr id="15" name="Image 4" descr="preencoded.png"/>
          <p:cNvPicPr>
            <a:picLocks noChangeAspect="1"/>
          </p:cNvPicPr>
          <p:nvPr/>
        </p:nvPicPr>
        <p:blipFill>
          <a:blip r:embed="rId7"/>
          <a:stretch>
            <a:fillRect/>
          </a:stretch>
        </p:blipFill>
        <p:spPr>
          <a:xfrm>
            <a:off x="2783955" y="7175063"/>
            <a:ext cx="8076605" cy="92475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754630" y="346948"/>
            <a:ext cx="9121140" cy="943927"/>
          </a:xfrm>
          <a:prstGeom prst="rect">
            <a:avLst/>
          </a:prstGeom>
        </p:spPr>
      </p:pic>
      <p:sp>
        <p:nvSpPr>
          <p:cNvPr id="3" name="Text 0"/>
          <p:cNvSpPr/>
          <p:nvPr/>
        </p:nvSpPr>
        <p:spPr>
          <a:xfrm>
            <a:off x="793790" y="2045613"/>
            <a:ext cx="10089237" cy="1178362"/>
          </a:xfrm>
          <a:prstGeom prst="rect">
            <a:avLst/>
          </a:prstGeom>
          <a:noFill/>
          <a:ln/>
        </p:spPr>
        <p:txBody>
          <a:bodyPr wrap="none" lIns="0" tIns="0" rIns="0" bIns="0" rtlCol="0" anchor="t"/>
          <a:lstStyle/>
          <a:p>
            <a:pPr marL="0" indent="0" algn="l">
              <a:lnSpc>
                <a:spcPts val="9250"/>
              </a:lnSpc>
              <a:buNone/>
            </a:pPr>
            <a:r>
              <a:rPr lang="en-US" sz="7400" dirty="0">
                <a:solidFill>
                  <a:srgbClr val="1B1B27"/>
                </a:solidFill>
                <a:latin typeface="Raleway" pitchFamily="34" charset="0"/>
                <a:ea typeface="Raleway" pitchFamily="34" charset="-122"/>
                <a:cs typeface="Raleway" pitchFamily="34" charset="-120"/>
              </a:rPr>
              <a:t>Nu există un „elev tipic"</a:t>
            </a:r>
            <a:endParaRPr lang="en-US" sz="7400" dirty="0"/>
          </a:p>
        </p:txBody>
      </p:sp>
      <p:sp>
        <p:nvSpPr>
          <p:cNvPr id="4" name="Text 1"/>
          <p:cNvSpPr/>
          <p:nvPr/>
        </p:nvSpPr>
        <p:spPr>
          <a:xfrm>
            <a:off x="1076563" y="3718798"/>
            <a:ext cx="12760047" cy="603409"/>
          </a:xfrm>
          <a:prstGeom prst="rect">
            <a:avLst/>
          </a:prstGeom>
          <a:noFill/>
          <a:ln/>
        </p:spPr>
        <p:txBody>
          <a:bodyPr wrap="square" lIns="0" tIns="0" rIns="0" bIns="0" rtlCol="0" anchor="t"/>
          <a:lstStyle/>
          <a:p>
            <a:pPr marL="0" indent="0" algn="l">
              <a:lnSpc>
                <a:spcPts val="2350"/>
              </a:lnSpc>
              <a:buNone/>
            </a:pPr>
            <a:r>
              <a:rPr lang="en-US" sz="1450" dirty="0">
                <a:solidFill>
                  <a:srgbClr val="3C3939"/>
                </a:solidFill>
                <a:latin typeface="Roboto" pitchFamily="34" charset="0"/>
                <a:ea typeface="Roboto" pitchFamily="34" charset="-122"/>
                <a:cs typeface="Roboto" pitchFamily="34" charset="-120"/>
              </a:rPr>
              <a:t>Informația esențială pe care ne-o oferă cercetările contemporane în neuroștiință este că </a:t>
            </a:r>
            <a:r>
              <a:rPr lang="en-US" sz="1450" b="1" dirty="0">
                <a:solidFill>
                  <a:srgbClr val="3C3939"/>
                </a:solidFill>
                <a:latin typeface="Roboto" pitchFamily="34" charset="0"/>
                <a:ea typeface="Roboto" pitchFamily="34" charset="-122"/>
                <a:cs typeface="Roboto" pitchFamily="34" charset="-120"/>
              </a:rPr>
              <a:t>nu există un „elev tipic"</a:t>
            </a:r>
            <a:r>
              <a:rPr lang="en-US" sz="1450" dirty="0">
                <a:solidFill>
                  <a:srgbClr val="3C3939"/>
                </a:solidFill>
                <a:latin typeface="Roboto" pitchFamily="34" charset="0"/>
                <a:ea typeface="Roboto" pitchFamily="34" charset="-122"/>
                <a:cs typeface="Roboto" pitchFamily="34" charset="-120"/>
              </a:rPr>
              <a:t>. Procesul de învățare este unic pentru fiecare individ, reflectând complexitatea și diversitatea creierelor noastre.</a:t>
            </a:r>
            <a:endParaRPr lang="en-US" sz="1450" dirty="0"/>
          </a:p>
        </p:txBody>
      </p:sp>
      <p:sp>
        <p:nvSpPr>
          <p:cNvPr id="5" name="Shape 2"/>
          <p:cNvSpPr/>
          <p:nvPr/>
        </p:nvSpPr>
        <p:spPr>
          <a:xfrm>
            <a:off x="793790" y="3506748"/>
            <a:ext cx="22860" cy="1027509"/>
          </a:xfrm>
          <a:prstGeom prst="rect">
            <a:avLst/>
          </a:prstGeom>
          <a:solidFill>
            <a:srgbClr val="1B1B27"/>
          </a:solidFill>
          <a:ln/>
        </p:spPr>
      </p:sp>
      <p:sp>
        <p:nvSpPr>
          <p:cNvPr id="6" name="Text 3"/>
          <p:cNvSpPr/>
          <p:nvPr/>
        </p:nvSpPr>
        <p:spPr>
          <a:xfrm>
            <a:off x="793790" y="4746308"/>
            <a:ext cx="13042821" cy="603409"/>
          </a:xfrm>
          <a:prstGeom prst="rect">
            <a:avLst/>
          </a:prstGeom>
          <a:noFill/>
          <a:ln/>
        </p:spPr>
        <p:txBody>
          <a:bodyPr wrap="square" lIns="0" tIns="0" rIns="0" bIns="0" rtlCol="0" anchor="t"/>
          <a:lstStyle/>
          <a:p>
            <a:pPr marL="0" indent="0" algn="l">
              <a:lnSpc>
                <a:spcPts val="2350"/>
              </a:lnSpc>
              <a:buNone/>
            </a:pPr>
            <a:r>
              <a:rPr lang="en-US" sz="1450" dirty="0">
                <a:solidFill>
                  <a:srgbClr val="3C3939"/>
                </a:solidFill>
                <a:latin typeface="Roboto" pitchFamily="34" charset="0"/>
                <a:ea typeface="Roboto" pitchFamily="34" charset="-122"/>
                <a:cs typeface="Roboto" pitchFamily="34" charset="-120"/>
              </a:rPr>
              <a:t>Împărțirea elevilor în categorii simplificate precum „deștepți/proști" sau „cu dizabilități/fără dizabilități" nu mai corespunde realității contemporane revelate de cercetările științifice. Această clasificare binară ne face să ignorăm multe calități și abilități subtile, dar profund semnificative, ale fiecărui elev.</a:t>
            </a:r>
            <a:endParaRPr lang="en-US" sz="1450" dirty="0"/>
          </a:p>
        </p:txBody>
      </p:sp>
      <p:sp>
        <p:nvSpPr>
          <p:cNvPr id="7" name="Text 4"/>
          <p:cNvSpPr/>
          <p:nvPr/>
        </p:nvSpPr>
        <p:spPr>
          <a:xfrm>
            <a:off x="793790" y="5561767"/>
            <a:ext cx="13042821" cy="603409"/>
          </a:xfrm>
          <a:prstGeom prst="rect">
            <a:avLst/>
          </a:prstGeom>
          <a:noFill/>
          <a:ln/>
        </p:spPr>
        <p:txBody>
          <a:bodyPr wrap="square" lIns="0" tIns="0" rIns="0" bIns="0" rtlCol="0" anchor="t"/>
          <a:lstStyle/>
          <a:p>
            <a:pPr marL="0" indent="0" algn="l">
              <a:lnSpc>
                <a:spcPts val="2350"/>
              </a:lnSpc>
              <a:buNone/>
            </a:pPr>
            <a:r>
              <a:rPr lang="en-US" sz="1450" dirty="0">
                <a:solidFill>
                  <a:srgbClr val="3C3939"/>
                </a:solidFill>
                <a:latin typeface="Roboto" pitchFamily="34" charset="0"/>
                <a:ea typeface="Roboto" pitchFamily="34" charset="-122"/>
                <a:cs typeface="Roboto" pitchFamily="34" charset="-120"/>
              </a:rPr>
              <a:t>Fiecare copil vine cu un set unic de puncte forte, provocări, stiluri de învățare și modalități de procesare a informației. Recunoașterea și respectarea acestei diversități naturale reprezintă fundamentul unei educații cu adevărat incluzive și eficiente.</a:t>
            </a:r>
            <a:endParaRPr lang="en-US" sz="1450" dirty="0"/>
          </a:p>
        </p:txBody>
      </p:sp>
      <p:pic>
        <p:nvPicPr>
          <p:cNvPr id="8" name="Image 1" descr="preencoded.png"/>
          <p:cNvPicPr>
            <a:picLocks noChangeAspect="1"/>
          </p:cNvPicPr>
          <p:nvPr/>
        </p:nvPicPr>
        <p:blipFill>
          <a:blip r:embed="rId4"/>
          <a:stretch>
            <a:fillRect/>
          </a:stretch>
        </p:blipFill>
        <p:spPr>
          <a:xfrm>
            <a:off x="2181526" y="7119503"/>
            <a:ext cx="9026843" cy="10334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234690" y="495777"/>
            <a:ext cx="8161020" cy="844629"/>
          </a:xfrm>
          <a:prstGeom prst="rect">
            <a:avLst/>
          </a:prstGeom>
        </p:spPr>
      </p:pic>
      <p:sp>
        <p:nvSpPr>
          <p:cNvPr id="3" name="Text 0"/>
          <p:cNvSpPr/>
          <p:nvPr/>
        </p:nvSpPr>
        <p:spPr>
          <a:xfrm>
            <a:off x="793790" y="1952506"/>
            <a:ext cx="9615964" cy="527090"/>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Cum funcționează creierul în procesul de învățare</a:t>
            </a:r>
            <a:endParaRPr lang="en-US" sz="3300" dirty="0"/>
          </a:p>
        </p:txBody>
      </p:sp>
      <p:sp>
        <p:nvSpPr>
          <p:cNvPr id="4" name="Text 1"/>
          <p:cNvSpPr/>
          <p:nvPr/>
        </p:nvSpPr>
        <p:spPr>
          <a:xfrm>
            <a:off x="793790" y="2732603"/>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Cercetătorii de la </a:t>
            </a:r>
            <a:r>
              <a:rPr lang="en-US" sz="1300" b="1" dirty="0">
                <a:solidFill>
                  <a:srgbClr val="3C3939"/>
                </a:solidFill>
                <a:latin typeface="Roboto" pitchFamily="34" charset="0"/>
                <a:ea typeface="Roboto" pitchFamily="34" charset="-122"/>
                <a:cs typeface="Roboto" pitchFamily="34" charset="-120"/>
                <a:hlinkClick r:id="rId4"/>
              </a:rPr>
              <a:t>Centrul pentru Tehnologie Aplicată Specială (CAST</a:t>
            </a:r>
            <a:r>
              <a:rPr lang="en-US" sz="1300" b="1" dirty="0">
                <a:solidFill>
                  <a:srgbClr val="3C3939"/>
                </a:solidFill>
                <a:latin typeface="Roboto" pitchFamily="34" charset="0"/>
                <a:ea typeface="Roboto" pitchFamily="34" charset="-122"/>
                <a:cs typeface="Roboto" pitchFamily="34" charset="-120"/>
              </a:rPr>
              <a:t>)</a:t>
            </a:r>
            <a:r>
              <a:rPr lang="en-US" sz="1300" dirty="0">
                <a:solidFill>
                  <a:srgbClr val="3C3939"/>
                </a:solidFill>
                <a:latin typeface="Roboto" pitchFamily="34" charset="0"/>
                <a:ea typeface="Roboto" pitchFamily="34" charset="-122"/>
                <a:cs typeface="Roboto" pitchFamily="34" charset="-120"/>
              </a:rPr>
              <a:t> din Boston au făcut descoperiri fundamentale despre arhitectura neurologică a învățării, identificând trei rețele principale ale creierului care lucrează în concert pentru a face posibilă învățarea.</a:t>
            </a:r>
            <a:endParaRPr lang="en-US" sz="1300" dirty="0"/>
          </a:p>
        </p:txBody>
      </p:sp>
      <p:sp>
        <p:nvSpPr>
          <p:cNvPr id="5" name="Text 2"/>
          <p:cNvSpPr/>
          <p:nvPr/>
        </p:nvSpPr>
        <p:spPr>
          <a:xfrm>
            <a:off x="793790" y="3630811"/>
            <a:ext cx="4296847" cy="316230"/>
          </a:xfrm>
          <a:prstGeom prst="rect">
            <a:avLst/>
          </a:prstGeom>
          <a:noFill/>
          <a:ln/>
        </p:spPr>
        <p:txBody>
          <a:bodyPr wrap="none" lIns="0" tIns="0" rIns="0" bIns="0" rtlCol="0" anchor="t"/>
          <a:lstStyle/>
          <a:p>
            <a:pPr marL="0" indent="0" algn="l">
              <a:lnSpc>
                <a:spcPts val="2450"/>
              </a:lnSpc>
              <a:buNone/>
            </a:pPr>
            <a:r>
              <a:rPr lang="en-US" sz="1950" dirty="0">
                <a:solidFill>
                  <a:srgbClr val="1B1B27"/>
                </a:solidFill>
                <a:latin typeface="Raleway" pitchFamily="34" charset="0"/>
                <a:ea typeface="Raleway" pitchFamily="34" charset="-122"/>
                <a:cs typeface="Raleway" pitchFamily="34" charset="-120"/>
              </a:rPr>
              <a:t>De ce sunt importante aceste rețele?</a:t>
            </a:r>
            <a:endParaRPr lang="en-US" sz="1950" dirty="0"/>
          </a:p>
        </p:txBody>
      </p:sp>
      <p:sp>
        <p:nvSpPr>
          <p:cNvPr id="6" name="Text 3"/>
          <p:cNvSpPr/>
          <p:nvPr/>
        </p:nvSpPr>
        <p:spPr>
          <a:xfrm>
            <a:off x="793790" y="4115633"/>
            <a:ext cx="4970145" cy="269915"/>
          </a:xfrm>
          <a:prstGeom prst="rect">
            <a:avLst/>
          </a:prstGeom>
          <a:noFill/>
          <a:ln/>
        </p:spPr>
        <p:txBody>
          <a:bodyPr wrap="non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Înțelegerea acestor rețele neuronale ne ajută să:</a:t>
            </a:r>
            <a:endParaRPr lang="en-US" sz="1300" dirty="0"/>
          </a:p>
        </p:txBody>
      </p:sp>
      <p:sp>
        <p:nvSpPr>
          <p:cNvPr id="7" name="Text 4"/>
          <p:cNvSpPr/>
          <p:nvPr/>
        </p:nvSpPr>
        <p:spPr>
          <a:xfrm>
            <a:off x="793790" y="4537353"/>
            <a:ext cx="4970145" cy="269915"/>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3C3939"/>
                </a:solidFill>
                <a:latin typeface="Roboto" pitchFamily="34" charset="0"/>
                <a:ea typeface="Roboto" pitchFamily="34" charset="-122"/>
                <a:cs typeface="Roboto" pitchFamily="34" charset="-120"/>
              </a:rPr>
              <a:t>Înțelegem </a:t>
            </a:r>
            <a:r>
              <a:rPr lang="en-US" sz="1300" b="1" dirty="0">
                <a:solidFill>
                  <a:srgbClr val="3C3939"/>
                </a:solidFill>
                <a:latin typeface="Roboto" pitchFamily="34" charset="0"/>
                <a:ea typeface="Roboto" pitchFamily="34" charset="-122"/>
                <a:cs typeface="Roboto" pitchFamily="34" charset="-120"/>
              </a:rPr>
              <a:t>cum funcționează creierul</a:t>
            </a:r>
            <a:r>
              <a:rPr lang="en-US" sz="1300" dirty="0">
                <a:solidFill>
                  <a:srgbClr val="3C3939"/>
                </a:solidFill>
                <a:latin typeface="Roboto" pitchFamily="34" charset="0"/>
                <a:ea typeface="Roboto" pitchFamily="34" charset="-122"/>
                <a:cs typeface="Roboto" pitchFamily="34" charset="-120"/>
              </a:rPr>
              <a:t> în timpul învățării</a:t>
            </a:r>
            <a:endParaRPr lang="en-US" sz="1300" dirty="0"/>
          </a:p>
        </p:txBody>
      </p:sp>
      <p:sp>
        <p:nvSpPr>
          <p:cNvPr id="8" name="Text 5"/>
          <p:cNvSpPr/>
          <p:nvPr/>
        </p:nvSpPr>
        <p:spPr>
          <a:xfrm>
            <a:off x="793790" y="4866203"/>
            <a:ext cx="4970145" cy="269915"/>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3C3939"/>
                </a:solidFill>
                <a:latin typeface="Roboto" pitchFamily="34" charset="0"/>
                <a:ea typeface="Roboto" pitchFamily="34" charset="-122"/>
                <a:cs typeface="Roboto" pitchFamily="34" charset="-120"/>
              </a:rPr>
              <a:t>Explicăm </a:t>
            </a:r>
            <a:r>
              <a:rPr lang="en-US" sz="1300" b="1" dirty="0">
                <a:solidFill>
                  <a:srgbClr val="3C3939"/>
                </a:solidFill>
                <a:latin typeface="Roboto" pitchFamily="34" charset="0"/>
                <a:ea typeface="Roboto" pitchFamily="34" charset="-122"/>
                <a:cs typeface="Roboto" pitchFamily="34" charset="-120"/>
              </a:rPr>
              <a:t>de ce reacționăm diferit</a:t>
            </a:r>
            <a:r>
              <a:rPr lang="en-US" sz="1300" dirty="0">
                <a:solidFill>
                  <a:srgbClr val="3C3939"/>
                </a:solidFill>
                <a:latin typeface="Roboto" pitchFamily="34" charset="0"/>
                <a:ea typeface="Roboto" pitchFamily="34" charset="-122"/>
                <a:cs typeface="Roboto" pitchFamily="34" charset="-120"/>
              </a:rPr>
              <a:t> la aceleași informații</a:t>
            </a:r>
            <a:endParaRPr lang="en-US" sz="1300" dirty="0"/>
          </a:p>
        </p:txBody>
      </p:sp>
      <p:sp>
        <p:nvSpPr>
          <p:cNvPr id="9" name="Text 6"/>
          <p:cNvSpPr/>
          <p:nvPr/>
        </p:nvSpPr>
        <p:spPr>
          <a:xfrm>
            <a:off x="793790" y="5195054"/>
            <a:ext cx="4970145" cy="269915"/>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3C3939"/>
                </a:solidFill>
                <a:latin typeface="Roboto" pitchFamily="34" charset="0"/>
                <a:ea typeface="Roboto" pitchFamily="34" charset="-122"/>
                <a:cs typeface="Roboto" pitchFamily="34" charset="-120"/>
              </a:rPr>
              <a:t>Adaptăm </a:t>
            </a:r>
            <a:r>
              <a:rPr lang="en-US" sz="1300" b="1" dirty="0">
                <a:solidFill>
                  <a:srgbClr val="3C3939"/>
                </a:solidFill>
                <a:latin typeface="Roboto" pitchFamily="34" charset="0"/>
                <a:ea typeface="Roboto" pitchFamily="34" charset="-122"/>
                <a:cs typeface="Roboto" pitchFamily="34" charset="-120"/>
              </a:rPr>
              <a:t>procesul educațional</a:t>
            </a:r>
            <a:r>
              <a:rPr lang="en-US" sz="1300" dirty="0">
                <a:solidFill>
                  <a:srgbClr val="3C3939"/>
                </a:solidFill>
                <a:latin typeface="Roboto" pitchFamily="34" charset="0"/>
                <a:ea typeface="Roboto" pitchFamily="34" charset="-122"/>
                <a:cs typeface="Roboto" pitchFamily="34" charset="-120"/>
              </a:rPr>
              <a:t> pentru fiecare elev</a:t>
            </a:r>
            <a:endParaRPr lang="en-US" sz="1300" dirty="0"/>
          </a:p>
        </p:txBody>
      </p:sp>
      <p:sp>
        <p:nvSpPr>
          <p:cNvPr id="10" name="Shape 7"/>
          <p:cNvSpPr/>
          <p:nvPr/>
        </p:nvSpPr>
        <p:spPr>
          <a:xfrm>
            <a:off x="6183035" y="3652004"/>
            <a:ext cx="7661077" cy="1688663"/>
          </a:xfrm>
          <a:prstGeom prst="roundRect">
            <a:avLst>
              <a:gd name="adj" fmla="val 4196"/>
            </a:avLst>
          </a:prstGeom>
          <a:solidFill>
            <a:srgbClr val="D2D2E0"/>
          </a:solidFill>
          <a:ln/>
        </p:spPr>
      </p:sp>
      <p:pic>
        <p:nvPicPr>
          <p:cNvPr id="11" name="Image 1" descr="preencoded.png"/>
          <p:cNvPicPr>
            <a:picLocks noChangeAspect="1"/>
          </p:cNvPicPr>
          <p:nvPr/>
        </p:nvPicPr>
        <p:blipFill>
          <a:blip r:embed="rId5"/>
          <a:stretch>
            <a:fillRect/>
          </a:stretch>
        </p:blipFill>
        <p:spPr>
          <a:xfrm>
            <a:off x="6351627" y="3883938"/>
            <a:ext cx="263485" cy="210860"/>
          </a:xfrm>
          <a:prstGeom prst="rect">
            <a:avLst/>
          </a:prstGeom>
        </p:spPr>
      </p:pic>
      <p:sp>
        <p:nvSpPr>
          <p:cNvPr id="12" name="Text 8"/>
          <p:cNvSpPr/>
          <p:nvPr/>
        </p:nvSpPr>
        <p:spPr>
          <a:xfrm>
            <a:off x="6783705" y="3862745"/>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000000"/>
                </a:solidFill>
                <a:latin typeface="Raleway" pitchFamily="34" charset="0"/>
                <a:ea typeface="Raleway" pitchFamily="34" charset="-122"/>
                <a:cs typeface="Raleway" pitchFamily="34" charset="-120"/>
              </a:rPr>
              <a:t>Lucru în echipă</a:t>
            </a:r>
            <a:endParaRPr lang="en-US" sz="1650" dirty="0"/>
          </a:p>
        </p:txBody>
      </p:sp>
      <p:sp>
        <p:nvSpPr>
          <p:cNvPr id="13" name="Text 9"/>
          <p:cNvSpPr/>
          <p:nvPr/>
        </p:nvSpPr>
        <p:spPr>
          <a:xfrm>
            <a:off x="6783705" y="4294823"/>
            <a:ext cx="6891814" cy="80974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Roboto" pitchFamily="34" charset="0"/>
                <a:ea typeface="Roboto" pitchFamily="34" charset="-122"/>
                <a:cs typeface="Roboto" pitchFamily="34" charset="-120"/>
              </a:rPr>
              <a:t>Cele trei rețele neuronale nu funcționează izolat - ele comunică constant și se influențează reciproc, creând o orchestrație complexă care definește </a:t>
            </a:r>
            <a:r>
              <a:rPr lang="en-US" sz="1300" b="1" dirty="0">
                <a:solidFill>
                  <a:srgbClr val="000000"/>
                </a:solidFill>
                <a:latin typeface="Roboto" pitchFamily="34" charset="0"/>
                <a:ea typeface="Roboto" pitchFamily="34" charset="-122"/>
                <a:cs typeface="Roboto" pitchFamily="34" charset="-120"/>
              </a:rPr>
              <a:t>ce învățăm, cum învățăm și de ce învățăm</a:t>
            </a:r>
            <a:r>
              <a:rPr lang="en-US" sz="1300" dirty="0">
                <a:solidFill>
                  <a:srgbClr val="000000"/>
                </a:solidFill>
                <a:latin typeface="Roboto" pitchFamily="34" charset="0"/>
                <a:ea typeface="Roboto" pitchFamily="34" charset="-122"/>
                <a:cs typeface="Roboto" pitchFamily="34" charset="-120"/>
              </a:rPr>
              <a:t>.</a:t>
            </a:r>
            <a:endParaRPr lang="en-US" sz="1300" dirty="0"/>
          </a:p>
        </p:txBody>
      </p:sp>
      <p:sp>
        <p:nvSpPr>
          <p:cNvPr id="14" name="Text 10"/>
          <p:cNvSpPr/>
          <p:nvPr/>
        </p:nvSpPr>
        <p:spPr>
          <a:xfrm>
            <a:off x="793790" y="5720239"/>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Această abordare științifică a învățării ne permite să depășim miturile și simplificările despre capacitățile cognitive ale elevilor, construind un sistem educațional bazat pe realitatea biologică a diversității neuronale.</a:t>
            </a:r>
            <a:endParaRPr lang="en-US" sz="1300" dirty="0"/>
          </a:p>
        </p:txBody>
      </p:sp>
      <p:pic>
        <p:nvPicPr>
          <p:cNvPr id="15" name="Image 2" descr="preencoded.png"/>
          <p:cNvPicPr>
            <a:picLocks noChangeAspect="1"/>
          </p:cNvPicPr>
          <p:nvPr/>
        </p:nvPicPr>
        <p:blipFill>
          <a:blip r:embed="rId6"/>
          <a:stretch>
            <a:fillRect/>
          </a:stretch>
        </p:blipFill>
        <p:spPr>
          <a:xfrm>
            <a:off x="2745402" y="7132380"/>
            <a:ext cx="8076605" cy="92475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784416" y="363974"/>
            <a:ext cx="6720840" cy="695563"/>
          </a:xfrm>
          <a:prstGeom prst="rect">
            <a:avLst/>
          </a:prstGeom>
        </p:spPr>
      </p:pic>
      <p:sp>
        <p:nvSpPr>
          <p:cNvPr id="3" name="Text 0"/>
          <p:cNvSpPr/>
          <p:nvPr/>
        </p:nvSpPr>
        <p:spPr>
          <a:xfrm>
            <a:off x="793790" y="1654254"/>
            <a:ext cx="4250412" cy="434102"/>
          </a:xfrm>
          <a:prstGeom prst="rect">
            <a:avLst/>
          </a:prstGeom>
          <a:noFill/>
          <a:ln/>
        </p:spPr>
        <p:txBody>
          <a:bodyPr wrap="none" lIns="0" tIns="0" rIns="0" bIns="0" rtlCol="0" anchor="t"/>
          <a:lstStyle/>
          <a:p>
            <a:pPr marL="0" indent="0" algn="l">
              <a:lnSpc>
                <a:spcPts val="3400"/>
              </a:lnSpc>
              <a:buNone/>
            </a:pPr>
            <a:r>
              <a:rPr lang="en-US" sz="2700" dirty="0">
                <a:solidFill>
                  <a:srgbClr val="1B1B27"/>
                </a:solidFill>
                <a:latin typeface="Raleway" pitchFamily="34" charset="0"/>
                <a:ea typeface="Raleway" pitchFamily="34" charset="-122"/>
                <a:cs typeface="Raleway" pitchFamily="34" charset="-120"/>
              </a:rPr>
              <a:t>Cele trei rețele ale învățării</a:t>
            </a:r>
            <a:endParaRPr lang="en-US" sz="2700" dirty="0"/>
          </a:p>
        </p:txBody>
      </p:sp>
      <p:sp>
        <p:nvSpPr>
          <p:cNvPr id="4" name="Text 1"/>
          <p:cNvSpPr/>
          <p:nvPr/>
        </p:nvSpPr>
        <p:spPr>
          <a:xfrm>
            <a:off x="793790" y="2296716"/>
            <a:ext cx="13042821" cy="222290"/>
          </a:xfrm>
          <a:prstGeom prst="rect">
            <a:avLst/>
          </a:prstGeom>
          <a:noFill/>
          <a:ln/>
        </p:spPr>
        <p:txBody>
          <a:bodyPr wrap="none" lIns="0" tIns="0" rIns="0" bIns="0" rtlCol="0" anchor="t"/>
          <a:lstStyle/>
          <a:p>
            <a:pPr marL="0" indent="0" algn="l">
              <a:lnSpc>
                <a:spcPts val="1750"/>
              </a:lnSpc>
              <a:buNone/>
            </a:pPr>
            <a:r>
              <a:rPr lang="en-US" sz="1050" dirty="0">
                <a:solidFill>
                  <a:srgbClr val="3C3939"/>
                </a:solidFill>
                <a:latin typeface="Roboto" pitchFamily="34" charset="0"/>
                <a:ea typeface="Roboto" pitchFamily="34" charset="-122"/>
                <a:cs typeface="Roboto" pitchFamily="34" charset="-120"/>
              </a:rPr>
              <a:t>Cercetările în neuroștiință au identificat trei sisteme neuronale distincte care colaborează pentru a face posibilă învățarea. Fiecare rețea are un rol specific și esențial în procesul educațional.</a:t>
            </a:r>
            <a:endParaRPr lang="en-US" sz="1050" dirty="0"/>
          </a:p>
        </p:txBody>
      </p:sp>
      <p:sp>
        <p:nvSpPr>
          <p:cNvPr id="5" name="Text 2"/>
          <p:cNvSpPr/>
          <p:nvPr/>
        </p:nvSpPr>
        <p:spPr>
          <a:xfrm>
            <a:off x="3418880" y="3742492"/>
            <a:ext cx="2020848" cy="217051"/>
          </a:xfrm>
          <a:prstGeom prst="rect">
            <a:avLst/>
          </a:prstGeom>
          <a:noFill/>
          <a:ln/>
        </p:spPr>
        <p:txBody>
          <a:bodyPr wrap="none" lIns="0" tIns="0" rIns="0" bIns="0" rtlCol="0" anchor="t"/>
          <a:lstStyle/>
          <a:p>
            <a:pPr marL="0" indent="0" algn="r">
              <a:lnSpc>
                <a:spcPts val="1700"/>
              </a:lnSpc>
              <a:buNone/>
            </a:pPr>
            <a:r>
              <a:rPr lang="en-US" sz="1350" dirty="0">
                <a:solidFill>
                  <a:srgbClr val="3C3939"/>
                </a:solidFill>
                <a:latin typeface="Raleway" pitchFamily="34" charset="0"/>
                <a:ea typeface="Raleway" pitchFamily="34" charset="-122"/>
                <a:cs typeface="Raleway" pitchFamily="34" charset="-120"/>
              </a:rPr>
              <a:t>Rețeaua de recunoaștere</a:t>
            </a:r>
            <a:endParaRPr lang="en-US" sz="1350" dirty="0"/>
          </a:p>
        </p:txBody>
      </p:sp>
      <p:sp>
        <p:nvSpPr>
          <p:cNvPr id="6" name="Text 3"/>
          <p:cNvSpPr/>
          <p:nvPr/>
        </p:nvSpPr>
        <p:spPr>
          <a:xfrm>
            <a:off x="3355777" y="4015026"/>
            <a:ext cx="2083951" cy="260390"/>
          </a:xfrm>
          <a:prstGeom prst="rect">
            <a:avLst/>
          </a:prstGeom>
          <a:noFill/>
          <a:ln/>
        </p:spPr>
        <p:txBody>
          <a:bodyPr wrap="none" lIns="0" tIns="0" rIns="0" bIns="0" rtlCol="0" anchor="t"/>
          <a:lstStyle/>
          <a:p>
            <a:pPr marL="0" indent="0" algn="r">
              <a:lnSpc>
                <a:spcPts val="2050"/>
              </a:lnSpc>
              <a:buNone/>
            </a:pPr>
            <a:r>
              <a:rPr lang="en-US" sz="1600" dirty="0">
                <a:solidFill>
                  <a:srgbClr val="3C3939"/>
                </a:solidFill>
                <a:latin typeface="Raleway" pitchFamily="34" charset="0"/>
                <a:ea typeface="Raleway" pitchFamily="34" charset="-122"/>
                <a:cs typeface="Raleway" pitchFamily="34" charset="-120"/>
              </a:rPr>
              <a:t>„Ce învățăm"</a:t>
            </a:r>
            <a:endParaRPr lang="en-US" sz="1600" dirty="0"/>
          </a:p>
        </p:txBody>
      </p:sp>
      <p:sp>
        <p:nvSpPr>
          <p:cNvPr id="7" name="Text 4"/>
          <p:cNvSpPr/>
          <p:nvPr/>
        </p:nvSpPr>
        <p:spPr>
          <a:xfrm>
            <a:off x="793790" y="4358759"/>
            <a:ext cx="4645938" cy="444579"/>
          </a:xfrm>
          <a:prstGeom prst="rect">
            <a:avLst/>
          </a:prstGeom>
          <a:noFill/>
          <a:ln/>
        </p:spPr>
        <p:txBody>
          <a:bodyPr wrap="square" lIns="0" tIns="0" rIns="0" bIns="0" rtlCol="0" anchor="t"/>
          <a:lstStyle/>
          <a:p>
            <a:pPr marL="0" indent="0" algn="r">
              <a:lnSpc>
                <a:spcPts val="1750"/>
              </a:lnSpc>
              <a:buNone/>
            </a:pPr>
            <a:r>
              <a:rPr lang="en-US" sz="1050" dirty="0">
                <a:solidFill>
                  <a:srgbClr val="3C3939"/>
                </a:solidFill>
                <a:latin typeface="Roboto" pitchFamily="34" charset="0"/>
                <a:ea typeface="Roboto" pitchFamily="34" charset="-122"/>
                <a:cs typeface="Roboto" pitchFamily="34" charset="-120"/>
              </a:rPr>
              <a:t>Primește și analizează informațiile din mediul înconjurător. Ne ajută să identificăm modele, să recunoaștem fapte, idei și concepte.</a:t>
            </a:r>
            <a:endParaRPr lang="en-US" sz="1050" dirty="0"/>
          </a:p>
        </p:txBody>
      </p:sp>
      <p:pic>
        <p:nvPicPr>
          <p:cNvPr id="8" name="Image 1" descr="preencoded.png"/>
          <p:cNvPicPr>
            <a:picLocks noChangeAspect="1"/>
          </p:cNvPicPr>
          <p:nvPr/>
        </p:nvPicPr>
        <p:blipFill>
          <a:blip r:embed="rId4"/>
          <a:stretch>
            <a:fillRect/>
          </a:stretch>
        </p:blipFill>
        <p:spPr>
          <a:xfrm>
            <a:off x="5717500" y="2675215"/>
            <a:ext cx="3195399" cy="3195399"/>
          </a:xfrm>
          <a:prstGeom prst="rect">
            <a:avLst/>
          </a:prstGeom>
        </p:spPr>
      </p:pic>
      <p:pic>
        <p:nvPicPr>
          <p:cNvPr id="9" name="Image 2" descr="preencoded.png"/>
          <p:cNvPicPr>
            <a:picLocks noChangeAspect="1"/>
          </p:cNvPicPr>
          <p:nvPr/>
        </p:nvPicPr>
        <p:blipFill>
          <a:blip r:embed="rId5"/>
          <a:stretch>
            <a:fillRect/>
          </a:stretch>
        </p:blipFill>
        <p:spPr>
          <a:xfrm>
            <a:off x="6092845" y="4142958"/>
            <a:ext cx="207764" cy="259794"/>
          </a:xfrm>
          <a:prstGeom prst="rect">
            <a:avLst/>
          </a:prstGeom>
        </p:spPr>
      </p:pic>
      <p:sp>
        <p:nvSpPr>
          <p:cNvPr id="10" name="Text 5"/>
          <p:cNvSpPr/>
          <p:nvPr/>
        </p:nvSpPr>
        <p:spPr>
          <a:xfrm>
            <a:off x="9121259" y="2891552"/>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3C3939"/>
                </a:solidFill>
                <a:latin typeface="Raleway" pitchFamily="34" charset="0"/>
                <a:ea typeface="Raleway" pitchFamily="34" charset="-122"/>
                <a:cs typeface="Raleway" pitchFamily="34" charset="-120"/>
              </a:rPr>
              <a:t>Rețeaua strategică</a:t>
            </a:r>
            <a:endParaRPr lang="en-US" sz="1350" dirty="0"/>
          </a:p>
        </p:txBody>
      </p:sp>
      <p:sp>
        <p:nvSpPr>
          <p:cNvPr id="11" name="Text 6"/>
          <p:cNvSpPr/>
          <p:nvPr/>
        </p:nvSpPr>
        <p:spPr>
          <a:xfrm>
            <a:off x="9121259" y="3164086"/>
            <a:ext cx="2083951" cy="260390"/>
          </a:xfrm>
          <a:prstGeom prst="rect">
            <a:avLst/>
          </a:prstGeom>
          <a:noFill/>
          <a:ln/>
        </p:spPr>
        <p:txBody>
          <a:bodyPr wrap="none" lIns="0" tIns="0" rIns="0" bIns="0" rtlCol="0" anchor="t"/>
          <a:lstStyle/>
          <a:p>
            <a:pPr marL="0" indent="0" algn="l">
              <a:lnSpc>
                <a:spcPts val="2050"/>
              </a:lnSpc>
              <a:buNone/>
            </a:pPr>
            <a:r>
              <a:rPr lang="en-US" sz="1600" dirty="0">
                <a:solidFill>
                  <a:srgbClr val="3C3939"/>
                </a:solidFill>
                <a:latin typeface="Raleway" pitchFamily="34" charset="0"/>
                <a:ea typeface="Raleway" pitchFamily="34" charset="-122"/>
                <a:cs typeface="Raleway" pitchFamily="34" charset="-120"/>
              </a:rPr>
              <a:t>„Cum învățăm"</a:t>
            </a:r>
            <a:endParaRPr lang="en-US" sz="1600" dirty="0"/>
          </a:p>
        </p:txBody>
      </p:sp>
      <p:sp>
        <p:nvSpPr>
          <p:cNvPr id="12" name="Text 7"/>
          <p:cNvSpPr/>
          <p:nvPr/>
        </p:nvSpPr>
        <p:spPr>
          <a:xfrm>
            <a:off x="9121259" y="3507819"/>
            <a:ext cx="4715351" cy="444579"/>
          </a:xfrm>
          <a:prstGeom prst="rect">
            <a:avLst/>
          </a:prstGeom>
          <a:noFill/>
          <a:ln/>
        </p:spPr>
        <p:txBody>
          <a:bodyPr wrap="square" lIns="0" tIns="0" rIns="0" bIns="0" rtlCol="0" anchor="t"/>
          <a:lstStyle/>
          <a:p>
            <a:pPr marL="0" indent="0" algn="l">
              <a:lnSpc>
                <a:spcPts val="1750"/>
              </a:lnSpc>
              <a:buNone/>
            </a:pPr>
            <a:r>
              <a:rPr lang="en-US" sz="1050" dirty="0">
                <a:solidFill>
                  <a:srgbClr val="3C3939"/>
                </a:solidFill>
                <a:latin typeface="Roboto" pitchFamily="34" charset="0"/>
                <a:ea typeface="Roboto" pitchFamily="34" charset="-122"/>
                <a:cs typeface="Roboto" pitchFamily="34" charset="-120"/>
              </a:rPr>
              <a:t>Face referire la funcțiile executive. Coordonează planificarea, organizarea și execuția acțiunilor. Ne ajută să aplicăm și să monitorizăm ceea ce învățăm.</a:t>
            </a:r>
            <a:endParaRPr lang="en-US" sz="1050" dirty="0"/>
          </a:p>
        </p:txBody>
      </p:sp>
      <p:pic>
        <p:nvPicPr>
          <p:cNvPr id="13" name="Image 3" descr="preencoded.png"/>
          <p:cNvPicPr>
            <a:picLocks noChangeAspect="1"/>
          </p:cNvPicPr>
          <p:nvPr/>
        </p:nvPicPr>
        <p:blipFill>
          <a:blip r:embed="rId6"/>
          <a:stretch>
            <a:fillRect/>
          </a:stretch>
        </p:blipFill>
        <p:spPr>
          <a:xfrm>
            <a:off x="5717500" y="2675215"/>
            <a:ext cx="3195399" cy="3195399"/>
          </a:xfrm>
          <a:prstGeom prst="rect">
            <a:avLst/>
          </a:prstGeom>
        </p:spPr>
      </p:pic>
      <p:pic>
        <p:nvPicPr>
          <p:cNvPr id="14" name="Image 4" descr="preencoded.png"/>
          <p:cNvPicPr>
            <a:picLocks noChangeAspect="1"/>
          </p:cNvPicPr>
          <p:nvPr/>
        </p:nvPicPr>
        <p:blipFill>
          <a:blip r:embed="rId7"/>
          <a:stretch>
            <a:fillRect/>
          </a:stretch>
        </p:blipFill>
        <p:spPr>
          <a:xfrm>
            <a:off x="7770435" y="3174385"/>
            <a:ext cx="207764" cy="259794"/>
          </a:xfrm>
          <a:prstGeom prst="rect">
            <a:avLst/>
          </a:prstGeom>
        </p:spPr>
      </p:pic>
      <p:sp>
        <p:nvSpPr>
          <p:cNvPr id="15" name="Text 8"/>
          <p:cNvSpPr/>
          <p:nvPr/>
        </p:nvSpPr>
        <p:spPr>
          <a:xfrm>
            <a:off x="9121259" y="4593431"/>
            <a:ext cx="1736646" cy="217051"/>
          </a:xfrm>
          <a:prstGeom prst="rect">
            <a:avLst/>
          </a:prstGeom>
          <a:noFill/>
          <a:ln/>
        </p:spPr>
        <p:txBody>
          <a:bodyPr wrap="none" lIns="0" tIns="0" rIns="0" bIns="0" rtlCol="0" anchor="t"/>
          <a:lstStyle/>
          <a:p>
            <a:pPr marL="0" indent="0" algn="l">
              <a:lnSpc>
                <a:spcPts val="1700"/>
              </a:lnSpc>
              <a:buNone/>
            </a:pPr>
            <a:r>
              <a:rPr lang="en-US" sz="1350" dirty="0">
                <a:solidFill>
                  <a:srgbClr val="3C3939"/>
                </a:solidFill>
                <a:latin typeface="Raleway" pitchFamily="34" charset="0"/>
                <a:ea typeface="Raleway" pitchFamily="34" charset="-122"/>
                <a:cs typeface="Raleway" pitchFamily="34" charset="-120"/>
              </a:rPr>
              <a:t>Rețeaua afectivă</a:t>
            </a:r>
            <a:endParaRPr lang="en-US" sz="1350" dirty="0"/>
          </a:p>
        </p:txBody>
      </p:sp>
      <p:sp>
        <p:nvSpPr>
          <p:cNvPr id="16" name="Text 9"/>
          <p:cNvSpPr/>
          <p:nvPr/>
        </p:nvSpPr>
        <p:spPr>
          <a:xfrm>
            <a:off x="9121259" y="4865965"/>
            <a:ext cx="2083951" cy="260390"/>
          </a:xfrm>
          <a:prstGeom prst="rect">
            <a:avLst/>
          </a:prstGeom>
          <a:noFill/>
          <a:ln/>
        </p:spPr>
        <p:txBody>
          <a:bodyPr wrap="none" lIns="0" tIns="0" rIns="0" bIns="0" rtlCol="0" anchor="t"/>
          <a:lstStyle/>
          <a:p>
            <a:pPr marL="0" indent="0" algn="l">
              <a:lnSpc>
                <a:spcPts val="2050"/>
              </a:lnSpc>
              <a:buNone/>
            </a:pPr>
            <a:r>
              <a:rPr lang="en-US" sz="1600" dirty="0">
                <a:solidFill>
                  <a:srgbClr val="3C3939"/>
                </a:solidFill>
                <a:latin typeface="Raleway" pitchFamily="34" charset="0"/>
                <a:ea typeface="Raleway" pitchFamily="34" charset="-122"/>
                <a:cs typeface="Raleway" pitchFamily="34" charset="-120"/>
              </a:rPr>
              <a:t>„De ce învățăm"</a:t>
            </a:r>
            <a:endParaRPr lang="en-US" sz="1600" dirty="0"/>
          </a:p>
        </p:txBody>
      </p:sp>
      <p:sp>
        <p:nvSpPr>
          <p:cNvPr id="17" name="Text 10"/>
          <p:cNvSpPr/>
          <p:nvPr/>
        </p:nvSpPr>
        <p:spPr>
          <a:xfrm>
            <a:off x="9121259" y="5209699"/>
            <a:ext cx="4715351" cy="444579"/>
          </a:xfrm>
          <a:prstGeom prst="rect">
            <a:avLst/>
          </a:prstGeom>
          <a:noFill/>
          <a:ln/>
        </p:spPr>
        <p:txBody>
          <a:bodyPr wrap="square" lIns="0" tIns="0" rIns="0" bIns="0" rtlCol="0" anchor="t"/>
          <a:lstStyle/>
          <a:p>
            <a:pPr marL="0" indent="0" algn="l">
              <a:lnSpc>
                <a:spcPts val="1750"/>
              </a:lnSpc>
              <a:buNone/>
            </a:pPr>
            <a:r>
              <a:rPr lang="en-US" sz="1050" dirty="0">
                <a:solidFill>
                  <a:srgbClr val="3C3939"/>
                </a:solidFill>
                <a:latin typeface="Roboto" pitchFamily="34" charset="0"/>
                <a:ea typeface="Roboto" pitchFamily="34" charset="-122"/>
                <a:cs typeface="Roboto" pitchFamily="34" charset="-120"/>
              </a:rPr>
              <a:t>Atribuie valoare și semnificație emoțională informațiilor. Ne motivează, ne menține implicați și determină prioritățile în procesul de învățare.</a:t>
            </a:r>
            <a:endParaRPr lang="en-US" sz="1050" dirty="0"/>
          </a:p>
        </p:txBody>
      </p:sp>
      <p:pic>
        <p:nvPicPr>
          <p:cNvPr id="18" name="Image 5" descr="preencoded.png"/>
          <p:cNvPicPr>
            <a:picLocks noChangeAspect="1"/>
          </p:cNvPicPr>
          <p:nvPr/>
        </p:nvPicPr>
        <p:blipFill>
          <a:blip r:embed="rId8"/>
          <a:stretch>
            <a:fillRect/>
          </a:stretch>
        </p:blipFill>
        <p:spPr>
          <a:xfrm>
            <a:off x="5717500" y="2675215"/>
            <a:ext cx="3195399" cy="3195399"/>
          </a:xfrm>
          <a:prstGeom prst="rect">
            <a:avLst/>
          </a:prstGeom>
        </p:spPr>
      </p:pic>
      <p:pic>
        <p:nvPicPr>
          <p:cNvPr id="19" name="Image 6" descr="preencoded.png"/>
          <p:cNvPicPr>
            <a:picLocks noChangeAspect="1"/>
          </p:cNvPicPr>
          <p:nvPr/>
        </p:nvPicPr>
        <p:blipFill>
          <a:blip r:embed="rId9"/>
          <a:stretch>
            <a:fillRect/>
          </a:stretch>
        </p:blipFill>
        <p:spPr>
          <a:xfrm>
            <a:off x="7770435" y="5111413"/>
            <a:ext cx="207764" cy="259794"/>
          </a:xfrm>
          <a:prstGeom prst="rect">
            <a:avLst/>
          </a:prstGeom>
        </p:spPr>
      </p:pic>
      <p:sp>
        <p:nvSpPr>
          <p:cNvPr id="20" name="Text 11"/>
          <p:cNvSpPr/>
          <p:nvPr/>
        </p:nvSpPr>
        <p:spPr>
          <a:xfrm>
            <a:off x="1002149" y="6183035"/>
            <a:ext cx="12834461" cy="222290"/>
          </a:xfrm>
          <a:prstGeom prst="rect">
            <a:avLst/>
          </a:prstGeom>
          <a:noFill/>
          <a:ln/>
        </p:spPr>
        <p:txBody>
          <a:bodyPr wrap="none" lIns="0" tIns="0" rIns="0" bIns="0" rtlCol="0" anchor="t"/>
          <a:lstStyle/>
          <a:p>
            <a:pPr marL="0" indent="0" algn="l">
              <a:lnSpc>
                <a:spcPts val="1750"/>
              </a:lnSpc>
              <a:buNone/>
            </a:pPr>
            <a:r>
              <a:rPr lang="en-US" sz="1050" dirty="0">
                <a:solidFill>
                  <a:srgbClr val="3C3939"/>
                </a:solidFill>
                <a:latin typeface="Roboto" pitchFamily="34" charset="0"/>
                <a:ea typeface="Roboto" pitchFamily="34" charset="-122"/>
                <a:cs typeface="Roboto" pitchFamily="34" charset="-120"/>
              </a:rPr>
              <a:t>Împreună, aceste trei rețele coordonează </a:t>
            </a:r>
            <a:r>
              <a:rPr lang="en-US" sz="1050" b="1" dirty="0">
                <a:solidFill>
                  <a:srgbClr val="3C3939"/>
                </a:solidFill>
                <a:latin typeface="Roboto" pitchFamily="34" charset="0"/>
                <a:ea typeface="Roboto" pitchFamily="34" charset="-122"/>
                <a:cs typeface="Roboto" pitchFamily="34" charset="-120"/>
              </a:rPr>
              <a:t>modul în care gândim, muncim și învățăm</a:t>
            </a:r>
            <a:r>
              <a:rPr lang="en-US" sz="1050" dirty="0">
                <a:solidFill>
                  <a:srgbClr val="3C3939"/>
                </a:solidFill>
                <a:latin typeface="Roboto" pitchFamily="34" charset="0"/>
                <a:ea typeface="Roboto" pitchFamily="34" charset="-122"/>
                <a:cs typeface="Roboto" pitchFamily="34" charset="-120"/>
              </a:rPr>
              <a:t>, formând baza neurobiologică a tuturor experiențelor educaționale.</a:t>
            </a:r>
            <a:endParaRPr lang="en-US" sz="1050" dirty="0"/>
          </a:p>
        </p:txBody>
      </p:sp>
      <p:sp>
        <p:nvSpPr>
          <p:cNvPr id="21" name="Shape 12"/>
          <p:cNvSpPr/>
          <p:nvPr/>
        </p:nvSpPr>
        <p:spPr>
          <a:xfrm>
            <a:off x="793790" y="6026825"/>
            <a:ext cx="15240" cy="534710"/>
          </a:xfrm>
          <a:prstGeom prst="rect">
            <a:avLst/>
          </a:prstGeom>
          <a:solidFill>
            <a:srgbClr val="1B1B27"/>
          </a:solidFill>
          <a:ln/>
        </p:spPr>
      </p:sp>
      <p:pic>
        <p:nvPicPr>
          <p:cNvPr id="22" name="Image 7" descr="preencoded.png"/>
          <p:cNvPicPr>
            <a:picLocks noChangeAspect="1"/>
          </p:cNvPicPr>
          <p:nvPr/>
        </p:nvPicPr>
        <p:blipFill>
          <a:blip r:embed="rId10"/>
          <a:stretch>
            <a:fillRect/>
          </a:stretch>
        </p:blipFill>
        <p:spPr>
          <a:xfrm>
            <a:off x="3338274" y="7167086"/>
            <a:ext cx="6651308" cy="7615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20623" y="307896"/>
            <a:ext cx="8161020" cy="844629"/>
          </a:xfrm>
          <a:prstGeom prst="rect">
            <a:avLst/>
          </a:prstGeom>
        </p:spPr>
      </p:pic>
      <p:sp>
        <p:nvSpPr>
          <p:cNvPr id="3" name="Text 0"/>
          <p:cNvSpPr/>
          <p:nvPr/>
        </p:nvSpPr>
        <p:spPr>
          <a:xfrm>
            <a:off x="793790" y="1953339"/>
            <a:ext cx="9022675" cy="527090"/>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Variabilitatea individuală în rețelele de învățare</a:t>
            </a:r>
            <a:endParaRPr lang="en-US" sz="3300" dirty="0"/>
          </a:p>
        </p:txBody>
      </p:sp>
      <p:sp>
        <p:nvSpPr>
          <p:cNvPr id="4" name="Text 1"/>
          <p:cNvSpPr/>
          <p:nvPr/>
        </p:nvSpPr>
        <p:spPr>
          <a:xfrm>
            <a:off x="793790" y="2733437"/>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Deși toți oamenii posedă aceste trei rețele neuronale fundamentale, modul în care ele funcționează variază semnificativ de la o persoană la alta. Această variabilitate naturală explică de ce fiecare elev are un profil unic de învățare.</a:t>
            </a:r>
            <a:endParaRPr lang="en-US" sz="1300" dirty="0"/>
          </a:p>
        </p:txBody>
      </p:sp>
      <p:sp>
        <p:nvSpPr>
          <p:cNvPr id="5" name="Shape 2"/>
          <p:cNvSpPr/>
          <p:nvPr/>
        </p:nvSpPr>
        <p:spPr>
          <a:xfrm>
            <a:off x="793790" y="3463052"/>
            <a:ext cx="4235172" cy="2066687"/>
          </a:xfrm>
          <a:prstGeom prst="roundRect">
            <a:avLst>
              <a:gd name="adj" fmla="val 3428"/>
            </a:avLst>
          </a:prstGeom>
          <a:solidFill>
            <a:srgbClr val="1B1B27"/>
          </a:solidFill>
          <a:ln w="7620">
            <a:solidFill>
              <a:srgbClr val="343440"/>
            </a:solidFill>
            <a:prstDash val="solid"/>
          </a:ln>
        </p:spPr>
      </p:sp>
      <p:sp>
        <p:nvSpPr>
          <p:cNvPr id="6" name="Text 3"/>
          <p:cNvSpPr/>
          <p:nvPr/>
        </p:nvSpPr>
        <p:spPr>
          <a:xfrm>
            <a:off x="970002" y="3639264"/>
            <a:ext cx="2701171"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Raleway" pitchFamily="34" charset="0"/>
                <a:ea typeface="Raleway" pitchFamily="34" charset="-122"/>
                <a:cs typeface="Raleway" pitchFamily="34" charset="-120"/>
              </a:rPr>
              <a:t>Variabilitate în recunoaștere</a:t>
            </a:r>
            <a:endParaRPr lang="en-US" sz="1650" dirty="0"/>
          </a:p>
        </p:txBody>
      </p:sp>
      <p:sp>
        <p:nvSpPr>
          <p:cNvPr id="7" name="Text 4"/>
          <p:cNvSpPr/>
          <p:nvPr/>
        </p:nvSpPr>
        <p:spPr>
          <a:xfrm>
            <a:off x="970002" y="4003953"/>
            <a:ext cx="3882747" cy="1349573"/>
          </a:xfrm>
          <a:prstGeom prst="rect">
            <a:avLst/>
          </a:prstGeom>
          <a:noFill/>
          <a:ln/>
        </p:spPr>
        <p:txBody>
          <a:bodyPr wrap="square" lIns="0" tIns="0" rIns="0" bIns="0" rtlCol="0" anchor="t"/>
          <a:lstStyle/>
          <a:p>
            <a:pPr marL="0" indent="0" algn="l">
              <a:lnSpc>
                <a:spcPts val="2100"/>
              </a:lnSpc>
              <a:buNone/>
            </a:pPr>
            <a:r>
              <a:rPr lang="en-US" sz="1300" dirty="0">
                <a:solidFill>
                  <a:srgbClr val="FFFFFF"/>
                </a:solidFill>
                <a:latin typeface="Roboto" pitchFamily="34" charset="0"/>
                <a:ea typeface="Roboto" pitchFamily="34" charset="-122"/>
                <a:cs typeface="Roboto" pitchFamily="34" charset="-120"/>
              </a:rPr>
              <a:t>Unii elevi procesează mai eficient informația vizuală, în timp ce alții excelează în procesarea auditivă sau kinestezică. Acești elevi pot avea dificultăți diferite în recunoașterea și înțelegerea informațiilor.</a:t>
            </a:r>
            <a:endParaRPr lang="en-US" sz="1300" dirty="0"/>
          </a:p>
        </p:txBody>
      </p:sp>
      <p:sp>
        <p:nvSpPr>
          <p:cNvPr id="8" name="Shape 5"/>
          <p:cNvSpPr/>
          <p:nvPr/>
        </p:nvSpPr>
        <p:spPr>
          <a:xfrm>
            <a:off x="5197554" y="3463052"/>
            <a:ext cx="4235172" cy="2066687"/>
          </a:xfrm>
          <a:prstGeom prst="roundRect">
            <a:avLst>
              <a:gd name="adj" fmla="val 3428"/>
            </a:avLst>
          </a:prstGeom>
          <a:solidFill>
            <a:srgbClr val="1B1B27"/>
          </a:solidFill>
          <a:ln w="7620">
            <a:solidFill>
              <a:srgbClr val="343440"/>
            </a:solidFill>
            <a:prstDash val="solid"/>
          </a:ln>
        </p:spPr>
      </p:sp>
      <p:sp>
        <p:nvSpPr>
          <p:cNvPr id="9" name="Text 6"/>
          <p:cNvSpPr/>
          <p:nvPr/>
        </p:nvSpPr>
        <p:spPr>
          <a:xfrm>
            <a:off x="5373767" y="3639264"/>
            <a:ext cx="2150864"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Raleway" pitchFamily="34" charset="0"/>
                <a:ea typeface="Raleway" pitchFamily="34" charset="-122"/>
                <a:cs typeface="Raleway" pitchFamily="34" charset="-120"/>
              </a:rPr>
              <a:t>Variabilitate strategică</a:t>
            </a:r>
            <a:endParaRPr lang="en-US" sz="1650" dirty="0"/>
          </a:p>
        </p:txBody>
      </p:sp>
      <p:sp>
        <p:nvSpPr>
          <p:cNvPr id="10" name="Text 7"/>
          <p:cNvSpPr/>
          <p:nvPr/>
        </p:nvSpPr>
        <p:spPr>
          <a:xfrm>
            <a:off x="5373767" y="4003953"/>
            <a:ext cx="3882747" cy="809744"/>
          </a:xfrm>
          <a:prstGeom prst="rect">
            <a:avLst/>
          </a:prstGeom>
          <a:noFill/>
          <a:ln/>
        </p:spPr>
        <p:txBody>
          <a:bodyPr wrap="square" lIns="0" tIns="0" rIns="0" bIns="0" rtlCol="0" anchor="t"/>
          <a:lstStyle/>
          <a:p>
            <a:pPr marL="0" indent="0" algn="l">
              <a:lnSpc>
                <a:spcPts val="2100"/>
              </a:lnSpc>
              <a:buNone/>
            </a:pPr>
            <a:r>
              <a:rPr lang="en-US" sz="1300" dirty="0">
                <a:solidFill>
                  <a:srgbClr val="FFFFFF"/>
                </a:solidFill>
                <a:latin typeface="Roboto" pitchFamily="34" charset="0"/>
                <a:ea typeface="Roboto" pitchFamily="34" charset="-122"/>
                <a:cs typeface="Roboto" pitchFamily="34" charset="-120"/>
              </a:rPr>
              <a:t>Copiii diferă în modul în care planifică, organizează și execută sarcinile. Unii sunt mai impulsivi, alții mai reflexivi. Unii preferă structură, alții flexibilitate.</a:t>
            </a:r>
            <a:endParaRPr lang="en-US" sz="1300" dirty="0"/>
          </a:p>
        </p:txBody>
      </p:sp>
      <p:sp>
        <p:nvSpPr>
          <p:cNvPr id="11" name="Shape 8"/>
          <p:cNvSpPr/>
          <p:nvPr/>
        </p:nvSpPr>
        <p:spPr>
          <a:xfrm>
            <a:off x="9601319" y="3463052"/>
            <a:ext cx="4235291" cy="2066687"/>
          </a:xfrm>
          <a:prstGeom prst="roundRect">
            <a:avLst>
              <a:gd name="adj" fmla="val 3428"/>
            </a:avLst>
          </a:prstGeom>
          <a:solidFill>
            <a:srgbClr val="1B1B27"/>
          </a:solidFill>
          <a:ln w="7620">
            <a:solidFill>
              <a:srgbClr val="343440"/>
            </a:solidFill>
            <a:prstDash val="solid"/>
          </a:ln>
        </p:spPr>
      </p:sp>
      <p:sp>
        <p:nvSpPr>
          <p:cNvPr id="12" name="Text 9"/>
          <p:cNvSpPr/>
          <p:nvPr/>
        </p:nvSpPr>
        <p:spPr>
          <a:xfrm>
            <a:off x="9777532" y="3639264"/>
            <a:ext cx="2108716" cy="263485"/>
          </a:xfrm>
          <a:prstGeom prst="rect">
            <a:avLst/>
          </a:prstGeom>
          <a:noFill/>
          <a:ln/>
        </p:spPr>
        <p:txBody>
          <a:bodyPr wrap="none" lIns="0" tIns="0" rIns="0" bIns="0" rtlCol="0" anchor="t"/>
          <a:lstStyle/>
          <a:p>
            <a:pPr marL="0" indent="0" algn="l">
              <a:lnSpc>
                <a:spcPts val="2050"/>
              </a:lnSpc>
              <a:buNone/>
            </a:pPr>
            <a:r>
              <a:rPr lang="en-US" sz="1650" dirty="0">
                <a:solidFill>
                  <a:srgbClr val="FFFFFF"/>
                </a:solidFill>
                <a:latin typeface="Raleway" pitchFamily="34" charset="0"/>
                <a:ea typeface="Raleway" pitchFamily="34" charset="-122"/>
                <a:cs typeface="Raleway" pitchFamily="34" charset="-120"/>
              </a:rPr>
              <a:t>Variabilitate afectivă</a:t>
            </a:r>
            <a:endParaRPr lang="en-US" sz="1650" dirty="0"/>
          </a:p>
        </p:txBody>
      </p:sp>
      <p:sp>
        <p:nvSpPr>
          <p:cNvPr id="13" name="Text 10"/>
          <p:cNvSpPr/>
          <p:nvPr/>
        </p:nvSpPr>
        <p:spPr>
          <a:xfrm>
            <a:off x="9777532" y="4003953"/>
            <a:ext cx="3882866" cy="1079659"/>
          </a:xfrm>
          <a:prstGeom prst="rect">
            <a:avLst/>
          </a:prstGeom>
          <a:noFill/>
          <a:ln/>
        </p:spPr>
        <p:txBody>
          <a:bodyPr wrap="square" lIns="0" tIns="0" rIns="0" bIns="0" rtlCol="0" anchor="t"/>
          <a:lstStyle/>
          <a:p>
            <a:pPr marL="0" indent="0" algn="l">
              <a:lnSpc>
                <a:spcPts val="2100"/>
              </a:lnSpc>
              <a:buNone/>
            </a:pPr>
            <a:r>
              <a:rPr lang="en-US" sz="1300" dirty="0">
                <a:solidFill>
                  <a:srgbClr val="FFFFFF"/>
                </a:solidFill>
                <a:latin typeface="Roboto" pitchFamily="34" charset="0"/>
                <a:ea typeface="Roboto" pitchFamily="34" charset="-122"/>
                <a:cs typeface="Roboto" pitchFamily="34" charset="-120"/>
              </a:rPr>
              <a:t>Ceea ce motivează un elev poate să nu aibă efect asupra altuia. Unii sunt motivați de competiție, alții de colaborare. Unii preferă provocări noi, alții situații familiare.</a:t>
            </a:r>
            <a:endParaRPr lang="en-US" sz="1300" dirty="0"/>
          </a:p>
        </p:txBody>
      </p:sp>
      <p:sp>
        <p:nvSpPr>
          <p:cNvPr id="14" name="Text 11"/>
          <p:cNvSpPr/>
          <p:nvPr/>
        </p:nvSpPr>
        <p:spPr>
          <a:xfrm>
            <a:off x="793790" y="5719524"/>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Această diversitate neurologică nu reprezintă o problemă de rezolvat, ci o realitate de acceptat și de celebrat. Sistemele educaționale eficiente sunt cele care recunosc și răspund acestei variabilități naturale, în loc să încerce să forțeze toți elevii într-un tipar uniform.</a:t>
            </a:r>
            <a:endParaRPr lang="en-US" sz="1300" dirty="0"/>
          </a:p>
        </p:txBody>
      </p:sp>
      <p:pic>
        <p:nvPicPr>
          <p:cNvPr id="15" name="Image 1" descr="preencoded.png"/>
          <p:cNvPicPr>
            <a:picLocks noChangeAspect="1"/>
          </p:cNvPicPr>
          <p:nvPr/>
        </p:nvPicPr>
        <p:blipFill>
          <a:blip r:embed="rId4"/>
          <a:stretch>
            <a:fillRect/>
          </a:stretch>
        </p:blipFill>
        <p:spPr>
          <a:xfrm>
            <a:off x="2601074" y="7259955"/>
            <a:ext cx="8076605" cy="92475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3227294" y="871180"/>
            <a:ext cx="10406553" cy="590193"/>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Curriculum cu Design Universal (CDU)</a:t>
            </a:r>
            <a:endParaRPr lang="en-US" sz="3300" dirty="0"/>
          </a:p>
        </p:txBody>
      </p:sp>
      <p:sp>
        <p:nvSpPr>
          <p:cNvPr id="4" name="Text 1"/>
          <p:cNvSpPr/>
          <p:nvPr/>
        </p:nvSpPr>
        <p:spPr>
          <a:xfrm>
            <a:off x="1538344" y="1714381"/>
            <a:ext cx="12298267" cy="809744"/>
          </a:xfrm>
          <a:prstGeom prst="rect">
            <a:avLst/>
          </a:prstGeom>
          <a:noFill/>
          <a:ln/>
        </p:spPr>
        <p:txBody>
          <a:bodyPr wrap="square" lIns="0" tIns="0" rIns="0" bIns="0" rtlCol="0" anchor="t"/>
          <a:lstStyle/>
          <a:p>
            <a:pPr marL="0" indent="0" algn="l">
              <a:lnSpc>
                <a:spcPts val="2100"/>
              </a:lnSpc>
              <a:buNone/>
            </a:pPr>
            <a:r>
              <a:rPr lang="en-US" sz="1600" dirty="0">
                <a:solidFill>
                  <a:srgbClr val="3C3939"/>
                </a:solidFill>
                <a:latin typeface="Times New Roman" panose="02020603050405020304" pitchFamily="18" charset="0"/>
                <a:ea typeface="Roboto" pitchFamily="34" charset="-122"/>
                <a:cs typeface="Times New Roman" panose="02020603050405020304" pitchFamily="18" charset="0"/>
              </a:rPr>
              <a:t>Curriculumul cu Design Universal reprezintă un cadru inovator de proiectare educațională care are la bază cercetările în neuroștiință și pune accent pe crearea unor experiențe de învățare accesibile și provocatoare pentru toți elevii, indiferent de abilitățile sau provocările lor.</a:t>
            </a:r>
            <a:endParaRPr lang="en-US" sz="1600" dirty="0">
              <a:latin typeface="Times New Roman" panose="02020603050405020304" pitchFamily="18" charset="0"/>
              <a:cs typeface="Times New Roman" panose="02020603050405020304" pitchFamily="18" charset="0"/>
            </a:endParaRPr>
          </a:p>
        </p:txBody>
      </p:sp>
      <p:pic>
        <p:nvPicPr>
          <p:cNvPr id="5" name="Image 1" descr="preencoded.png"/>
          <p:cNvPicPr>
            <a:picLocks noChangeAspect="1"/>
          </p:cNvPicPr>
          <p:nvPr/>
        </p:nvPicPr>
        <p:blipFill>
          <a:blip r:embed="rId4"/>
          <a:stretch>
            <a:fillRect/>
          </a:stretch>
        </p:blipFill>
        <p:spPr>
          <a:xfrm>
            <a:off x="4281544" y="2524126"/>
            <a:ext cx="5035216" cy="3855160"/>
          </a:xfrm>
          <a:prstGeom prst="rect">
            <a:avLst/>
          </a:prstGeom>
        </p:spPr>
      </p:pic>
      <p:sp>
        <p:nvSpPr>
          <p:cNvPr id="6" name="Text 2"/>
          <p:cNvSpPr/>
          <p:nvPr/>
        </p:nvSpPr>
        <p:spPr>
          <a:xfrm>
            <a:off x="10271760" y="2882503"/>
            <a:ext cx="3374827" cy="316230"/>
          </a:xfrm>
          <a:prstGeom prst="rect">
            <a:avLst/>
          </a:prstGeom>
          <a:noFill/>
          <a:ln/>
        </p:spPr>
        <p:txBody>
          <a:bodyPr wrap="none" lIns="0" tIns="0" rIns="0" bIns="0" rtlCol="0" anchor="t"/>
          <a:lstStyle/>
          <a:p>
            <a:pPr marL="0" indent="0" algn="l">
              <a:lnSpc>
                <a:spcPts val="2450"/>
              </a:lnSpc>
              <a:buNone/>
            </a:pPr>
            <a:r>
              <a:rPr lang="en-US" sz="1950" dirty="0">
                <a:solidFill>
                  <a:srgbClr val="1B1B27"/>
                </a:solidFill>
                <a:latin typeface="Raleway" pitchFamily="34" charset="0"/>
                <a:ea typeface="Raleway" pitchFamily="34" charset="-122"/>
                <a:cs typeface="Raleway" pitchFamily="34" charset="-120"/>
              </a:rPr>
              <a:t>Fundamentul științific al CDU</a:t>
            </a:r>
            <a:endParaRPr lang="en-US" sz="1950" dirty="0"/>
          </a:p>
        </p:txBody>
      </p:sp>
      <p:sp>
        <p:nvSpPr>
          <p:cNvPr id="7" name="Text 3"/>
          <p:cNvSpPr/>
          <p:nvPr/>
        </p:nvSpPr>
        <p:spPr>
          <a:xfrm>
            <a:off x="10271760" y="3367326"/>
            <a:ext cx="3572470" cy="1619488"/>
          </a:xfrm>
          <a:prstGeom prst="rect">
            <a:avLst/>
          </a:prstGeom>
          <a:noFill/>
          <a:ln/>
        </p:spPr>
        <p:txBody>
          <a:bodyPr wrap="square" lIns="0" tIns="0" rIns="0" bIns="0" rtlCol="0" anchor="t"/>
          <a:lstStyle/>
          <a:p>
            <a:pPr marL="0" indent="0" algn="l">
              <a:lnSpc>
                <a:spcPts val="2100"/>
              </a:lnSpc>
              <a:buNone/>
            </a:pPr>
            <a:r>
              <a:rPr lang="en-US" sz="1400" dirty="0">
                <a:solidFill>
                  <a:srgbClr val="3C3939"/>
                </a:solidFill>
                <a:latin typeface="Times New Roman" panose="02020603050405020304" pitchFamily="18" charset="0"/>
                <a:ea typeface="Roboto" pitchFamily="34" charset="-122"/>
                <a:cs typeface="Times New Roman" panose="02020603050405020304" pitchFamily="18" charset="0"/>
              </a:rPr>
              <a:t>CDU se bazează pe înțelegerea că învățarea nu este un proces uniform, ci unul extrem de personalizat. Prin recunoașterea celor trei rețele neuronale și a variabilității naturale între elevi, CDU oferă un cadru practic pentru crearea unor oportunități de învățare echitabile.</a:t>
            </a:r>
            <a:endParaRPr lang="en-US" sz="1400" dirty="0">
              <a:latin typeface="Times New Roman" panose="02020603050405020304" pitchFamily="18" charset="0"/>
              <a:cs typeface="Times New Roman" panose="02020603050405020304" pitchFamily="18" charset="0"/>
            </a:endParaRPr>
          </a:p>
        </p:txBody>
      </p:sp>
      <p:sp>
        <p:nvSpPr>
          <p:cNvPr id="8" name="Text 4"/>
          <p:cNvSpPr/>
          <p:nvPr/>
        </p:nvSpPr>
        <p:spPr>
          <a:xfrm>
            <a:off x="10271760" y="5138618"/>
            <a:ext cx="3572470" cy="1079659"/>
          </a:xfrm>
          <a:prstGeom prst="rect">
            <a:avLst/>
          </a:prstGeom>
          <a:noFill/>
          <a:ln/>
        </p:spPr>
        <p:txBody>
          <a:bodyPr wrap="square" lIns="0" tIns="0" rIns="0" bIns="0" rtlCol="0" anchor="t"/>
          <a:lstStyle/>
          <a:p>
            <a:pPr marL="0" indent="0" algn="l">
              <a:lnSpc>
                <a:spcPts val="2100"/>
              </a:lnSpc>
              <a:buNone/>
            </a:pPr>
            <a:r>
              <a:rPr lang="en-US" sz="1400" dirty="0">
                <a:solidFill>
                  <a:srgbClr val="3C3939"/>
                </a:solidFill>
                <a:latin typeface="Times New Roman" panose="02020603050405020304" pitchFamily="18" charset="0"/>
                <a:ea typeface="Roboto" pitchFamily="34" charset="-122"/>
                <a:cs typeface="Times New Roman" panose="02020603050405020304" pitchFamily="18" charset="0"/>
              </a:rPr>
              <a:t>Acest model transformă modul în care gândim despre curriculum: în loc să adaptăm elevii la un program rigid, adaptăm curriculumul la diversitatea elevilor.</a:t>
            </a:r>
            <a:endParaRPr lang="en-US" sz="1400" dirty="0">
              <a:latin typeface="Times New Roman" panose="02020603050405020304" pitchFamily="18" charset="0"/>
              <a:cs typeface="Times New Roman" panose="02020603050405020304" pitchFamily="18" charset="0"/>
            </a:endParaRPr>
          </a:p>
        </p:txBody>
      </p:sp>
      <p:pic>
        <p:nvPicPr>
          <p:cNvPr id="9" name="Image 2" descr="preencoded.png"/>
          <p:cNvPicPr>
            <a:picLocks noChangeAspect="1"/>
          </p:cNvPicPr>
          <p:nvPr/>
        </p:nvPicPr>
        <p:blipFill>
          <a:blip r:embed="rId5"/>
          <a:stretch>
            <a:fillRect/>
          </a:stretch>
        </p:blipFill>
        <p:spPr>
          <a:xfrm>
            <a:off x="2945319" y="7316391"/>
            <a:ext cx="7113081" cy="735330"/>
          </a:xfrm>
          <a:prstGeom prst="rect">
            <a:avLst/>
          </a:prstGeom>
        </p:spPr>
      </p:pic>
      <p:pic>
        <p:nvPicPr>
          <p:cNvPr id="10" name="Image 0" descr="preencoded.png">
            <a:extLst>
              <a:ext uri="{FF2B5EF4-FFF2-40B4-BE49-F238E27FC236}">
                <a16:creationId xmlns:a16="http://schemas.microsoft.com/office/drawing/2014/main" id="{B474B829-A576-4E5D-9788-47E0AF3B3338}"/>
              </a:ext>
            </a:extLst>
          </p:cNvPr>
          <p:cNvPicPr>
            <a:picLocks noChangeAspect="1"/>
          </p:cNvPicPr>
          <p:nvPr/>
        </p:nvPicPr>
        <p:blipFill>
          <a:blip r:embed="rId6"/>
          <a:stretch>
            <a:fillRect/>
          </a:stretch>
        </p:blipFill>
        <p:spPr>
          <a:xfrm>
            <a:off x="2945319" y="91082"/>
            <a:ext cx="8161020" cy="73533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417690" y="219194"/>
            <a:ext cx="7680960" cy="794861"/>
          </a:xfrm>
          <a:prstGeom prst="rect">
            <a:avLst/>
          </a:prstGeom>
        </p:spPr>
      </p:pic>
      <p:sp>
        <p:nvSpPr>
          <p:cNvPr id="3" name="Text 0"/>
          <p:cNvSpPr/>
          <p:nvPr/>
        </p:nvSpPr>
        <p:spPr>
          <a:xfrm>
            <a:off x="793790" y="1807726"/>
            <a:ext cx="5147429"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rPr>
              <a:t>De la arhitectură la educație</a:t>
            </a:r>
            <a:endParaRPr lang="en-US" sz="3100" dirty="0"/>
          </a:p>
        </p:txBody>
      </p:sp>
      <p:sp>
        <p:nvSpPr>
          <p:cNvPr id="4" name="Text 1"/>
          <p:cNvSpPr/>
          <p:nvPr/>
        </p:nvSpPr>
        <p:spPr>
          <a:xfrm>
            <a:off x="793790" y="2541984"/>
            <a:ext cx="13042821" cy="508159"/>
          </a:xfrm>
          <a:prstGeom prst="rect">
            <a:avLst/>
          </a:prstGeom>
          <a:noFill/>
          <a:ln/>
        </p:spPr>
        <p:txBody>
          <a:bodyPr wrap="square" lIns="0" tIns="0" rIns="0" bIns="0" rtlCol="0" anchor="t"/>
          <a:lstStyle/>
          <a:p>
            <a:pPr marL="0" indent="0" algn="l">
              <a:lnSpc>
                <a:spcPts val="2000"/>
              </a:lnSpc>
              <a:buNone/>
            </a:pPr>
            <a:r>
              <a:rPr lang="en-US" sz="1250" b="1" dirty="0">
                <a:solidFill>
                  <a:srgbClr val="3C3939"/>
                </a:solidFill>
                <a:latin typeface="Roboto" pitchFamily="34" charset="0"/>
                <a:ea typeface="Roboto" pitchFamily="34" charset="-122"/>
                <a:cs typeface="Roboto" pitchFamily="34" charset="-120"/>
              </a:rPr>
              <a:t>Designul Universal (DU)</a:t>
            </a:r>
            <a:r>
              <a:rPr lang="en-US" sz="1250" dirty="0">
                <a:solidFill>
                  <a:srgbClr val="3C3939"/>
                </a:solidFill>
                <a:latin typeface="Roboto" pitchFamily="34" charset="0"/>
                <a:ea typeface="Roboto" pitchFamily="34" charset="-122"/>
                <a:cs typeface="Roboto" pitchFamily="34" charset="-120"/>
              </a:rPr>
              <a:t> este un concept inițial dezvoltat în arhitectură, pornind de la ideea de a proiecta produse, clădiri și spații care să poată fi folosite în cea mai mare măsură posibilă de oricine, indiferent de vârstă, statut sau abilitate.</a:t>
            </a:r>
            <a:endParaRPr lang="en-US" sz="1250" dirty="0"/>
          </a:p>
        </p:txBody>
      </p:sp>
      <p:sp>
        <p:nvSpPr>
          <p:cNvPr id="5" name="Text 2"/>
          <p:cNvSpPr/>
          <p:nvPr/>
        </p:nvSpPr>
        <p:spPr>
          <a:xfrm>
            <a:off x="793790" y="3387447"/>
            <a:ext cx="2675573"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Exemplul din arhitectură</a:t>
            </a:r>
            <a:endParaRPr lang="en-US" sz="1850" dirty="0"/>
          </a:p>
        </p:txBody>
      </p:sp>
      <p:sp>
        <p:nvSpPr>
          <p:cNvPr id="6" name="Text 3"/>
          <p:cNvSpPr/>
          <p:nvPr/>
        </p:nvSpPr>
        <p:spPr>
          <a:xfrm>
            <a:off x="793790" y="3843814"/>
            <a:ext cx="6327815" cy="76223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Gândiți-vă la o rampă de acces într-o clădire. Ea nu a fost concepută exclusiv pentru persoanele cu dizabilități - ea ajută și părinții cu cărucioare, livratorii cu cărucele, persoanele care poartă bagaje grele.</a:t>
            </a:r>
            <a:endParaRPr lang="en-US" sz="1250" dirty="0"/>
          </a:p>
        </p:txBody>
      </p:sp>
      <p:sp>
        <p:nvSpPr>
          <p:cNvPr id="7" name="Text 4"/>
          <p:cNvSpPr/>
          <p:nvPr/>
        </p:nvSpPr>
        <p:spPr>
          <a:xfrm>
            <a:off x="793790" y="4748927"/>
            <a:ext cx="6327815" cy="254079"/>
          </a:xfrm>
          <a:prstGeom prst="rect">
            <a:avLst/>
          </a:prstGeom>
          <a:noFill/>
          <a:ln/>
        </p:spPr>
        <p:txBody>
          <a:bodyPr wrap="non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Când proiectăm pentru diversitate de la început, </a:t>
            </a:r>
            <a:r>
              <a:rPr lang="en-US" sz="1250" b="1" dirty="0">
                <a:solidFill>
                  <a:srgbClr val="3C3939"/>
                </a:solidFill>
                <a:latin typeface="Roboto" pitchFamily="34" charset="0"/>
                <a:ea typeface="Roboto" pitchFamily="34" charset="-122"/>
                <a:cs typeface="Roboto" pitchFamily="34" charset="-120"/>
              </a:rPr>
              <a:t>toată lumea beneficiază</a:t>
            </a:r>
            <a:r>
              <a:rPr lang="en-US" sz="1250" dirty="0">
                <a:solidFill>
                  <a:srgbClr val="3C3939"/>
                </a:solidFill>
                <a:latin typeface="Roboto" pitchFamily="34" charset="0"/>
                <a:ea typeface="Roboto" pitchFamily="34" charset="-122"/>
                <a:cs typeface="Roboto" pitchFamily="34" charset="-120"/>
              </a:rPr>
              <a:t>.</a:t>
            </a:r>
            <a:endParaRPr lang="en-US" sz="1250" dirty="0"/>
          </a:p>
        </p:txBody>
      </p:sp>
      <p:sp>
        <p:nvSpPr>
          <p:cNvPr id="8" name="Text 5"/>
          <p:cNvSpPr/>
          <p:nvPr/>
        </p:nvSpPr>
        <p:spPr>
          <a:xfrm>
            <a:off x="7516416" y="3387447"/>
            <a:ext cx="2381607"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Aplicarea în educație</a:t>
            </a:r>
            <a:endParaRPr lang="en-US" sz="1850" dirty="0"/>
          </a:p>
        </p:txBody>
      </p:sp>
      <p:sp>
        <p:nvSpPr>
          <p:cNvPr id="9" name="Text 6"/>
          <p:cNvSpPr/>
          <p:nvPr/>
        </p:nvSpPr>
        <p:spPr>
          <a:xfrm>
            <a:off x="7516416" y="3843814"/>
            <a:ext cx="6327815" cy="101631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Designul Universal în Învățare (DUI) este o extensie educațională naturală a acestor principii. Cadrul DUI ne ajută să înțelegem că metodele și mijloacele curriculare inflexibile constituie </a:t>
            </a:r>
            <a:r>
              <a:rPr lang="en-US" sz="1250" b="1" dirty="0">
                <a:solidFill>
                  <a:srgbClr val="3C3939"/>
                </a:solidFill>
                <a:latin typeface="Roboto" pitchFamily="34" charset="0"/>
                <a:ea typeface="Roboto" pitchFamily="34" charset="-122"/>
                <a:cs typeface="Roboto" pitchFamily="34" charset="-120"/>
              </a:rPr>
              <a:t>bariere pentru diverși elevi</a:t>
            </a:r>
            <a:r>
              <a:rPr lang="en-US" sz="1250" dirty="0">
                <a:solidFill>
                  <a:srgbClr val="3C3939"/>
                </a:solidFill>
                <a:latin typeface="Roboto" pitchFamily="34" charset="0"/>
                <a:ea typeface="Roboto" pitchFamily="34" charset="-122"/>
                <a:cs typeface="Roboto" pitchFamily="34" charset="-120"/>
              </a:rPr>
              <a:t>, exact așa cum clădirile ce au doar trepte la intrare reprezintă bariere fizice pentru persoane cu mobilitate redusă.</a:t>
            </a:r>
            <a:endParaRPr lang="en-US" sz="1250" dirty="0"/>
          </a:p>
        </p:txBody>
      </p:sp>
      <p:sp>
        <p:nvSpPr>
          <p:cNvPr id="10" name="Shape 7"/>
          <p:cNvSpPr/>
          <p:nvPr/>
        </p:nvSpPr>
        <p:spPr>
          <a:xfrm>
            <a:off x="793790" y="5324475"/>
            <a:ext cx="13042821" cy="1081326"/>
          </a:xfrm>
          <a:prstGeom prst="roundRect">
            <a:avLst>
              <a:gd name="adj" fmla="val 6167"/>
            </a:avLst>
          </a:prstGeom>
          <a:solidFill>
            <a:srgbClr val="D2D2E0"/>
          </a:solidFill>
          <a:ln/>
        </p:spPr>
      </p:sp>
      <p:pic>
        <p:nvPicPr>
          <p:cNvPr id="11" name="Image 1" descr="preencoded.png"/>
          <p:cNvPicPr>
            <a:picLocks noChangeAspect="1"/>
          </p:cNvPicPr>
          <p:nvPr/>
        </p:nvPicPr>
        <p:blipFill>
          <a:blip r:embed="rId4"/>
          <a:stretch>
            <a:fillRect/>
          </a:stretch>
        </p:blipFill>
        <p:spPr>
          <a:xfrm>
            <a:off x="952500" y="5539740"/>
            <a:ext cx="248007" cy="198358"/>
          </a:xfrm>
          <a:prstGeom prst="rect">
            <a:avLst/>
          </a:prstGeom>
        </p:spPr>
      </p:pic>
      <p:sp>
        <p:nvSpPr>
          <p:cNvPr id="12" name="Text 8"/>
          <p:cNvSpPr/>
          <p:nvPr/>
        </p:nvSpPr>
        <p:spPr>
          <a:xfrm>
            <a:off x="1359218" y="5522833"/>
            <a:ext cx="2058472" cy="248007"/>
          </a:xfrm>
          <a:prstGeom prst="rect">
            <a:avLst/>
          </a:prstGeom>
          <a:noFill/>
          <a:ln/>
        </p:spPr>
        <p:txBody>
          <a:bodyPr wrap="none" lIns="0" tIns="0" rIns="0" bIns="0" rtlCol="0" anchor="t"/>
          <a:lstStyle/>
          <a:p>
            <a:pPr marL="0" indent="0" algn="l">
              <a:lnSpc>
                <a:spcPts val="1950"/>
              </a:lnSpc>
              <a:buNone/>
            </a:pPr>
            <a:r>
              <a:rPr lang="en-US" sz="1550" dirty="0">
                <a:solidFill>
                  <a:srgbClr val="000000"/>
                </a:solidFill>
                <a:latin typeface="Raleway" pitchFamily="34" charset="0"/>
                <a:ea typeface="Raleway" pitchFamily="34" charset="-122"/>
                <a:cs typeface="Raleway" pitchFamily="34" charset="-120"/>
              </a:rPr>
              <a:t>Principiul fundamental</a:t>
            </a:r>
            <a:endParaRPr lang="en-US" sz="1550" dirty="0"/>
          </a:p>
        </p:txBody>
      </p:sp>
      <p:sp>
        <p:nvSpPr>
          <p:cNvPr id="13" name="Text 9"/>
          <p:cNvSpPr/>
          <p:nvPr/>
        </p:nvSpPr>
        <p:spPr>
          <a:xfrm>
            <a:off x="1359218" y="5929551"/>
            <a:ext cx="12318683"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Roboto" pitchFamily="34" charset="0"/>
                <a:ea typeface="Roboto" pitchFamily="34" charset="-122"/>
                <a:cs typeface="Roboto" pitchFamily="34" charset="-120"/>
              </a:rPr>
              <a:t>Nu creăm curriculum pentru „elevul mediu" și apoi adaptăm pentru cei diferiți. Creăm de la început un curriculum flexibil care răspunde diversității.</a:t>
            </a:r>
            <a:endParaRPr lang="en-US" sz="1250" dirty="0"/>
          </a:p>
        </p:txBody>
      </p:sp>
      <p:pic>
        <p:nvPicPr>
          <p:cNvPr id="14" name="Image 2" descr="preencoded.png"/>
          <p:cNvPicPr>
            <a:picLocks noChangeAspect="1"/>
          </p:cNvPicPr>
          <p:nvPr/>
        </p:nvPicPr>
        <p:blipFill>
          <a:blip r:embed="rId5"/>
          <a:stretch>
            <a:fillRect/>
          </a:stretch>
        </p:blipFill>
        <p:spPr>
          <a:xfrm>
            <a:off x="2870016" y="7108290"/>
            <a:ext cx="7601545" cy="87034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887636" y="286822"/>
            <a:ext cx="6240780" cy="645914"/>
          </a:xfrm>
          <a:prstGeom prst="rect">
            <a:avLst/>
          </a:prstGeom>
        </p:spPr>
      </p:pic>
      <p:sp>
        <p:nvSpPr>
          <p:cNvPr id="3" name="Text 0"/>
          <p:cNvSpPr/>
          <p:nvPr/>
        </p:nvSpPr>
        <p:spPr>
          <a:xfrm>
            <a:off x="3345628" y="1309211"/>
            <a:ext cx="3883728" cy="412909"/>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Obiectivele în Designul Universal al Învățării</a:t>
            </a:r>
            <a:endParaRPr lang="en-US" sz="2500" dirty="0"/>
          </a:p>
        </p:txBody>
      </p:sp>
      <p:sp>
        <p:nvSpPr>
          <p:cNvPr id="4" name="Text 1"/>
          <p:cNvSpPr/>
          <p:nvPr/>
        </p:nvSpPr>
        <p:spPr>
          <a:xfrm>
            <a:off x="793790" y="1915598"/>
            <a:ext cx="13042821" cy="866060"/>
          </a:xfrm>
          <a:prstGeom prst="rect">
            <a:avLst/>
          </a:prstGeom>
          <a:noFill/>
          <a:ln/>
        </p:spPr>
        <p:txBody>
          <a:bodyPr wrap="square" lIns="0" tIns="0" rIns="0" bIns="0" rtlCol="0" anchor="t"/>
          <a:lstStyle/>
          <a:p>
            <a:pPr marL="0" indent="0" algn="l">
              <a:lnSpc>
                <a:spcPts val="1600"/>
              </a:lnSpc>
              <a:buNone/>
            </a:pP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cadrul</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Designului</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Universal al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Învățării</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modul</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care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formulăm</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obiectivele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educaționale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face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diferența</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între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incluziune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și</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excluziune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Obiectivele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trebuie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concepute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astfel</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încât</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să</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permită</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tuturor</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elevilor</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să</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demonstreze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învățare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fără</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impune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o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singură</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cale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 de </a:t>
            </a:r>
            <a:r>
              <a:rPr lang="en-US" dirty="0" err="1">
                <a:solidFill>
                  <a:srgbClr val="3C3939"/>
                </a:solidFill>
                <a:latin typeface="Times New Roman" panose="02020603050405020304" pitchFamily="18" charset="0"/>
                <a:ea typeface="Roboto" pitchFamily="34" charset="-122"/>
                <a:cs typeface="Times New Roman" panose="02020603050405020304" pitchFamily="18" charset="0"/>
              </a:rPr>
              <a:t>realizare</a:t>
            </a:r>
            <a:r>
              <a:rPr lang="en-US" dirty="0">
                <a:solidFill>
                  <a:srgbClr val="3C3939"/>
                </a:solidFill>
                <a:latin typeface="Times New Roman" panose="02020603050405020304" pitchFamily="18" charset="0"/>
                <a:ea typeface="Roboto" pitchFamily="34" charset="-122"/>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5" name="Shape 2"/>
          <p:cNvSpPr/>
          <p:nvPr/>
        </p:nvSpPr>
        <p:spPr>
          <a:xfrm>
            <a:off x="793790" y="2495075"/>
            <a:ext cx="4261604" cy="1824631"/>
          </a:xfrm>
          <a:prstGeom prst="roundRect">
            <a:avLst>
              <a:gd name="adj" fmla="val 5251"/>
            </a:avLst>
          </a:prstGeom>
          <a:solidFill>
            <a:srgbClr val="FFFFFF">
              <a:alpha val="95000"/>
            </a:srgbClr>
          </a:solidFill>
          <a:ln w="15240">
            <a:solidFill>
              <a:srgbClr val="C7C7D0"/>
            </a:solidFill>
            <a:prstDash val="solid"/>
          </a:ln>
        </p:spPr>
        <p:txBody>
          <a:bodyPr/>
          <a:lstStyle/>
          <a:p>
            <a:endParaRPr lang="en-US" dirty="0"/>
          </a:p>
        </p:txBody>
      </p:sp>
      <p:sp>
        <p:nvSpPr>
          <p:cNvPr id="6" name="Shape 3"/>
          <p:cNvSpPr/>
          <p:nvPr/>
        </p:nvSpPr>
        <p:spPr>
          <a:xfrm>
            <a:off x="778550" y="2926675"/>
            <a:ext cx="60960" cy="1393031"/>
          </a:xfrm>
          <a:prstGeom prst="roundRect">
            <a:avLst>
              <a:gd name="adj" fmla="val 88884"/>
            </a:avLst>
          </a:prstGeom>
          <a:solidFill>
            <a:srgbClr val="1B1B27"/>
          </a:solidFill>
          <a:ln/>
        </p:spPr>
      </p:sp>
      <p:sp>
        <p:nvSpPr>
          <p:cNvPr id="7" name="Text 4"/>
          <p:cNvSpPr/>
          <p:nvPr/>
        </p:nvSpPr>
        <p:spPr>
          <a:xfrm>
            <a:off x="983694" y="2558654"/>
            <a:ext cx="1614249" cy="368022"/>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Focalizare pe esențial</a:t>
            </a:r>
            <a:endParaRPr lang="en-US" sz="1250" dirty="0"/>
          </a:p>
        </p:txBody>
      </p:sp>
      <p:sp>
        <p:nvSpPr>
          <p:cNvPr id="8" name="Text 5"/>
          <p:cNvSpPr/>
          <p:nvPr/>
        </p:nvSpPr>
        <p:spPr>
          <a:xfrm>
            <a:off x="930354" y="3070860"/>
            <a:ext cx="3927515" cy="1028825"/>
          </a:xfrm>
          <a:prstGeom prst="rect">
            <a:avLst/>
          </a:prstGeom>
          <a:noFill/>
          <a:ln/>
        </p:spPr>
        <p:txBody>
          <a:bodyPr wrap="square" lIns="0" tIns="0" rIns="0" bIns="0" rtlCol="0" anchor="t"/>
          <a:lstStyle/>
          <a:p>
            <a:pPr marL="0" indent="0" algn="l">
              <a:lnSpc>
                <a:spcPts val="1600"/>
              </a:lnSpc>
              <a:buNone/>
            </a:pPr>
            <a:r>
              <a:rPr lang="en-US" sz="1600" dirty="0" err="1">
                <a:solidFill>
                  <a:srgbClr val="3C3939"/>
                </a:solidFill>
                <a:latin typeface="Roboto" pitchFamily="34" charset="0"/>
                <a:ea typeface="Roboto" pitchFamily="34" charset="-122"/>
                <a:cs typeface="Roboto" pitchFamily="34" charset="-120"/>
              </a:rPr>
              <a:t>Scopul</a:t>
            </a:r>
            <a:r>
              <a:rPr lang="en-US" sz="1600" dirty="0">
                <a:solidFill>
                  <a:srgbClr val="3C3939"/>
                </a:solidFill>
                <a:latin typeface="Roboto" pitchFamily="34" charset="0"/>
                <a:ea typeface="Roboto" pitchFamily="34" charset="-122"/>
                <a:cs typeface="Roboto" pitchFamily="34" charset="-120"/>
              </a:rPr>
              <a:t> principal </a:t>
            </a:r>
            <a:r>
              <a:rPr lang="en-US" sz="1600" dirty="0" err="1">
                <a:solidFill>
                  <a:srgbClr val="3C3939"/>
                </a:solidFill>
                <a:latin typeface="Roboto" pitchFamily="34" charset="0"/>
                <a:ea typeface="Roboto" pitchFamily="34" charset="-122"/>
                <a:cs typeface="Roboto" pitchFamily="34" charset="-120"/>
              </a:rPr>
              <a:t>este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crearea</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unui</a:t>
            </a:r>
            <a:r>
              <a:rPr lang="en-US" sz="1600" dirty="0">
                <a:solidFill>
                  <a:srgbClr val="3C3939"/>
                </a:solidFill>
                <a:latin typeface="Roboto" pitchFamily="34" charset="0"/>
                <a:ea typeface="Roboto" pitchFamily="34" charset="-122"/>
                <a:cs typeface="Roboto" pitchFamily="34" charset="-120"/>
              </a:rPr>
              <a:t> curriculum care </a:t>
            </a:r>
            <a:r>
              <a:rPr lang="en-US" sz="1600" dirty="0" err="1">
                <a:solidFill>
                  <a:srgbClr val="3C3939"/>
                </a:solidFill>
                <a:latin typeface="Roboto" pitchFamily="34" charset="0"/>
                <a:ea typeface="Roboto" pitchFamily="34" charset="-122"/>
                <a:cs typeface="Roboto" pitchFamily="34" charset="-120"/>
              </a:rPr>
              <a:t>să</a:t>
            </a:r>
            <a:r>
              <a:rPr lang="en-US" sz="1600" dirty="0">
                <a:solidFill>
                  <a:srgbClr val="3C3939"/>
                </a:solidFill>
                <a:latin typeface="Roboto" pitchFamily="34" charset="0"/>
                <a:ea typeface="Roboto" pitchFamily="34" charset="-122"/>
                <a:cs typeface="Roboto" pitchFamily="34" charset="-120"/>
              </a:rPr>
              <a:t> </a:t>
            </a:r>
            <a:r>
              <a:rPr lang="en-US" sz="1600" b="1" dirty="0" err="1">
                <a:solidFill>
                  <a:srgbClr val="3C3939"/>
                </a:solidFill>
                <a:latin typeface="Roboto" pitchFamily="34" charset="0"/>
                <a:ea typeface="Roboto" pitchFamily="34" charset="-122"/>
                <a:cs typeface="Roboto" pitchFamily="34" charset="-120"/>
              </a:rPr>
              <a:t>răspundă</a:t>
            </a:r>
            <a:r>
              <a:rPr lang="en-US" sz="1600" b="1" dirty="0">
                <a:solidFill>
                  <a:srgbClr val="3C3939"/>
                </a:solidFill>
                <a:latin typeface="Roboto" pitchFamily="34" charset="0"/>
                <a:ea typeface="Roboto" pitchFamily="34" charset="-122"/>
                <a:cs typeface="Roboto" pitchFamily="34" charset="-120"/>
              </a:rPr>
              <a:t> </a:t>
            </a:r>
            <a:r>
              <a:rPr lang="en-US" sz="1600" b="1" dirty="0" err="1">
                <a:solidFill>
                  <a:srgbClr val="3C3939"/>
                </a:solidFill>
                <a:latin typeface="Roboto" pitchFamily="34" charset="0"/>
                <a:ea typeface="Roboto" pitchFamily="34" charset="-122"/>
                <a:cs typeface="Roboto" pitchFamily="34" charset="-120"/>
              </a:rPr>
              <a:t>nevoilor</a:t>
            </a:r>
            <a:r>
              <a:rPr lang="en-US" sz="1600" b="1" dirty="0">
                <a:solidFill>
                  <a:srgbClr val="3C3939"/>
                </a:solidFill>
                <a:latin typeface="Roboto" pitchFamily="34" charset="0"/>
                <a:ea typeface="Roboto" pitchFamily="34" charset="-122"/>
                <a:cs typeface="Roboto" pitchFamily="34" charset="-120"/>
              </a:rPr>
              <a:t> </a:t>
            </a:r>
            <a:r>
              <a:rPr lang="en-US" sz="1600" b="1" dirty="0" err="1">
                <a:solidFill>
                  <a:srgbClr val="3C3939"/>
                </a:solidFill>
                <a:latin typeface="Roboto" pitchFamily="34" charset="0"/>
                <a:ea typeface="Roboto" pitchFamily="34" charset="-122"/>
                <a:cs typeface="Roboto" pitchFamily="34" charset="-120"/>
              </a:rPr>
              <a:t>tuturor</a:t>
            </a:r>
            <a:r>
              <a:rPr lang="en-US" sz="1600" b="1" dirty="0">
                <a:solidFill>
                  <a:srgbClr val="3C3939"/>
                </a:solidFill>
                <a:latin typeface="Roboto" pitchFamily="34" charset="0"/>
                <a:ea typeface="Roboto" pitchFamily="34" charset="-122"/>
                <a:cs typeface="Roboto" pitchFamily="34" charset="-120"/>
              </a:rPr>
              <a:t> </a:t>
            </a:r>
            <a:r>
              <a:rPr lang="en-US" sz="1600" b="1" dirty="0" err="1">
                <a:solidFill>
                  <a:srgbClr val="3C3939"/>
                </a:solidFill>
                <a:latin typeface="Roboto" pitchFamily="34" charset="0"/>
                <a:ea typeface="Roboto" pitchFamily="34" charset="-122"/>
                <a:cs typeface="Roboto" pitchFamily="34" charset="-120"/>
              </a:rPr>
              <a:t>elevilor</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indiferent</a:t>
            </a:r>
            <a:r>
              <a:rPr lang="en-US" sz="1600" dirty="0">
                <a:solidFill>
                  <a:srgbClr val="3C3939"/>
                </a:solidFill>
                <a:latin typeface="Roboto" pitchFamily="34" charset="0"/>
                <a:ea typeface="Roboto" pitchFamily="34" charset="-122"/>
                <a:cs typeface="Roboto" pitchFamily="34" charset="-120"/>
              </a:rPr>
              <a:t> de </a:t>
            </a:r>
            <a:r>
              <a:rPr lang="en-US" sz="1600" dirty="0" err="1">
                <a:solidFill>
                  <a:srgbClr val="3C3939"/>
                </a:solidFill>
                <a:latin typeface="Roboto" pitchFamily="34" charset="0"/>
                <a:ea typeface="Roboto" pitchFamily="34" charset="-122"/>
                <a:cs typeface="Roboto" pitchFamily="34" charset="-120"/>
              </a:rPr>
              <a:t>abilitățile</a:t>
            </a:r>
            <a:r>
              <a:rPr lang="en-US" sz="1600" dirty="0">
                <a:solidFill>
                  <a:srgbClr val="3C3939"/>
                </a:solidFill>
                <a:latin typeface="Roboto" pitchFamily="34" charset="0"/>
                <a:ea typeface="Roboto" pitchFamily="34" charset="-122"/>
                <a:cs typeface="Roboto" pitchFamily="34" charset="-120"/>
              </a:rPr>
              <a:t> lor. </a:t>
            </a:r>
            <a:r>
              <a:rPr lang="en-US" sz="1600" dirty="0" err="1">
                <a:solidFill>
                  <a:srgbClr val="3C3939"/>
                </a:solidFill>
                <a:latin typeface="Roboto" pitchFamily="34" charset="0"/>
                <a:ea typeface="Roboto" pitchFamily="34" charset="-122"/>
                <a:cs typeface="Roboto" pitchFamily="34" charset="-120"/>
              </a:rPr>
              <a:t>Obiectivele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trebuie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să</a:t>
            </a:r>
            <a:r>
              <a:rPr lang="en-US" sz="1600" dirty="0">
                <a:solidFill>
                  <a:srgbClr val="3C3939"/>
                </a:solidFill>
                <a:latin typeface="Roboto" pitchFamily="34" charset="0"/>
                <a:ea typeface="Roboto" pitchFamily="34" charset="-122"/>
                <a:cs typeface="Roboto" pitchFamily="34" charset="-120"/>
              </a:rPr>
              <a:t> fie </a:t>
            </a:r>
            <a:r>
              <a:rPr lang="en-US" sz="1600" dirty="0" err="1">
                <a:solidFill>
                  <a:srgbClr val="3C3939"/>
                </a:solidFill>
                <a:latin typeface="Roboto" pitchFamily="34" charset="0"/>
                <a:ea typeface="Roboto" pitchFamily="34" charset="-122"/>
                <a:cs typeface="Roboto" pitchFamily="34" charset="-120"/>
              </a:rPr>
              <a:t>clare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despre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ce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trebuie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învățat</a:t>
            </a:r>
            <a:r>
              <a:rPr lang="en-US" sz="1600" dirty="0">
                <a:solidFill>
                  <a:srgbClr val="3C3939"/>
                </a:solidFill>
                <a:latin typeface="Roboto" pitchFamily="34" charset="0"/>
                <a:ea typeface="Roboto" pitchFamily="34" charset="-122"/>
                <a:cs typeface="Roboto" pitchFamily="34" charset="-120"/>
              </a:rPr>
              <a:t>, nu </a:t>
            </a:r>
            <a:r>
              <a:rPr lang="en-US" sz="1600" dirty="0" err="1">
                <a:solidFill>
                  <a:srgbClr val="3C3939"/>
                </a:solidFill>
                <a:latin typeface="Roboto" pitchFamily="34" charset="0"/>
                <a:ea typeface="Roboto" pitchFamily="34" charset="-122"/>
                <a:cs typeface="Roboto" pitchFamily="34" charset="-120"/>
              </a:rPr>
              <a:t>despre</a:t>
            </a:r>
            <a:r>
              <a:rPr lang="en-US" sz="1600" dirty="0">
                <a:solidFill>
                  <a:srgbClr val="3C3939"/>
                </a:solidFill>
                <a:latin typeface="Roboto" pitchFamily="34" charset="0"/>
                <a:ea typeface="Roboto" pitchFamily="34" charset="-122"/>
                <a:cs typeface="Roboto" pitchFamily="34" charset="-120"/>
              </a:rPr>
              <a:t> cum </a:t>
            </a:r>
            <a:r>
              <a:rPr lang="en-US" sz="1600" dirty="0" err="1">
                <a:solidFill>
                  <a:srgbClr val="3C3939"/>
                </a:solidFill>
                <a:latin typeface="Roboto" pitchFamily="34" charset="0"/>
                <a:ea typeface="Roboto" pitchFamily="34" charset="-122"/>
                <a:cs typeface="Roboto" pitchFamily="34" charset="-120"/>
              </a:rPr>
              <a:t>trebuie</a:t>
            </a:r>
            <a:r>
              <a:rPr lang="en-US" sz="1600" dirty="0">
                <a:solidFill>
                  <a:srgbClr val="3C3939"/>
                </a:solidFill>
                <a:latin typeface="Roboto" pitchFamily="34" charset="0"/>
                <a:ea typeface="Roboto" pitchFamily="34" charset="-122"/>
                <a:cs typeface="Roboto" pitchFamily="34" charset="-120"/>
              </a:rPr>
              <a:t> </a:t>
            </a:r>
            <a:r>
              <a:rPr lang="en-US" sz="1600" dirty="0" err="1">
                <a:solidFill>
                  <a:srgbClr val="3C3939"/>
                </a:solidFill>
                <a:latin typeface="Roboto" pitchFamily="34" charset="0"/>
                <a:ea typeface="Roboto" pitchFamily="34" charset="-122"/>
                <a:cs typeface="Roboto" pitchFamily="34" charset="-120"/>
              </a:rPr>
              <a:t>realizat</a:t>
            </a:r>
            <a:r>
              <a:rPr lang="en-US" sz="1600" dirty="0">
                <a:solidFill>
                  <a:srgbClr val="3C3939"/>
                </a:solidFill>
                <a:latin typeface="Roboto" pitchFamily="34" charset="0"/>
                <a:ea typeface="Roboto" pitchFamily="34" charset="-122"/>
                <a:cs typeface="Roboto" pitchFamily="34" charset="-120"/>
              </a:rPr>
              <a:t>.</a:t>
            </a:r>
            <a:endParaRPr lang="en-US" sz="1600" dirty="0"/>
          </a:p>
        </p:txBody>
      </p:sp>
      <p:sp>
        <p:nvSpPr>
          <p:cNvPr id="9" name="Shape 6"/>
          <p:cNvSpPr/>
          <p:nvPr/>
        </p:nvSpPr>
        <p:spPr>
          <a:xfrm>
            <a:off x="5184338" y="2558653"/>
            <a:ext cx="4261604" cy="1761053"/>
          </a:xfrm>
          <a:prstGeom prst="roundRect">
            <a:avLst>
              <a:gd name="adj" fmla="val 5251"/>
            </a:avLst>
          </a:prstGeom>
          <a:solidFill>
            <a:srgbClr val="FFFFFF">
              <a:alpha val="95000"/>
            </a:srgbClr>
          </a:solidFill>
          <a:ln w="15240">
            <a:solidFill>
              <a:srgbClr val="C7C7D0"/>
            </a:solidFill>
            <a:prstDash val="solid"/>
          </a:ln>
        </p:spPr>
      </p:sp>
      <p:sp>
        <p:nvSpPr>
          <p:cNvPr id="10" name="Shape 7"/>
          <p:cNvSpPr/>
          <p:nvPr/>
        </p:nvSpPr>
        <p:spPr>
          <a:xfrm>
            <a:off x="5169098" y="2926675"/>
            <a:ext cx="60960" cy="1393031"/>
          </a:xfrm>
          <a:prstGeom prst="roundRect">
            <a:avLst>
              <a:gd name="adj" fmla="val 88884"/>
            </a:avLst>
          </a:prstGeom>
          <a:solidFill>
            <a:srgbClr val="1B1B27"/>
          </a:solidFill>
          <a:ln/>
        </p:spPr>
      </p:sp>
      <p:sp>
        <p:nvSpPr>
          <p:cNvPr id="11" name="Text 8"/>
          <p:cNvSpPr/>
          <p:nvPr/>
        </p:nvSpPr>
        <p:spPr>
          <a:xfrm>
            <a:off x="5374243" y="2558655"/>
            <a:ext cx="1612583" cy="308013"/>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Provocare accesibilă</a:t>
            </a:r>
            <a:endParaRPr lang="en-US" sz="1250" dirty="0"/>
          </a:p>
        </p:txBody>
      </p:sp>
      <p:sp>
        <p:nvSpPr>
          <p:cNvPr id="12" name="Text 9"/>
          <p:cNvSpPr/>
          <p:nvPr/>
        </p:nvSpPr>
        <p:spPr>
          <a:xfrm>
            <a:off x="5374243" y="3349704"/>
            <a:ext cx="3927515" cy="977622"/>
          </a:xfrm>
          <a:prstGeom prst="rect">
            <a:avLst/>
          </a:prstGeom>
          <a:noFill/>
          <a:ln/>
        </p:spPr>
        <p:txBody>
          <a:bodyPr wrap="squar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Obiectivele trebuie să fie </a:t>
            </a:r>
            <a:r>
              <a:rPr lang="en-US" sz="1600" b="1" dirty="0">
                <a:solidFill>
                  <a:srgbClr val="3C3939"/>
                </a:solidFill>
                <a:latin typeface="Roboto" pitchFamily="34" charset="0"/>
                <a:ea typeface="Roboto" pitchFamily="34" charset="-122"/>
                <a:cs typeface="Roboto" pitchFamily="34" charset="-120"/>
              </a:rPr>
              <a:t>provocatoare</a:t>
            </a:r>
            <a:r>
              <a:rPr lang="en-US" sz="1600" dirty="0">
                <a:solidFill>
                  <a:srgbClr val="3C3939"/>
                </a:solidFill>
                <a:latin typeface="Roboto" pitchFamily="34" charset="0"/>
                <a:ea typeface="Roboto" pitchFamily="34" charset="-122"/>
                <a:cs typeface="Roboto" pitchFamily="34" charset="-120"/>
              </a:rPr>
              <a:t>, dar </a:t>
            </a:r>
            <a:r>
              <a:rPr lang="en-US" sz="1600" b="1" dirty="0">
                <a:solidFill>
                  <a:srgbClr val="3C3939"/>
                </a:solidFill>
                <a:latin typeface="Roboto" pitchFamily="34" charset="0"/>
                <a:ea typeface="Roboto" pitchFamily="34" charset="-122"/>
                <a:cs typeface="Roboto" pitchFamily="34" charset="-120"/>
              </a:rPr>
              <a:t>accesibile prin căi diverse</a:t>
            </a:r>
            <a:r>
              <a:rPr lang="en-US" sz="1600" dirty="0">
                <a:solidFill>
                  <a:srgbClr val="3C3939"/>
                </a:solidFill>
                <a:latin typeface="Roboto" pitchFamily="34" charset="0"/>
                <a:ea typeface="Roboto" pitchFamily="34" charset="-122"/>
                <a:cs typeface="Roboto" pitchFamily="34" charset="-120"/>
              </a:rPr>
              <a:t> de atingere. Nu reducem așteptările, ci multiplicăm rutele către succes.</a:t>
            </a:r>
            <a:endParaRPr lang="en-US" sz="1600" dirty="0"/>
          </a:p>
        </p:txBody>
      </p:sp>
      <p:sp>
        <p:nvSpPr>
          <p:cNvPr id="13" name="Shape 10"/>
          <p:cNvSpPr/>
          <p:nvPr/>
        </p:nvSpPr>
        <p:spPr>
          <a:xfrm>
            <a:off x="9574887" y="2558655"/>
            <a:ext cx="4261723" cy="1761052"/>
          </a:xfrm>
          <a:prstGeom prst="roundRect">
            <a:avLst>
              <a:gd name="adj" fmla="val 5251"/>
            </a:avLst>
          </a:prstGeom>
          <a:solidFill>
            <a:srgbClr val="FFFFFF">
              <a:alpha val="95000"/>
            </a:srgbClr>
          </a:solidFill>
          <a:ln w="15240">
            <a:solidFill>
              <a:srgbClr val="C7C7D0"/>
            </a:solidFill>
            <a:prstDash val="solid"/>
          </a:ln>
        </p:spPr>
      </p:sp>
      <p:sp>
        <p:nvSpPr>
          <p:cNvPr id="14" name="Shape 11"/>
          <p:cNvSpPr/>
          <p:nvPr/>
        </p:nvSpPr>
        <p:spPr>
          <a:xfrm>
            <a:off x="9559647" y="2926675"/>
            <a:ext cx="60960" cy="1393031"/>
          </a:xfrm>
          <a:prstGeom prst="roundRect">
            <a:avLst>
              <a:gd name="adj" fmla="val 88884"/>
            </a:avLst>
          </a:prstGeom>
          <a:solidFill>
            <a:srgbClr val="1B1B27"/>
          </a:solidFill>
          <a:ln/>
        </p:spPr>
      </p:sp>
      <p:sp>
        <p:nvSpPr>
          <p:cNvPr id="15" name="Text 12"/>
          <p:cNvSpPr/>
          <p:nvPr/>
        </p:nvSpPr>
        <p:spPr>
          <a:xfrm>
            <a:off x="9764792" y="2720935"/>
            <a:ext cx="1927384" cy="252293"/>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Flexibilitate metodologică</a:t>
            </a:r>
            <a:endParaRPr lang="en-US" sz="1250" dirty="0"/>
          </a:p>
        </p:txBody>
      </p:sp>
      <p:sp>
        <p:nvSpPr>
          <p:cNvPr id="16" name="Text 13"/>
          <p:cNvSpPr/>
          <p:nvPr/>
        </p:nvSpPr>
        <p:spPr>
          <a:xfrm>
            <a:off x="9764792" y="3349704"/>
            <a:ext cx="3927634" cy="977622"/>
          </a:xfrm>
          <a:prstGeom prst="rect">
            <a:avLst/>
          </a:prstGeom>
          <a:noFill/>
          <a:ln/>
        </p:spPr>
        <p:txBody>
          <a:bodyPr wrap="squar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Accentul se pune pe </a:t>
            </a:r>
            <a:r>
              <a:rPr lang="en-US" sz="1600" b="1" dirty="0">
                <a:solidFill>
                  <a:srgbClr val="3C3939"/>
                </a:solidFill>
                <a:latin typeface="Roboto" pitchFamily="34" charset="0"/>
                <a:ea typeface="Roboto" pitchFamily="34" charset="-122"/>
                <a:cs typeface="Roboto" pitchFamily="34" charset="-120"/>
              </a:rPr>
              <a:t>ce trebuie învățat</a:t>
            </a:r>
            <a:r>
              <a:rPr lang="en-US" sz="1600" dirty="0">
                <a:solidFill>
                  <a:srgbClr val="3C3939"/>
                </a:solidFill>
                <a:latin typeface="Roboto" pitchFamily="34" charset="0"/>
                <a:ea typeface="Roboto" pitchFamily="34" charset="-122"/>
                <a:cs typeface="Roboto" pitchFamily="34" charset="-120"/>
              </a:rPr>
              <a:t>, nu pe </a:t>
            </a:r>
            <a:r>
              <a:rPr lang="en-US" sz="1600" b="1" dirty="0">
                <a:solidFill>
                  <a:srgbClr val="3C3939"/>
                </a:solidFill>
                <a:latin typeface="Roboto" pitchFamily="34" charset="0"/>
                <a:ea typeface="Roboto" pitchFamily="34" charset="-122"/>
                <a:cs typeface="Roboto" pitchFamily="34" charset="-120"/>
              </a:rPr>
              <a:t>cum trebuie făcut</a:t>
            </a:r>
            <a:r>
              <a:rPr lang="en-US" sz="1600" dirty="0">
                <a:solidFill>
                  <a:srgbClr val="3C3939"/>
                </a:solidFill>
                <a:latin typeface="Roboto" pitchFamily="34" charset="0"/>
                <a:ea typeface="Roboto" pitchFamily="34" charset="-122"/>
                <a:cs typeface="Roboto" pitchFamily="34" charset="-120"/>
              </a:rPr>
              <a:t>. Formularea obiectivelor trebuie să permită flexibilitate în mijloacele de realizare.</a:t>
            </a:r>
            <a:endParaRPr lang="en-US" sz="1600" dirty="0"/>
          </a:p>
        </p:txBody>
      </p:sp>
      <p:sp>
        <p:nvSpPr>
          <p:cNvPr id="17" name="Text 14"/>
          <p:cNvSpPr/>
          <p:nvPr/>
        </p:nvSpPr>
        <p:spPr>
          <a:xfrm>
            <a:off x="793790" y="4513183"/>
            <a:ext cx="2930604" cy="241816"/>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Exemplu practic de transformare</a:t>
            </a:r>
            <a:endParaRPr lang="en-US" sz="1500" dirty="0"/>
          </a:p>
        </p:txBody>
      </p:sp>
      <p:sp>
        <p:nvSpPr>
          <p:cNvPr id="18" name="Shape 15"/>
          <p:cNvSpPr/>
          <p:nvPr/>
        </p:nvSpPr>
        <p:spPr>
          <a:xfrm>
            <a:off x="793790" y="4948476"/>
            <a:ext cx="13042821" cy="1144667"/>
          </a:xfrm>
          <a:prstGeom prst="roundRect">
            <a:avLst>
              <a:gd name="adj" fmla="val 4734"/>
            </a:avLst>
          </a:prstGeom>
          <a:noFill/>
          <a:ln w="7620">
            <a:solidFill>
              <a:srgbClr val="000000">
                <a:alpha val="8000"/>
              </a:srgbClr>
            </a:solidFill>
            <a:prstDash val="solid"/>
          </a:ln>
        </p:spPr>
      </p:sp>
      <p:sp>
        <p:nvSpPr>
          <p:cNvPr id="19" name="Shape 16"/>
          <p:cNvSpPr/>
          <p:nvPr/>
        </p:nvSpPr>
        <p:spPr>
          <a:xfrm>
            <a:off x="801410" y="4956096"/>
            <a:ext cx="13027581" cy="376476"/>
          </a:xfrm>
          <a:prstGeom prst="rect">
            <a:avLst/>
          </a:prstGeom>
          <a:solidFill>
            <a:srgbClr val="FFFFFF">
              <a:alpha val="4000"/>
            </a:srgbClr>
          </a:solidFill>
          <a:ln/>
        </p:spPr>
      </p:sp>
      <p:sp>
        <p:nvSpPr>
          <p:cNvPr id="20" name="Text 17"/>
          <p:cNvSpPr/>
          <p:nvPr/>
        </p:nvSpPr>
        <p:spPr>
          <a:xfrm>
            <a:off x="930354" y="5041106"/>
            <a:ext cx="6252091" cy="206454"/>
          </a:xfrm>
          <a:prstGeom prst="rect">
            <a:avLst/>
          </a:prstGeom>
          <a:noFill/>
          <a:ln/>
        </p:spPr>
        <p:txBody>
          <a:bodyPr wrap="none" lIns="0" tIns="0" rIns="0" bIns="0" rtlCol="0" anchor="t"/>
          <a:lstStyle/>
          <a:p>
            <a:pPr marL="0" indent="0" algn="l">
              <a:lnSpc>
                <a:spcPts val="1600"/>
              </a:lnSpc>
              <a:buNone/>
            </a:pPr>
            <a:r>
              <a:rPr lang="en-US" sz="1000" b="1" dirty="0">
                <a:solidFill>
                  <a:srgbClr val="000000"/>
                </a:solidFill>
                <a:latin typeface="Roboto" pitchFamily="34" charset="0"/>
                <a:ea typeface="Roboto" pitchFamily="34" charset="-122"/>
                <a:cs typeface="Roboto" pitchFamily="34" charset="-120"/>
              </a:rPr>
              <a:t>❌</a:t>
            </a:r>
            <a:r>
              <a:rPr lang="en-US" sz="1000" dirty="0">
                <a:solidFill>
                  <a:srgbClr val="3C3939"/>
                </a:solidFill>
                <a:latin typeface="Roboto" pitchFamily="34" charset="0"/>
                <a:ea typeface="Roboto" pitchFamily="34" charset="-122"/>
                <a:cs typeface="Roboto" pitchFamily="34" charset="-120"/>
              </a:rPr>
              <a:t> Formulare restrictivă</a:t>
            </a:r>
            <a:endParaRPr lang="en-US" sz="1000" dirty="0"/>
          </a:p>
        </p:txBody>
      </p:sp>
      <p:sp>
        <p:nvSpPr>
          <p:cNvPr id="21" name="Text 18"/>
          <p:cNvSpPr/>
          <p:nvPr/>
        </p:nvSpPr>
        <p:spPr>
          <a:xfrm>
            <a:off x="7447955" y="5041106"/>
            <a:ext cx="6252091" cy="206454"/>
          </a:xfrm>
          <a:prstGeom prst="rect">
            <a:avLst/>
          </a:prstGeom>
          <a:noFill/>
          <a:ln/>
        </p:spPr>
        <p:txBody>
          <a:bodyPr wrap="none" lIns="0" tIns="0" rIns="0" bIns="0" rtlCol="0" anchor="t"/>
          <a:lstStyle/>
          <a:p>
            <a:pPr marL="0" indent="0" algn="l">
              <a:lnSpc>
                <a:spcPts val="1600"/>
              </a:lnSpc>
              <a:buNone/>
            </a:pPr>
            <a:r>
              <a:rPr lang="en-US" sz="1000" b="1" dirty="0">
                <a:solidFill>
                  <a:srgbClr val="000000"/>
                </a:solidFill>
                <a:latin typeface="Roboto" pitchFamily="34" charset="0"/>
                <a:ea typeface="Roboto" pitchFamily="34" charset="-122"/>
                <a:cs typeface="Roboto" pitchFamily="34" charset="-120"/>
              </a:rPr>
              <a:t>✅</a:t>
            </a:r>
            <a:r>
              <a:rPr lang="en-US" sz="1000" dirty="0">
                <a:solidFill>
                  <a:srgbClr val="3C3939"/>
                </a:solidFill>
                <a:latin typeface="Roboto" pitchFamily="34" charset="0"/>
                <a:ea typeface="Roboto" pitchFamily="34" charset="-122"/>
                <a:cs typeface="Roboto" pitchFamily="34" charset="-120"/>
              </a:rPr>
              <a:t> Formulare flexibilă</a:t>
            </a:r>
            <a:endParaRPr lang="en-US" sz="1000" dirty="0"/>
          </a:p>
        </p:txBody>
      </p:sp>
      <p:sp>
        <p:nvSpPr>
          <p:cNvPr id="22" name="Shape 19"/>
          <p:cNvSpPr/>
          <p:nvPr/>
        </p:nvSpPr>
        <p:spPr>
          <a:xfrm>
            <a:off x="801410" y="5332571"/>
            <a:ext cx="13027581" cy="376476"/>
          </a:xfrm>
          <a:prstGeom prst="rect">
            <a:avLst/>
          </a:prstGeom>
          <a:solidFill>
            <a:srgbClr val="000000">
              <a:alpha val="4000"/>
            </a:srgbClr>
          </a:solidFill>
          <a:ln/>
        </p:spPr>
      </p:sp>
      <p:sp>
        <p:nvSpPr>
          <p:cNvPr id="23" name="Text 20"/>
          <p:cNvSpPr/>
          <p:nvPr/>
        </p:nvSpPr>
        <p:spPr>
          <a:xfrm>
            <a:off x="930354" y="5417582"/>
            <a:ext cx="625209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„Scrie un eseu de mână de 300 de cuvinte"</a:t>
            </a:r>
            <a:endParaRPr lang="en-US" sz="1000" dirty="0"/>
          </a:p>
        </p:txBody>
      </p:sp>
      <p:sp>
        <p:nvSpPr>
          <p:cNvPr id="24" name="Text 21"/>
          <p:cNvSpPr/>
          <p:nvPr/>
        </p:nvSpPr>
        <p:spPr>
          <a:xfrm>
            <a:off x="7447955" y="5417582"/>
            <a:ext cx="625209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„Creează un eseu de 300 de cuvinte"</a:t>
            </a:r>
            <a:endParaRPr lang="en-US" sz="1000" dirty="0"/>
          </a:p>
        </p:txBody>
      </p:sp>
      <p:sp>
        <p:nvSpPr>
          <p:cNvPr id="25" name="Shape 22"/>
          <p:cNvSpPr/>
          <p:nvPr/>
        </p:nvSpPr>
        <p:spPr>
          <a:xfrm>
            <a:off x="801410" y="5709047"/>
            <a:ext cx="13027581" cy="376476"/>
          </a:xfrm>
          <a:prstGeom prst="rect">
            <a:avLst/>
          </a:prstGeom>
          <a:solidFill>
            <a:srgbClr val="FFFFFF">
              <a:alpha val="4000"/>
            </a:srgbClr>
          </a:solidFill>
          <a:ln/>
        </p:spPr>
      </p:sp>
      <p:sp>
        <p:nvSpPr>
          <p:cNvPr id="26" name="Text 23"/>
          <p:cNvSpPr/>
          <p:nvPr/>
        </p:nvSpPr>
        <p:spPr>
          <a:xfrm>
            <a:off x="930354" y="5794058"/>
            <a:ext cx="625209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Această formulare exclude elevii cu dificultăți motorii</a:t>
            </a:r>
            <a:endParaRPr lang="en-US" sz="1000" dirty="0"/>
          </a:p>
        </p:txBody>
      </p:sp>
      <p:sp>
        <p:nvSpPr>
          <p:cNvPr id="27" name="Text 24"/>
          <p:cNvSpPr/>
          <p:nvPr/>
        </p:nvSpPr>
        <p:spPr>
          <a:xfrm>
            <a:off x="7447955" y="5794058"/>
            <a:ext cx="625209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Permite utilizarea tehnologiilor asistive, dictare vocală sau alte mijloace</a:t>
            </a:r>
            <a:endParaRPr lang="en-US" sz="1000" dirty="0"/>
          </a:p>
        </p:txBody>
      </p:sp>
      <p:sp>
        <p:nvSpPr>
          <p:cNvPr id="28" name="Text 25"/>
          <p:cNvSpPr/>
          <p:nvPr/>
        </p:nvSpPr>
        <p:spPr>
          <a:xfrm>
            <a:off x="793790" y="6238161"/>
            <a:ext cx="13042821" cy="707112"/>
          </a:xfrm>
          <a:prstGeom prst="rect">
            <a:avLst/>
          </a:prstGeom>
          <a:noFill/>
          <a:ln/>
        </p:spPr>
        <p:txBody>
          <a:bodyPr wrap="non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Obiectivele clare și flexibile previn excluderea și asigură </a:t>
            </a:r>
            <a:r>
              <a:rPr lang="en-US" sz="1600" b="1" dirty="0">
                <a:solidFill>
                  <a:srgbClr val="3C3939"/>
                </a:solidFill>
                <a:latin typeface="Roboto" pitchFamily="34" charset="0"/>
                <a:ea typeface="Roboto" pitchFamily="34" charset="-122"/>
                <a:cs typeface="Roboto" pitchFamily="34" charset="-120"/>
              </a:rPr>
              <a:t>participarea și progresul tuturor elevilor</a:t>
            </a:r>
            <a:r>
              <a:rPr lang="en-US" sz="1600" dirty="0">
                <a:solidFill>
                  <a:srgbClr val="3C3939"/>
                </a:solidFill>
                <a:latin typeface="Roboto" pitchFamily="34" charset="0"/>
                <a:ea typeface="Roboto" pitchFamily="34" charset="-122"/>
                <a:cs typeface="Roboto" pitchFamily="34" charset="-120"/>
              </a:rPr>
              <a:t> către standarde înalte de performanță</a:t>
            </a:r>
            <a:r>
              <a:rPr lang="en-US" sz="1000" dirty="0">
                <a:solidFill>
                  <a:srgbClr val="3C3939"/>
                </a:solidFill>
                <a:latin typeface="Roboto" pitchFamily="34" charset="0"/>
                <a:ea typeface="Roboto" pitchFamily="34" charset="-122"/>
                <a:cs typeface="Roboto" pitchFamily="34" charset="-120"/>
              </a:rPr>
              <a:t>.</a:t>
            </a:r>
            <a:endParaRPr lang="en-US" sz="1000" dirty="0"/>
          </a:p>
        </p:txBody>
      </p:sp>
      <p:pic>
        <p:nvPicPr>
          <p:cNvPr id="29" name="Image 1" descr="preencoded.png"/>
          <p:cNvPicPr>
            <a:picLocks noChangeAspect="1"/>
          </p:cNvPicPr>
          <p:nvPr/>
        </p:nvPicPr>
        <p:blipFill>
          <a:blip r:embed="rId4"/>
          <a:stretch>
            <a:fillRect/>
          </a:stretch>
        </p:blipFill>
        <p:spPr>
          <a:xfrm>
            <a:off x="3588544" y="7429303"/>
            <a:ext cx="6176248" cy="7071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14180" y="802755"/>
            <a:ext cx="6240780" cy="645914"/>
          </a:xfrm>
          <a:prstGeom prst="rect">
            <a:avLst/>
          </a:prstGeom>
        </p:spPr>
      </p:pic>
      <p:sp>
        <p:nvSpPr>
          <p:cNvPr id="3" name="Text 0"/>
          <p:cNvSpPr/>
          <p:nvPr/>
        </p:nvSpPr>
        <p:spPr>
          <a:xfrm>
            <a:off x="4053482" y="1700332"/>
            <a:ext cx="1496973"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Conținuturi flexibile și accesibile</a:t>
            </a:r>
            <a:endParaRPr lang="en-US" sz="2500" dirty="0"/>
          </a:p>
        </p:txBody>
      </p:sp>
      <p:sp>
        <p:nvSpPr>
          <p:cNvPr id="4" name="Text 1"/>
          <p:cNvSpPr/>
          <p:nvPr/>
        </p:nvSpPr>
        <p:spPr>
          <a:xfrm>
            <a:off x="793790" y="2296954"/>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Unul dintre pilonii fundamentali ai Curriculumului cu Design Universal este transformarea modului în care prezentăm conținutul educațional. În era digitală, avem instrumentele necesare pentru a oferi aceleași informații în multiple formate, permițând fiecărui elev să acceseze cunoștințele prin canalul cel mai potrivit stilului său de învățare.</a:t>
            </a:r>
            <a:endParaRPr lang="en-US" sz="1000" dirty="0"/>
          </a:p>
        </p:txBody>
      </p:sp>
      <p:sp>
        <p:nvSpPr>
          <p:cNvPr id="5" name="Text 2"/>
          <p:cNvSpPr/>
          <p:nvPr/>
        </p:nvSpPr>
        <p:spPr>
          <a:xfrm>
            <a:off x="793790" y="2983825"/>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Text adaptabil</a:t>
            </a:r>
            <a:endParaRPr lang="en-US" sz="1250" dirty="0"/>
          </a:p>
        </p:txBody>
      </p:sp>
      <p:sp>
        <p:nvSpPr>
          <p:cNvPr id="6" name="Text 3"/>
          <p:cNvSpPr/>
          <p:nvPr/>
        </p:nvSpPr>
        <p:spPr>
          <a:xfrm>
            <a:off x="793790" y="3262670"/>
            <a:ext cx="3139797"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Mărimea, culoarea, fontul și spațierea pot fi ajustate pentru confort vizual optim</a:t>
            </a:r>
            <a:endParaRPr lang="en-US" sz="1000" dirty="0"/>
          </a:p>
        </p:txBody>
      </p:sp>
      <p:sp>
        <p:nvSpPr>
          <p:cNvPr id="7" name="Text 4"/>
          <p:cNvSpPr/>
          <p:nvPr/>
        </p:nvSpPr>
        <p:spPr>
          <a:xfrm>
            <a:off x="4094798" y="2983825"/>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Conținut video</a:t>
            </a:r>
            <a:endParaRPr lang="en-US" sz="1250" dirty="0"/>
          </a:p>
        </p:txBody>
      </p:sp>
      <p:sp>
        <p:nvSpPr>
          <p:cNvPr id="8" name="Text 5"/>
          <p:cNvSpPr/>
          <p:nvPr/>
        </p:nvSpPr>
        <p:spPr>
          <a:xfrm>
            <a:off x="4094798" y="3262670"/>
            <a:ext cx="3139797"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Clipuri și animații care ilustrează concepte complexe într-un mod vizual dinamic</a:t>
            </a:r>
            <a:endParaRPr lang="en-US" sz="1000" dirty="0"/>
          </a:p>
        </p:txBody>
      </p:sp>
      <p:sp>
        <p:nvSpPr>
          <p:cNvPr id="9" name="Text 6"/>
          <p:cNvSpPr/>
          <p:nvPr/>
        </p:nvSpPr>
        <p:spPr>
          <a:xfrm>
            <a:off x="7395805" y="2983825"/>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Format audio</a:t>
            </a:r>
            <a:endParaRPr lang="en-US" sz="1250" dirty="0"/>
          </a:p>
        </p:txBody>
      </p:sp>
      <p:sp>
        <p:nvSpPr>
          <p:cNvPr id="10" name="Text 7"/>
          <p:cNvSpPr/>
          <p:nvPr/>
        </p:nvSpPr>
        <p:spPr>
          <a:xfrm>
            <a:off x="7395805" y="3262670"/>
            <a:ext cx="3139797"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Text-to-speech, podcasturi educaționale și explicații vocale pentru elevii cu preferințe auditive</a:t>
            </a:r>
            <a:endParaRPr lang="en-US" sz="1000" dirty="0"/>
          </a:p>
        </p:txBody>
      </p:sp>
      <p:sp>
        <p:nvSpPr>
          <p:cNvPr id="11" name="Text 8"/>
          <p:cNvSpPr/>
          <p:nvPr/>
        </p:nvSpPr>
        <p:spPr>
          <a:xfrm>
            <a:off x="10696813" y="2983825"/>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Elemente interactive</a:t>
            </a:r>
            <a:endParaRPr lang="en-US" sz="1250" dirty="0"/>
          </a:p>
        </p:txBody>
      </p:sp>
      <p:sp>
        <p:nvSpPr>
          <p:cNvPr id="12" name="Text 9"/>
          <p:cNvSpPr/>
          <p:nvPr/>
        </p:nvSpPr>
        <p:spPr>
          <a:xfrm>
            <a:off x="10696813" y="3262670"/>
            <a:ext cx="3139797"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Simulări, jocuri educaționale și activități care permit explorare activă</a:t>
            </a:r>
            <a:endParaRPr lang="en-US" sz="1000" dirty="0"/>
          </a:p>
        </p:txBody>
      </p:sp>
      <p:sp>
        <p:nvSpPr>
          <p:cNvPr id="13" name="Text 10"/>
          <p:cNvSpPr/>
          <p:nvPr/>
        </p:nvSpPr>
        <p:spPr>
          <a:xfrm>
            <a:off x="793790" y="3869055"/>
            <a:ext cx="3259693" cy="241816"/>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Avantajele conținutului digital flexibil</a:t>
            </a:r>
            <a:endParaRPr lang="en-US" sz="1500" dirty="0"/>
          </a:p>
        </p:txBody>
      </p:sp>
      <p:sp>
        <p:nvSpPr>
          <p:cNvPr id="14" name="Text 11"/>
          <p:cNvSpPr/>
          <p:nvPr/>
        </p:nvSpPr>
        <p:spPr>
          <a:xfrm>
            <a:off x="793790" y="4304348"/>
            <a:ext cx="13042821"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Reprezentări multiple:</a:t>
            </a:r>
            <a:r>
              <a:rPr lang="en-US" sz="1000" dirty="0">
                <a:solidFill>
                  <a:srgbClr val="3C3939"/>
                </a:solidFill>
                <a:latin typeface="Roboto" pitchFamily="34" charset="0"/>
                <a:ea typeface="Roboto" pitchFamily="34" charset="-122"/>
                <a:cs typeface="Roboto" pitchFamily="34" charset="-120"/>
              </a:rPr>
              <a:t> Text, imagine, video, sunet - toate pot prezenta același concept</a:t>
            </a:r>
            <a:endParaRPr lang="en-US" sz="1000" dirty="0"/>
          </a:p>
        </p:txBody>
      </p:sp>
      <p:sp>
        <p:nvSpPr>
          <p:cNvPr id="15" name="Text 12"/>
          <p:cNvSpPr/>
          <p:nvPr/>
        </p:nvSpPr>
        <p:spPr>
          <a:xfrm>
            <a:off x="793790" y="4555927"/>
            <a:ext cx="13042821"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Personalizare:</a:t>
            </a:r>
            <a:r>
              <a:rPr lang="en-US" sz="1000" dirty="0">
                <a:solidFill>
                  <a:srgbClr val="3C3939"/>
                </a:solidFill>
                <a:latin typeface="Roboto" pitchFamily="34" charset="0"/>
                <a:ea typeface="Roboto" pitchFamily="34" charset="-122"/>
                <a:cs typeface="Roboto" pitchFamily="34" charset="-120"/>
              </a:rPr>
              <a:t> Elevii pot alege mediul de învățare cel mai potrivit nevoilor lor</a:t>
            </a:r>
            <a:endParaRPr lang="en-US" sz="1000" dirty="0"/>
          </a:p>
        </p:txBody>
      </p:sp>
      <p:sp>
        <p:nvSpPr>
          <p:cNvPr id="16" name="Text 13"/>
          <p:cNvSpPr/>
          <p:nvPr/>
        </p:nvSpPr>
        <p:spPr>
          <a:xfrm>
            <a:off x="793790" y="4807506"/>
            <a:ext cx="13042821"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Accesibilitate îmbunătățită:</a:t>
            </a:r>
            <a:r>
              <a:rPr lang="en-US" sz="1000" dirty="0">
                <a:solidFill>
                  <a:srgbClr val="3C3939"/>
                </a:solidFill>
                <a:latin typeface="Roboto" pitchFamily="34" charset="0"/>
                <a:ea typeface="Roboto" pitchFamily="34" charset="-122"/>
                <a:cs typeface="Roboto" pitchFamily="34" charset="-120"/>
              </a:rPr>
              <a:t> Traducere automată, transcriere Braille, subtitrări</a:t>
            </a:r>
            <a:endParaRPr lang="en-US" sz="1000" dirty="0"/>
          </a:p>
        </p:txBody>
      </p:sp>
      <p:sp>
        <p:nvSpPr>
          <p:cNvPr id="17" name="Text 14"/>
          <p:cNvSpPr/>
          <p:nvPr/>
        </p:nvSpPr>
        <p:spPr>
          <a:xfrm>
            <a:off x="793790" y="5059085"/>
            <a:ext cx="13042821"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Aprofundare:</a:t>
            </a:r>
            <a:r>
              <a:rPr lang="en-US" sz="1000" dirty="0">
                <a:solidFill>
                  <a:srgbClr val="3C3939"/>
                </a:solidFill>
                <a:latin typeface="Roboto" pitchFamily="34" charset="0"/>
                <a:ea typeface="Roboto" pitchFamily="34" charset="-122"/>
                <a:cs typeface="Roboto" pitchFamily="34" charset="-120"/>
              </a:rPr>
              <a:t> Hiperlinkuri, resurse suplimentare, exemple interactive</a:t>
            </a:r>
            <a:endParaRPr lang="en-US" sz="1000" dirty="0"/>
          </a:p>
        </p:txBody>
      </p:sp>
      <p:sp>
        <p:nvSpPr>
          <p:cNvPr id="18" name="Shape 15"/>
          <p:cNvSpPr/>
          <p:nvPr/>
        </p:nvSpPr>
        <p:spPr>
          <a:xfrm>
            <a:off x="793790" y="5410557"/>
            <a:ext cx="13042821" cy="754499"/>
          </a:xfrm>
          <a:prstGeom prst="roundRect">
            <a:avLst>
              <a:gd name="adj" fmla="val 7181"/>
            </a:avLst>
          </a:prstGeom>
          <a:solidFill>
            <a:srgbClr val="D2D2E0"/>
          </a:solidFill>
          <a:ln/>
        </p:spPr>
      </p:sp>
      <p:pic>
        <p:nvPicPr>
          <p:cNvPr id="19" name="Image 1" descr="preencoded.png"/>
          <p:cNvPicPr>
            <a:picLocks noChangeAspect="1"/>
          </p:cNvPicPr>
          <p:nvPr/>
        </p:nvPicPr>
        <p:blipFill>
          <a:blip r:embed="rId4"/>
          <a:stretch>
            <a:fillRect/>
          </a:stretch>
        </p:blipFill>
        <p:spPr>
          <a:xfrm>
            <a:off x="922734" y="5603558"/>
            <a:ext cx="161211" cy="128945"/>
          </a:xfrm>
          <a:prstGeom prst="rect">
            <a:avLst/>
          </a:prstGeom>
        </p:spPr>
      </p:pic>
      <p:sp>
        <p:nvSpPr>
          <p:cNvPr id="20" name="Text 16"/>
          <p:cNvSpPr/>
          <p:nvPr/>
        </p:nvSpPr>
        <p:spPr>
          <a:xfrm>
            <a:off x="1212890" y="5571649"/>
            <a:ext cx="12494776" cy="412909"/>
          </a:xfrm>
          <a:prstGeom prst="rect">
            <a:avLst/>
          </a:prstGeom>
          <a:noFill/>
          <a:ln/>
        </p:spPr>
        <p:txBody>
          <a:bodyPr wrap="square" lIns="0" tIns="0" rIns="0" bIns="0" rtlCol="0" anchor="t"/>
          <a:lstStyle/>
          <a:p>
            <a:pPr marL="0" indent="0" algn="l">
              <a:lnSpc>
                <a:spcPts val="1600"/>
              </a:lnSpc>
              <a:buNone/>
            </a:pPr>
            <a:r>
              <a:rPr lang="en-US" sz="1000" b="1" dirty="0">
                <a:solidFill>
                  <a:srgbClr val="000000"/>
                </a:solidFill>
                <a:latin typeface="Roboto" pitchFamily="34" charset="0"/>
                <a:ea typeface="Roboto" pitchFamily="34" charset="-122"/>
                <a:cs typeface="Roboto" pitchFamily="34" charset="-120"/>
              </a:rPr>
              <a:t>💡</a:t>
            </a:r>
            <a:r>
              <a:rPr lang="en-US" sz="1000" dirty="0">
                <a:solidFill>
                  <a:srgbClr val="000000"/>
                </a:solidFill>
                <a:latin typeface="Roboto" pitchFamily="34" charset="0"/>
                <a:ea typeface="Roboto" pitchFamily="34" charset="-122"/>
                <a:cs typeface="Roboto" pitchFamily="34" charset="-120"/>
              </a:rPr>
              <a:t> Exemplu concret: O lecție de istorie despre Revoluția de la 1848 poate fi prezentată prin text narativ, videoclip documentar, hartă interactivă cu evenimente, cronologie audio sau chiar reconstituire dramatică. Fiecare elev alege formatul care rezonează cel mai bine cu stilul său de învățare.</a:t>
            </a:r>
            <a:endParaRPr lang="en-US" sz="1000" dirty="0"/>
          </a:p>
        </p:txBody>
      </p:sp>
      <p:sp>
        <p:nvSpPr>
          <p:cNvPr id="21" name="Text 17"/>
          <p:cNvSpPr/>
          <p:nvPr/>
        </p:nvSpPr>
        <p:spPr>
          <a:xfrm>
            <a:off x="793790" y="6310074"/>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Conținutul digital crește semnificativ </a:t>
            </a:r>
            <a:r>
              <a:rPr lang="en-US" sz="1000" b="1" dirty="0">
                <a:solidFill>
                  <a:srgbClr val="3C3939"/>
                </a:solidFill>
                <a:latin typeface="Roboto" pitchFamily="34" charset="0"/>
                <a:ea typeface="Roboto" pitchFamily="34" charset="-122"/>
                <a:cs typeface="Roboto" pitchFamily="34" charset="-120"/>
              </a:rPr>
              <a:t>accesibilitatea, implicarea și înțelegerea profundă</a:t>
            </a:r>
            <a:r>
              <a:rPr lang="en-US" sz="1000" dirty="0">
                <a:solidFill>
                  <a:srgbClr val="3C3939"/>
                </a:solidFill>
                <a:latin typeface="Roboto" pitchFamily="34" charset="0"/>
                <a:ea typeface="Roboto" pitchFamily="34" charset="-122"/>
                <a:cs typeface="Roboto" pitchFamily="34" charset="-120"/>
              </a:rPr>
              <a:t> pentru toți elevii, transformând barierele în oportunități.</a:t>
            </a:r>
            <a:endParaRPr lang="en-US" sz="1000" dirty="0"/>
          </a:p>
        </p:txBody>
      </p:sp>
      <p:pic>
        <p:nvPicPr>
          <p:cNvPr id="22" name="Image 2" descr="preencoded.png"/>
          <p:cNvPicPr>
            <a:picLocks noChangeAspect="1"/>
          </p:cNvPicPr>
          <p:nvPr/>
        </p:nvPicPr>
        <p:blipFill>
          <a:blip r:embed="rId5"/>
          <a:stretch>
            <a:fillRect/>
          </a:stretch>
        </p:blipFill>
        <p:spPr>
          <a:xfrm>
            <a:off x="3569263" y="7380534"/>
            <a:ext cx="6176248" cy="70711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80704" y="190678"/>
            <a:ext cx="5682377" cy="588050"/>
          </a:xfrm>
          <a:prstGeom prst="rect">
            <a:avLst/>
          </a:prstGeom>
        </p:spPr>
      </p:pic>
      <p:sp>
        <p:nvSpPr>
          <p:cNvPr id="3" name="Text 0"/>
          <p:cNvSpPr/>
          <p:nvPr/>
        </p:nvSpPr>
        <p:spPr>
          <a:xfrm>
            <a:off x="4260028" y="1262658"/>
            <a:ext cx="1853593" cy="366951"/>
          </a:xfrm>
          <a:prstGeom prst="rect">
            <a:avLst/>
          </a:prstGeom>
          <a:noFill/>
          <a:ln/>
        </p:spPr>
        <p:txBody>
          <a:bodyPr wrap="none" lIns="0" tIns="0" rIns="0" bIns="0" rtlCol="0" anchor="t"/>
          <a:lstStyle/>
          <a:p>
            <a:pPr marL="0" indent="0" algn="l">
              <a:lnSpc>
                <a:spcPts val="2850"/>
              </a:lnSpc>
              <a:buNone/>
            </a:pPr>
            <a:r>
              <a:rPr lang="en-US" sz="2300" dirty="0">
                <a:solidFill>
                  <a:srgbClr val="1B1B27"/>
                </a:solidFill>
                <a:latin typeface="Raleway" pitchFamily="34" charset="0"/>
                <a:ea typeface="Raleway" pitchFamily="34" charset="-122"/>
                <a:cs typeface="Raleway" pitchFamily="34" charset="-120"/>
              </a:rPr>
              <a:t>Metode variate pentru învățare incluzivă</a:t>
            </a:r>
            <a:endParaRPr lang="en-US" sz="2300" dirty="0"/>
          </a:p>
        </p:txBody>
      </p:sp>
      <p:sp>
        <p:nvSpPr>
          <p:cNvPr id="4" name="Text 1"/>
          <p:cNvSpPr/>
          <p:nvPr/>
        </p:nvSpPr>
        <p:spPr>
          <a:xfrm>
            <a:off x="722828" y="1805702"/>
            <a:ext cx="13184743" cy="188000"/>
          </a:xfrm>
          <a:prstGeom prst="rect">
            <a:avLst/>
          </a:prstGeom>
          <a:noFill/>
          <a:ln/>
        </p:spPr>
        <p:txBody>
          <a:bodyPr wrap="non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Nicio metodă de predare nu este potrivită pentru toți elevii. Designul Universal al Învățării recunoaște această realitate și propune un repertoriu bogat de abordări pedagogice care permit fiecărui elev să găsească calea optimă către înțelegere.</a:t>
            </a:r>
            <a:endParaRPr lang="en-US" sz="900" dirty="0"/>
          </a:p>
        </p:txBody>
      </p:sp>
      <p:sp>
        <p:nvSpPr>
          <p:cNvPr id="5" name="Text 2"/>
          <p:cNvSpPr/>
          <p:nvPr/>
        </p:nvSpPr>
        <p:spPr>
          <a:xfrm>
            <a:off x="722828" y="2243138"/>
            <a:ext cx="1650087" cy="183475"/>
          </a:xfrm>
          <a:prstGeom prst="rect">
            <a:avLst/>
          </a:prstGeom>
          <a:noFill/>
          <a:ln/>
        </p:spPr>
        <p:txBody>
          <a:bodyPr wrap="none" lIns="0" tIns="0" rIns="0" bIns="0" rtlCol="0" anchor="t"/>
          <a:lstStyle/>
          <a:p>
            <a:pPr marL="0" indent="0" algn="l">
              <a:lnSpc>
                <a:spcPts val="1400"/>
              </a:lnSpc>
              <a:buNone/>
            </a:pPr>
            <a:r>
              <a:rPr lang="en-US" sz="1150" dirty="0">
                <a:solidFill>
                  <a:srgbClr val="1B1B27"/>
                </a:solidFill>
                <a:latin typeface="Raleway" pitchFamily="34" charset="0"/>
                <a:ea typeface="Raleway" pitchFamily="34" charset="-122"/>
                <a:cs typeface="Raleway" pitchFamily="34" charset="-120"/>
              </a:rPr>
              <a:t>Modalități de prezentare</a:t>
            </a:r>
            <a:endParaRPr lang="en-US" sz="1150" dirty="0"/>
          </a:p>
        </p:txBody>
      </p:sp>
      <p:sp>
        <p:nvSpPr>
          <p:cNvPr id="6" name="Text 3"/>
          <p:cNvSpPr/>
          <p:nvPr/>
        </p:nvSpPr>
        <p:spPr>
          <a:xfrm>
            <a:off x="722828" y="2544008"/>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Demonstrații vizuale</a:t>
            </a:r>
            <a:endParaRPr lang="en-US" sz="900" dirty="0"/>
          </a:p>
        </p:txBody>
      </p:sp>
      <p:sp>
        <p:nvSpPr>
          <p:cNvPr id="7" name="Text 4"/>
          <p:cNvSpPr/>
          <p:nvPr/>
        </p:nvSpPr>
        <p:spPr>
          <a:xfrm>
            <a:off x="722828" y="2773085"/>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Explicații verbale</a:t>
            </a:r>
            <a:endParaRPr lang="en-US" sz="900" dirty="0"/>
          </a:p>
        </p:txBody>
      </p:sp>
      <p:sp>
        <p:nvSpPr>
          <p:cNvPr id="8" name="Text 5"/>
          <p:cNvSpPr/>
          <p:nvPr/>
        </p:nvSpPr>
        <p:spPr>
          <a:xfrm>
            <a:off x="722828" y="3002161"/>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Modele tactile</a:t>
            </a:r>
            <a:endParaRPr lang="en-US" sz="900" dirty="0"/>
          </a:p>
        </p:txBody>
      </p:sp>
      <p:sp>
        <p:nvSpPr>
          <p:cNvPr id="9" name="Text 6"/>
          <p:cNvSpPr/>
          <p:nvPr/>
        </p:nvSpPr>
        <p:spPr>
          <a:xfrm>
            <a:off x="722828" y="3231237"/>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Simulări digitale</a:t>
            </a:r>
            <a:endParaRPr lang="en-US" sz="900" dirty="0"/>
          </a:p>
        </p:txBody>
      </p:sp>
      <p:sp>
        <p:nvSpPr>
          <p:cNvPr id="10" name="Text 7"/>
          <p:cNvSpPr/>
          <p:nvPr/>
        </p:nvSpPr>
        <p:spPr>
          <a:xfrm>
            <a:off x="722828" y="3460313"/>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Povești și metafore</a:t>
            </a:r>
            <a:endParaRPr lang="en-US" sz="900" dirty="0"/>
          </a:p>
        </p:txBody>
      </p:sp>
      <p:sp>
        <p:nvSpPr>
          <p:cNvPr id="11" name="Text 8"/>
          <p:cNvSpPr/>
          <p:nvPr/>
        </p:nvSpPr>
        <p:spPr>
          <a:xfrm>
            <a:off x="5175885" y="2243138"/>
            <a:ext cx="1468279" cy="183475"/>
          </a:xfrm>
          <a:prstGeom prst="rect">
            <a:avLst/>
          </a:prstGeom>
          <a:noFill/>
          <a:ln/>
        </p:spPr>
        <p:txBody>
          <a:bodyPr wrap="none" lIns="0" tIns="0" rIns="0" bIns="0" rtlCol="0" anchor="t"/>
          <a:lstStyle/>
          <a:p>
            <a:pPr marL="0" indent="0" algn="l">
              <a:lnSpc>
                <a:spcPts val="1400"/>
              </a:lnSpc>
              <a:buNone/>
            </a:pPr>
            <a:r>
              <a:rPr lang="en-US" sz="1150" dirty="0">
                <a:solidFill>
                  <a:srgbClr val="1B1B27"/>
                </a:solidFill>
                <a:latin typeface="Raleway" pitchFamily="34" charset="0"/>
                <a:ea typeface="Raleway" pitchFamily="34" charset="-122"/>
                <a:cs typeface="Raleway" pitchFamily="34" charset="-120"/>
              </a:rPr>
              <a:t>Forme de exprimare</a:t>
            </a:r>
            <a:endParaRPr lang="en-US" sz="1150" dirty="0"/>
          </a:p>
        </p:txBody>
      </p:sp>
      <p:sp>
        <p:nvSpPr>
          <p:cNvPr id="12" name="Text 9"/>
          <p:cNvSpPr/>
          <p:nvPr/>
        </p:nvSpPr>
        <p:spPr>
          <a:xfrm>
            <a:off x="5175885" y="2544008"/>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Scris tradițional</a:t>
            </a:r>
            <a:endParaRPr lang="en-US" sz="900" dirty="0"/>
          </a:p>
        </p:txBody>
      </p:sp>
      <p:sp>
        <p:nvSpPr>
          <p:cNvPr id="13" name="Text 10"/>
          <p:cNvSpPr/>
          <p:nvPr/>
        </p:nvSpPr>
        <p:spPr>
          <a:xfrm>
            <a:off x="5175885" y="2773085"/>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Prezentări orale</a:t>
            </a:r>
            <a:endParaRPr lang="en-US" sz="900" dirty="0"/>
          </a:p>
        </p:txBody>
      </p:sp>
      <p:sp>
        <p:nvSpPr>
          <p:cNvPr id="14" name="Text 11"/>
          <p:cNvSpPr/>
          <p:nvPr/>
        </p:nvSpPr>
        <p:spPr>
          <a:xfrm>
            <a:off x="5175885" y="3002161"/>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Proiecte artistice</a:t>
            </a:r>
            <a:endParaRPr lang="en-US" sz="900" dirty="0"/>
          </a:p>
        </p:txBody>
      </p:sp>
      <p:sp>
        <p:nvSpPr>
          <p:cNvPr id="15" name="Text 12"/>
          <p:cNvSpPr/>
          <p:nvPr/>
        </p:nvSpPr>
        <p:spPr>
          <a:xfrm>
            <a:off x="5175885" y="3231237"/>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Demonstrații practice</a:t>
            </a:r>
            <a:endParaRPr lang="en-US" sz="900" dirty="0"/>
          </a:p>
        </p:txBody>
      </p:sp>
      <p:sp>
        <p:nvSpPr>
          <p:cNvPr id="16" name="Text 13"/>
          <p:cNvSpPr/>
          <p:nvPr/>
        </p:nvSpPr>
        <p:spPr>
          <a:xfrm>
            <a:off x="5175885" y="3460313"/>
            <a:ext cx="415897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Creații multimedia</a:t>
            </a:r>
            <a:endParaRPr lang="en-US" sz="900" dirty="0"/>
          </a:p>
        </p:txBody>
      </p:sp>
      <p:sp>
        <p:nvSpPr>
          <p:cNvPr id="17" name="Text 14"/>
          <p:cNvSpPr/>
          <p:nvPr/>
        </p:nvSpPr>
        <p:spPr>
          <a:xfrm>
            <a:off x="9628942" y="2243138"/>
            <a:ext cx="1468279" cy="183475"/>
          </a:xfrm>
          <a:prstGeom prst="rect">
            <a:avLst/>
          </a:prstGeom>
          <a:noFill/>
          <a:ln/>
        </p:spPr>
        <p:txBody>
          <a:bodyPr wrap="none" lIns="0" tIns="0" rIns="0" bIns="0" rtlCol="0" anchor="t"/>
          <a:lstStyle/>
          <a:p>
            <a:pPr marL="0" indent="0" algn="l">
              <a:lnSpc>
                <a:spcPts val="1400"/>
              </a:lnSpc>
              <a:buNone/>
            </a:pPr>
            <a:r>
              <a:rPr lang="en-US" sz="1150" dirty="0">
                <a:solidFill>
                  <a:srgbClr val="1B1B27"/>
                </a:solidFill>
                <a:latin typeface="Raleway" pitchFamily="34" charset="0"/>
                <a:ea typeface="Raleway" pitchFamily="34" charset="-122"/>
                <a:cs typeface="Raleway" pitchFamily="34" charset="-120"/>
              </a:rPr>
              <a:t>Strategii de motivare</a:t>
            </a:r>
            <a:endParaRPr lang="en-US" sz="1150" dirty="0"/>
          </a:p>
        </p:txBody>
      </p:sp>
      <p:sp>
        <p:nvSpPr>
          <p:cNvPr id="18" name="Text 15"/>
          <p:cNvSpPr/>
          <p:nvPr/>
        </p:nvSpPr>
        <p:spPr>
          <a:xfrm>
            <a:off x="9628942" y="2544008"/>
            <a:ext cx="429363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Lucru individual</a:t>
            </a:r>
            <a:endParaRPr lang="en-US" sz="900" dirty="0"/>
          </a:p>
        </p:txBody>
      </p:sp>
      <p:sp>
        <p:nvSpPr>
          <p:cNvPr id="19" name="Text 16"/>
          <p:cNvSpPr/>
          <p:nvPr/>
        </p:nvSpPr>
        <p:spPr>
          <a:xfrm>
            <a:off x="9628942" y="2773085"/>
            <a:ext cx="429363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Colaborare în echipă</a:t>
            </a:r>
            <a:endParaRPr lang="en-US" sz="900" dirty="0"/>
          </a:p>
        </p:txBody>
      </p:sp>
      <p:sp>
        <p:nvSpPr>
          <p:cNvPr id="20" name="Text 17"/>
          <p:cNvSpPr/>
          <p:nvPr/>
        </p:nvSpPr>
        <p:spPr>
          <a:xfrm>
            <a:off x="9628942" y="3002161"/>
            <a:ext cx="429363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Proiecte autentice</a:t>
            </a:r>
            <a:endParaRPr lang="en-US" sz="900" dirty="0"/>
          </a:p>
        </p:txBody>
      </p:sp>
      <p:sp>
        <p:nvSpPr>
          <p:cNvPr id="21" name="Text 18"/>
          <p:cNvSpPr/>
          <p:nvPr/>
        </p:nvSpPr>
        <p:spPr>
          <a:xfrm>
            <a:off x="9628942" y="3231237"/>
            <a:ext cx="429363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Gamificare</a:t>
            </a:r>
            <a:endParaRPr lang="en-US" sz="900" dirty="0"/>
          </a:p>
        </p:txBody>
      </p:sp>
      <p:sp>
        <p:nvSpPr>
          <p:cNvPr id="22" name="Text 19"/>
          <p:cNvSpPr/>
          <p:nvPr/>
        </p:nvSpPr>
        <p:spPr>
          <a:xfrm>
            <a:off x="9628942" y="3460313"/>
            <a:ext cx="4293632" cy="188000"/>
          </a:xfrm>
          <a:prstGeom prst="rect">
            <a:avLst/>
          </a:prstGeom>
          <a:noFill/>
          <a:ln/>
        </p:spPr>
        <p:txBody>
          <a:bodyPr wrap="none" lIns="0" tIns="0" rIns="0" bIns="0" rtlCol="0" anchor="t"/>
          <a:lstStyle/>
          <a:p>
            <a:pPr marL="342900" indent="-342900" algn="l">
              <a:lnSpc>
                <a:spcPts val="1450"/>
              </a:lnSpc>
              <a:buSzPct val="100000"/>
              <a:buChar char="•"/>
            </a:pPr>
            <a:r>
              <a:rPr lang="en-US" sz="900" dirty="0">
                <a:solidFill>
                  <a:srgbClr val="3C3939"/>
                </a:solidFill>
                <a:latin typeface="Roboto" pitchFamily="34" charset="0"/>
                <a:ea typeface="Roboto" pitchFamily="34" charset="-122"/>
                <a:cs typeface="Roboto" pitchFamily="34" charset="-120"/>
              </a:rPr>
              <a:t>Alegeri personalizate</a:t>
            </a:r>
            <a:endParaRPr lang="en-US" sz="900" dirty="0"/>
          </a:p>
        </p:txBody>
      </p:sp>
      <p:sp>
        <p:nvSpPr>
          <p:cNvPr id="23" name="Shape 20"/>
          <p:cNvSpPr/>
          <p:nvPr/>
        </p:nvSpPr>
        <p:spPr>
          <a:xfrm>
            <a:off x="7307580" y="3821430"/>
            <a:ext cx="15240" cy="1994654"/>
          </a:xfrm>
          <a:prstGeom prst="roundRect">
            <a:avLst>
              <a:gd name="adj" fmla="val 323726"/>
            </a:avLst>
          </a:prstGeom>
          <a:solidFill>
            <a:srgbClr val="C7C7D0"/>
          </a:solidFill>
          <a:ln/>
        </p:spPr>
      </p:sp>
      <p:sp>
        <p:nvSpPr>
          <p:cNvPr id="24" name="Shape 21"/>
          <p:cNvSpPr/>
          <p:nvPr/>
        </p:nvSpPr>
        <p:spPr>
          <a:xfrm>
            <a:off x="707588" y="3821430"/>
            <a:ext cx="6592372" cy="879872"/>
          </a:xfrm>
          <a:prstGeom prst="roundRect">
            <a:avLst>
              <a:gd name="adj" fmla="val 5607"/>
            </a:avLst>
          </a:prstGeom>
          <a:solidFill>
            <a:srgbClr val="E1E1EA"/>
          </a:solidFill>
          <a:ln w="7620">
            <a:solidFill>
              <a:srgbClr val="C7C7D0"/>
            </a:solidFill>
            <a:prstDash val="solid"/>
          </a:ln>
        </p:spPr>
      </p:sp>
      <p:sp>
        <p:nvSpPr>
          <p:cNvPr id="25" name="Text 22"/>
          <p:cNvSpPr/>
          <p:nvPr/>
        </p:nvSpPr>
        <p:spPr>
          <a:xfrm>
            <a:off x="5660350" y="3946446"/>
            <a:ext cx="1522214" cy="183475"/>
          </a:xfrm>
          <a:prstGeom prst="rect">
            <a:avLst/>
          </a:prstGeom>
          <a:noFill/>
          <a:ln/>
        </p:spPr>
        <p:txBody>
          <a:bodyPr wrap="none" lIns="0" tIns="0" rIns="0" bIns="0" rtlCol="0" anchor="t"/>
          <a:lstStyle/>
          <a:p>
            <a:pPr marL="0" indent="0" algn="r">
              <a:lnSpc>
                <a:spcPts val="1400"/>
              </a:lnSpc>
              <a:buNone/>
            </a:pPr>
            <a:r>
              <a:rPr lang="en-US" sz="1150" dirty="0">
                <a:solidFill>
                  <a:srgbClr val="3C3939"/>
                </a:solidFill>
                <a:latin typeface="Raleway" pitchFamily="34" charset="0"/>
                <a:ea typeface="Raleway" pitchFamily="34" charset="-122"/>
                <a:cs typeface="Raleway" pitchFamily="34" charset="-120"/>
              </a:rPr>
              <a:t>Principiul fundamental</a:t>
            </a:r>
            <a:endParaRPr lang="en-US" sz="1150" dirty="0"/>
          </a:p>
        </p:txBody>
      </p:sp>
      <p:sp>
        <p:nvSpPr>
          <p:cNvPr id="26" name="Text 23"/>
          <p:cNvSpPr/>
          <p:nvPr/>
        </p:nvSpPr>
        <p:spPr>
          <a:xfrm>
            <a:off x="832604" y="4200287"/>
            <a:ext cx="6349960" cy="375999"/>
          </a:xfrm>
          <a:prstGeom prst="rect">
            <a:avLst/>
          </a:prstGeom>
          <a:noFill/>
          <a:ln/>
        </p:spPr>
        <p:txBody>
          <a:bodyPr wrap="square" lIns="0" tIns="0" rIns="0" bIns="0" rtlCol="0" anchor="t"/>
          <a:lstStyle/>
          <a:p>
            <a:pPr marL="0" indent="0" algn="r">
              <a:lnSpc>
                <a:spcPts val="1450"/>
              </a:lnSpc>
              <a:buNone/>
            </a:pPr>
            <a:r>
              <a:rPr lang="en-US" sz="900" dirty="0">
                <a:solidFill>
                  <a:srgbClr val="3C3939"/>
                </a:solidFill>
                <a:latin typeface="Roboto" pitchFamily="34" charset="0"/>
                <a:ea typeface="Roboto" pitchFamily="34" charset="-122"/>
                <a:cs typeface="Roboto" pitchFamily="34" charset="-120"/>
              </a:rPr>
              <a:t>Metodele din Designul Universal al Învățării sunt </a:t>
            </a:r>
            <a:r>
              <a:rPr lang="en-US" sz="900" b="1" dirty="0">
                <a:solidFill>
                  <a:srgbClr val="3C3939"/>
                </a:solidFill>
                <a:latin typeface="Roboto" pitchFamily="34" charset="0"/>
                <a:ea typeface="Roboto" pitchFamily="34" charset="-122"/>
                <a:cs typeface="Roboto" pitchFamily="34" charset="-120"/>
              </a:rPr>
              <a:t>flexibile, diverse și personalizate</a:t>
            </a:r>
            <a:r>
              <a:rPr lang="en-US" sz="900" dirty="0">
                <a:solidFill>
                  <a:srgbClr val="3C3939"/>
                </a:solidFill>
                <a:latin typeface="Roboto" pitchFamily="34" charset="0"/>
                <a:ea typeface="Roboto" pitchFamily="34" charset="-122"/>
                <a:cs typeface="Roboto" pitchFamily="34" charset="-120"/>
              </a:rPr>
              <a:t>. Profesorul oferă multiple modalități de exprimare, diferite forme de prezentare a conceptelor și strategii variate de motivare.</a:t>
            </a:r>
            <a:endParaRPr lang="en-US" sz="900" dirty="0"/>
          </a:p>
        </p:txBody>
      </p:sp>
      <p:sp>
        <p:nvSpPr>
          <p:cNvPr id="27" name="Shape 24"/>
          <p:cNvSpPr/>
          <p:nvPr/>
        </p:nvSpPr>
        <p:spPr>
          <a:xfrm>
            <a:off x="7330440" y="4936212"/>
            <a:ext cx="6592372" cy="879872"/>
          </a:xfrm>
          <a:prstGeom prst="rect">
            <a:avLst/>
          </a:prstGeom>
          <a:solidFill>
            <a:srgbClr val="E1E1EA"/>
          </a:solidFill>
          <a:ln w="7620">
            <a:solidFill>
              <a:srgbClr val="C7C7D0"/>
            </a:solidFill>
            <a:prstDash val="solid"/>
          </a:ln>
        </p:spPr>
      </p:sp>
      <p:sp>
        <p:nvSpPr>
          <p:cNvPr id="28" name="Text 25"/>
          <p:cNvSpPr/>
          <p:nvPr/>
        </p:nvSpPr>
        <p:spPr>
          <a:xfrm>
            <a:off x="7447836" y="5061228"/>
            <a:ext cx="1468279" cy="183475"/>
          </a:xfrm>
          <a:prstGeom prst="rect">
            <a:avLst/>
          </a:prstGeom>
          <a:noFill/>
          <a:ln/>
        </p:spPr>
        <p:txBody>
          <a:bodyPr wrap="none" lIns="0" tIns="0" rIns="0" bIns="0" rtlCol="0" anchor="t"/>
          <a:lstStyle/>
          <a:p>
            <a:pPr marL="0" indent="0" algn="l">
              <a:lnSpc>
                <a:spcPts val="1400"/>
              </a:lnSpc>
              <a:buNone/>
            </a:pPr>
            <a:r>
              <a:rPr lang="en-US" sz="1150" dirty="0">
                <a:solidFill>
                  <a:srgbClr val="3C3939"/>
                </a:solidFill>
                <a:latin typeface="Raleway" pitchFamily="34" charset="0"/>
                <a:ea typeface="Raleway" pitchFamily="34" charset="-122"/>
                <a:cs typeface="Raleway" pitchFamily="34" charset="-120"/>
              </a:rPr>
              <a:t>Scopul final</a:t>
            </a:r>
            <a:endParaRPr lang="en-US" sz="1150" dirty="0"/>
          </a:p>
        </p:txBody>
      </p:sp>
      <p:sp>
        <p:nvSpPr>
          <p:cNvPr id="29" name="Text 26"/>
          <p:cNvSpPr/>
          <p:nvPr/>
        </p:nvSpPr>
        <p:spPr>
          <a:xfrm>
            <a:off x="7447836" y="5315069"/>
            <a:ext cx="6349960" cy="375999"/>
          </a:xfrm>
          <a:prstGeom prst="rect">
            <a:avLst/>
          </a:prstGeom>
          <a:noFill/>
          <a:ln/>
        </p:spPr>
        <p:txBody>
          <a:bodyPr wrap="squar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Obiectivul este ca </a:t>
            </a:r>
            <a:r>
              <a:rPr lang="en-US" sz="900" b="1" dirty="0">
                <a:solidFill>
                  <a:srgbClr val="3C3939"/>
                </a:solidFill>
                <a:latin typeface="Roboto" pitchFamily="34" charset="0"/>
                <a:ea typeface="Roboto" pitchFamily="34" charset="-122"/>
                <a:cs typeface="Roboto" pitchFamily="34" charset="-120"/>
              </a:rPr>
              <a:t>fiecare elev să aibă șansa de a învăța în profunzime</a:t>
            </a:r>
            <a:r>
              <a:rPr lang="en-US" sz="900" dirty="0">
                <a:solidFill>
                  <a:srgbClr val="3C3939"/>
                </a:solidFill>
                <a:latin typeface="Roboto" pitchFamily="34" charset="0"/>
                <a:ea typeface="Roboto" pitchFamily="34" charset="-122"/>
                <a:cs typeface="Roboto" pitchFamily="34" charset="-120"/>
              </a:rPr>
              <a:t>, în funcție de stilul său unic. Nu reducem așteptările - multiplicăm căile către excelență.</a:t>
            </a:r>
            <a:endParaRPr lang="en-US" sz="900" dirty="0"/>
          </a:p>
        </p:txBody>
      </p:sp>
      <p:sp>
        <p:nvSpPr>
          <p:cNvPr id="30" name="Shape 27"/>
          <p:cNvSpPr/>
          <p:nvPr/>
        </p:nvSpPr>
        <p:spPr>
          <a:xfrm>
            <a:off x="722828" y="5948124"/>
            <a:ext cx="13184743" cy="686991"/>
          </a:xfrm>
          <a:prstGeom prst="roundRect">
            <a:avLst>
              <a:gd name="adj" fmla="val 7181"/>
            </a:avLst>
          </a:prstGeom>
          <a:solidFill>
            <a:srgbClr val="D2D2E0"/>
          </a:solidFill>
          <a:ln/>
        </p:spPr>
      </p:sp>
      <p:pic>
        <p:nvPicPr>
          <p:cNvPr id="31" name="Image 1" descr="preencoded.png"/>
          <p:cNvPicPr>
            <a:picLocks noChangeAspect="1"/>
          </p:cNvPicPr>
          <p:nvPr/>
        </p:nvPicPr>
        <p:blipFill>
          <a:blip r:embed="rId4"/>
          <a:stretch>
            <a:fillRect/>
          </a:stretch>
        </p:blipFill>
        <p:spPr>
          <a:xfrm>
            <a:off x="840224" y="6121598"/>
            <a:ext cx="146804" cy="117396"/>
          </a:xfrm>
          <a:prstGeom prst="rect">
            <a:avLst/>
          </a:prstGeom>
        </p:spPr>
      </p:pic>
      <p:sp>
        <p:nvSpPr>
          <p:cNvPr id="32" name="Text 28"/>
          <p:cNvSpPr/>
          <p:nvPr/>
        </p:nvSpPr>
        <p:spPr>
          <a:xfrm>
            <a:off x="1104424" y="6094809"/>
            <a:ext cx="12685752" cy="375999"/>
          </a:xfrm>
          <a:prstGeom prst="rect">
            <a:avLst/>
          </a:prstGeom>
          <a:noFill/>
          <a:ln/>
        </p:spPr>
        <p:txBody>
          <a:bodyPr wrap="square" lIns="0" tIns="0" rIns="0" bIns="0" rtlCol="0" anchor="t"/>
          <a:lstStyle/>
          <a:p>
            <a:pPr marL="0" indent="0" algn="l">
              <a:lnSpc>
                <a:spcPts val="1450"/>
              </a:lnSpc>
              <a:buNone/>
            </a:pPr>
            <a:r>
              <a:rPr lang="en-US" sz="900" b="1" dirty="0">
                <a:solidFill>
                  <a:srgbClr val="000000"/>
                </a:solidFill>
                <a:latin typeface="Roboto" pitchFamily="34" charset="0"/>
                <a:ea typeface="Roboto" pitchFamily="34" charset="-122"/>
                <a:cs typeface="Roboto" pitchFamily="34" charset="-120"/>
              </a:rPr>
              <a:t>💡</a:t>
            </a:r>
            <a:r>
              <a:rPr lang="en-US" sz="900" dirty="0">
                <a:solidFill>
                  <a:srgbClr val="000000"/>
                </a:solidFill>
                <a:latin typeface="Roboto" pitchFamily="34" charset="0"/>
                <a:ea typeface="Roboto" pitchFamily="34" charset="-122"/>
                <a:cs typeface="Roboto" pitchFamily="34" charset="-120"/>
              </a:rPr>
              <a:t> Exemplu practic: Pentru conceptul de fracții în matematică, un elev poate folosi manipulabile fizice (pizza tăiată în părți), altul poate preferă reprezentări grafice digitale, un al treilea poate învăța prin aplicații interactive, iar un al patrulea prin explicații verbale și exemple din viața reală.</a:t>
            </a:r>
            <a:endParaRPr lang="en-US" sz="900" dirty="0"/>
          </a:p>
        </p:txBody>
      </p:sp>
      <p:sp>
        <p:nvSpPr>
          <p:cNvPr id="33" name="Text 29"/>
          <p:cNvSpPr/>
          <p:nvPr/>
        </p:nvSpPr>
        <p:spPr>
          <a:xfrm>
            <a:off x="722828" y="6767155"/>
            <a:ext cx="13184743" cy="188000"/>
          </a:xfrm>
          <a:prstGeom prst="rect">
            <a:avLst/>
          </a:prstGeom>
          <a:noFill/>
          <a:ln/>
        </p:spPr>
        <p:txBody>
          <a:bodyPr wrap="non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Metodele flexibile cresc dramatic </a:t>
            </a:r>
            <a:r>
              <a:rPr lang="en-US" sz="900" b="1" dirty="0">
                <a:solidFill>
                  <a:srgbClr val="3C3939"/>
                </a:solidFill>
                <a:latin typeface="Roboto" pitchFamily="34" charset="0"/>
                <a:ea typeface="Roboto" pitchFamily="34" charset="-122"/>
                <a:cs typeface="Roboto" pitchFamily="34" charset="-120"/>
              </a:rPr>
              <a:t>șansele de reușită și implicare</a:t>
            </a:r>
            <a:r>
              <a:rPr lang="en-US" sz="900" dirty="0">
                <a:solidFill>
                  <a:srgbClr val="3C3939"/>
                </a:solidFill>
                <a:latin typeface="Roboto" pitchFamily="34" charset="0"/>
                <a:ea typeface="Roboto" pitchFamily="34" charset="-122"/>
                <a:cs typeface="Roboto" pitchFamily="34" charset="-120"/>
              </a:rPr>
              <a:t> pentru toți elevii, transformând diversitatea într-un avantaj educațional.</a:t>
            </a:r>
            <a:endParaRPr lang="en-US" sz="900" dirty="0"/>
          </a:p>
        </p:txBody>
      </p:sp>
      <p:pic>
        <p:nvPicPr>
          <p:cNvPr id="34" name="Image 2" descr="preencoded.png"/>
          <p:cNvPicPr>
            <a:picLocks noChangeAspect="1"/>
          </p:cNvPicPr>
          <p:nvPr/>
        </p:nvPicPr>
        <p:blipFill>
          <a:blip r:embed="rId5"/>
          <a:stretch>
            <a:fillRect/>
          </a:stretch>
        </p:blipFill>
        <p:spPr>
          <a:xfrm>
            <a:off x="4154517" y="7469126"/>
            <a:ext cx="5623679" cy="64389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20377" y="308729"/>
            <a:ext cx="5270540" cy="545425"/>
          </a:xfrm>
          <a:prstGeom prst="rect">
            <a:avLst/>
          </a:prstGeom>
        </p:spPr>
      </p:pic>
      <p:sp>
        <p:nvSpPr>
          <p:cNvPr id="3" name="Text 0"/>
          <p:cNvSpPr/>
          <p:nvPr/>
        </p:nvSpPr>
        <p:spPr>
          <a:xfrm>
            <a:off x="4776395" y="1260158"/>
            <a:ext cx="739294" cy="250031"/>
          </a:xfrm>
          <a:prstGeom prst="rect">
            <a:avLst/>
          </a:prstGeom>
          <a:noFill/>
          <a:ln/>
        </p:spPr>
        <p:txBody>
          <a:bodyPr wrap="none" lIns="0" tIns="0" rIns="0" bIns="0" rtlCol="0" anchor="t"/>
          <a:lstStyle/>
          <a:p>
            <a:pPr marL="0" indent="0" algn="l">
              <a:lnSpc>
                <a:spcPts val="2650"/>
              </a:lnSpc>
              <a:buNone/>
            </a:pPr>
            <a:r>
              <a:rPr lang="en-US" sz="2100" dirty="0">
                <a:solidFill>
                  <a:srgbClr val="1B1B27"/>
                </a:solidFill>
                <a:latin typeface="Raleway" pitchFamily="34" charset="0"/>
                <a:ea typeface="Raleway" pitchFamily="34" charset="-122"/>
                <a:cs typeface="Raleway" pitchFamily="34" charset="-120"/>
              </a:rPr>
              <a:t>Esența Designului Universal în Învățare</a:t>
            </a:r>
            <a:endParaRPr lang="en-US" sz="2100" dirty="0"/>
          </a:p>
        </p:txBody>
      </p:sp>
      <p:sp>
        <p:nvSpPr>
          <p:cNvPr id="4" name="Text 1"/>
          <p:cNvSpPr/>
          <p:nvPr/>
        </p:nvSpPr>
        <p:spPr>
          <a:xfrm>
            <a:off x="833795" y="1796058"/>
            <a:ext cx="13126164" cy="174307"/>
          </a:xfrm>
          <a:prstGeom prst="rect">
            <a:avLst/>
          </a:prstGeom>
          <a:noFill/>
          <a:ln/>
        </p:spPr>
        <p:txBody>
          <a:bodyPr wrap="none" lIns="0" tIns="0" rIns="0" bIns="0" rtlCol="0" anchor="t"/>
          <a:lstStyle/>
          <a:p>
            <a:pPr marL="0" indent="0" algn="l">
              <a:lnSpc>
                <a:spcPts val="1350"/>
              </a:lnSpc>
              <a:buNone/>
            </a:pPr>
            <a:r>
              <a:rPr lang="en-US" sz="850" b="1" dirty="0">
                <a:solidFill>
                  <a:srgbClr val="3C3939"/>
                </a:solidFill>
                <a:latin typeface="Roboto" pitchFamily="34" charset="0"/>
                <a:ea typeface="Roboto" pitchFamily="34" charset="-122"/>
                <a:cs typeface="Roboto" pitchFamily="34" charset="-120"/>
              </a:rPr>
              <a:t>Designul Universal în Învățare</a:t>
            </a:r>
            <a:r>
              <a:rPr lang="en-US" sz="850" dirty="0">
                <a:solidFill>
                  <a:srgbClr val="3C3939"/>
                </a:solidFill>
                <a:latin typeface="Roboto" pitchFamily="34" charset="0"/>
                <a:ea typeface="Roboto" pitchFamily="34" charset="-122"/>
                <a:cs typeface="Roboto" pitchFamily="34" charset="-120"/>
              </a:rPr>
              <a:t> este un cadru educațional bazat pe științele învățării care urmărește crearea unui curriculum flexibil și incluziv pentru toți elevii.</a:t>
            </a:r>
            <a:endParaRPr lang="en-US" sz="850" dirty="0"/>
          </a:p>
        </p:txBody>
      </p:sp>
      <p:sp>
        <p:nvSpPr>
          <p:cNvPr id="5" name="Shape 2"/>
          <p:cNvSpPr/>
          <p:nvPr/>
        </p:nvSpPr>
        <p:spPr>
          <a:xfrm>
            <a:off x="670441" y="1673543"/>
            <a:ext cx="15240" cy="419338"/>
          </a:xfrm>
          <a:prstGeom prst="rect">
            <a:avLst/>
          </a:prstGeom>
          <a:solidFill>
            <a:srgbClr val="1B1B27"/>
          </a:solidFill>
          <a:ln/>
        </p:spPr>
      </p:sp>
      <p:sp>
        <p:nvSpPr>
          <p:cNvPr id="6" name="Text 3"/>
          <p:cNvSpPr/>
          <p:nvPr/>
        </p:nvSpPr>
        <p:spPr>
          <a:xfrm>
            <a:off x="4441627" y="2725341"/>
            <a:ext cx="1361837" cy="170259"/>
          </a:xfrm>
          <a:prstGeom prst="rect">
            <a:avLst/>
          </a:prstGeom>
          <a:noFill/>
          <a:ln/>
        </p:spPr>
        <p:txBody>
          <a:bodyPr wrap="none" lIns="0" tIns="0" rIns="0" bIns="0" rtlCol="0" anchor="t"/>
          <a:lstStyle/>
          <a:p>
            <a:pPr marL="0" indent="0" algn="r">
              <a:lnSpc>
                <a:spcPts val="1300"/>
              </a:lnSpc>
              <a:buNone/>
            </a:pPr>
            <a:r>
              <a:rPr lang="en-US" sz="1050" dirty="0">
                <a:solidFill>
                  <a:srgbClr val="3C3939"/>
                </a:solidFill>
                <a:latin typeface="Raleway" pitchFamily="34" charset="0"/>
                <a:ea typeface="Raleway" pitchFamily="34" charset="-122"/>
                <a:cs typeface="Raleway" pitchFamily="34" charset="-120"/>
              </a:rPr>
              <a:t>Flexibilitate</a:t>
            </a:r>
            <a:endParaRPr lang="en-US" sz="1050" dirty="0"/>
          </a:p>
        </p:txBody>
      </p:sp>
      <p:sp>
        <p:nvSpPr>
          <p:cNvPr id="7" name="Text 4"/>
          <p:cNvSpPr/>
          <p:nvPr/>
        </p:nvSpPr>
        <p:spPr>
          <a:xfrm>
            <a:off x="670441" y="2960965"/>
            <a:ext cx="5133023" cy="174307"/>
          </a:xfrm>
          <a:prstGeom prst="rect">
            <a:avLst/>
          </a:prstGeom>
          <a:noFill/>
          <a:ln/>
        </p:spPr>
        <p:txBody>
          <a:bodyPr wrap="none" lIns="0" tIns="0" rIns="0" bIns="0" rtlCol="0" anchor="t"/>
          <a:lstStyle/>
          <a:p>
            <a:pPr marL="0" indent="0" algn="r">
              <a:lnSpc>
                <a:spcPts val="1350"/>
              </a:lnSpc>
              <a:buNone/>
            </a:pPr>
            <a:r>
              <a:rPr lang="en-US" sz="850" dirty="0">
                <a:solidFill>
                  <a:srgbClr val="3C3939"/>
                </a:solidFill>
                <a:latin typeface="Roboto" pitchFamily="34" charset="0"/>
                <a:ea typeface="Roboto" pitchFamily="34" charset="-122"/>
                <a:cs typeface="Roboto" pitchFamily="34" charset="-120"/>
              </a:rPr>
              <a:t>În prezentarea informației, exprimare și implicare</a:t>
            </a:r>
            <a:endParaRPr lang="en-US" sz="850" dirty="0"/>
          </a:p>
        </p:txBody>
      </p:sp>
      <p:pic>
        <p:nvPicPr>
          <p:cNvPr id="8" name="Image 1" descr="preencoded.png"/>
          <p:cNvPicPr>
            <a:picLocks noChangeAspect="1"/>
          </p:cNvPicPr>
          <p:nvPr/>
        </p:nvPicPr>
        <p:blipFill>
          <a:blip r:embed="rId4"/>
          <a:stretch>
            <a:fillRect/>
          </a:stretch>
        </p:blipFill>
        <p:spPr>
          <a:xfrm>
            <a:off x="5803463" y="2215396"/>
            <a:ext cx="3023354" cy="3023354"/>
          </a:xfrm>
          <a:prstGeom prst="rect">
            <a:avLst/>
          </a:prstGeom>
        </p:spPr>
      </p:pic>
      <p:pic>
        <p:nvPicPr>
          <p:cNvPr id="9" name="Image 2" descr="preencoded.png"/>
          <p:cNvPicPr>
            <a:picLocks noChangeAspect="1"/>
          </p:cNvPicPr>
          <p:nvPr/>
        </p:nvPicPr>
        <p:blipFill>
          <a:blip r:embed="rId5"/>
          <a:stretch>
            <a:fillRect/>
          </a:stretch>
        </p:blipFill>
        <p:spPr>
          <a:xfrm>
            <a:off x="6608624" y="3173670"/>
            <a:ext cx="153114" cy="191453"/>
          </a:xfrm>
          <a:prstGeom prst="rect">
            <a:avLst/>
          </a:prstGeom>
        </p:spPr>
      </p:pic>
      <p:sp>
        <p:nvSpPr>
          <p:cNvPr id="10" name="Text 5"/>
          <p:cNvSpPr/>
          <p:nvPr/>
        </p:nvSpPr>
        <p:spPr>
          <a:xfrm>
            <a:off x="8826818" y="2459831"/>
            <a:ext cx="1361837" cy="170259"/>
          </a:xfrm>
          <a:prstGeom prst="rect">
            <a:avLst/>
          </a:prstGeom>
          <a:noFill/>
          <a:ln/>
        </p:spPr>
        <p:txBody>
          <a:bodyPr wrap="none" lIns="0" tIns="0" rIns="0" bIns="0" rtlCol="0" anchor="t"/>
          <a:lstStyle/>
          <a:p>
            <a:pPr marL="0" indent="0" algn="l">
              <a:lnSpc>
                <a:spcPts val="1300"/>
              </a:lnSpc>
              <a:buNone/>
            </a:pPr>
            <a:r>
              <a:rPr lang="en-US" sz="1050" dirty="0">
                <a:solidFill>
                  <a:srgbClr val="3C3939"/>
                </a:solidFill>
                <a:latin typeface="Raleway" pitchFamily="34" charset="0"/>
                <a:ea typeface="Raleway" pitchFamily="34" charset="-122"/>
                <a:cs typeface="Raleway" pitchFamily="34" charset="-120"/>
              </a:rPr>
              <a:t>Reducerea barierelor</a:t>
            </a:r>
            <a:endParaRPr lang="en-US" sz="1050" dirty="0"/>
          </a:p>
        </p:txBody>
      </p:sp>
      <p:sp>
        <p:nvSpPr>
          <p:cNvPr id="11" name="Text 6"/>
          <p:cNvSpPr/>
          <p:nvPr/>
        </p:nvSpPr>
        <p:spPr>
          <a:xfrm>
            <a:off x="8826818" y="2695456"/>
            <a:ext cx="5133142" cy="174307"/>
          </a:xfrm>
          <a:prstGeom prst="rect">
            <a:avLst/>
          </a:prstGeom>
          <a:noFill/>
          <a:ln/>
        </p:spPr>
        <p:txBody>
          <a:bodyPr wrap="none" lIns="0" tIns="0" rIns="0" bIns="0" rtlCol="0" anchor="t"/>
          <a:lstStyle/>
          <a:p>
            <a:pPr marL="0" indent="0" algn="l">
              <a:lnSpc>
                <a:spcPts val="1350"/>
              </a:lnSpc>
              <a:buNone/>
            </a:pPr>
            <a:r>
              <a:rPr lang="en-US" sz="850" dirty="0">
                <a:solidFill>
                  <a:srgbClr val="3C3939"/>
                </a:solidFill>
                <a:latin typeface="Roboto" pitchFamily="34" charset="0"/>
                <a:ea typeface="Roboto" pitchFamily="34" charset="-122"/>
                <a:cs typeface="Roboto" pitchFamily="34" charset="-120"/>
              </a:rPr>
              <a:t>Prin oferirea de suporturi și provocări adaptate</a:t>
            </a:r>
            <a:endParaRPr lang="en-US" sz="850" dirty="0"/>
          </a:p>
        </p:txBody>
      </p:sp>
      <p:pic>
        <p:nvPicPr>
          <p:cNvPr id="12" name="Image 3" descr="preencoded.png"/>
          <p:cNvPicPr>
            <a:picLocks noChangeAspect="1"/>
          </p:cNvPicPr>
          <p:nvPr/>
        </p:nvPicPr>
        <p:blipFill>
          <a:blip r:embed="rId6"/>
          <a:stretch>
            <a:fillRect/>
          </a:stretch>
        </p:blipFill>
        <p:spPr>
          <a:xfrm>
            <a:off x="5803463" y="2215396"/>
            <a:ext cx="3023354" cy="3023354"/>
          </a:xfrm>
          <a:prstGeom prst="rect">
            <a:avLst/>
          </a:prstGeom>
        </p:spPr>
      </p:pic>
      <p:pic>
        <p:nvPicPr>
          <p:cNvPr id="13" name="Image 4" descr="preencoded.png"/>
          <p:cNvPicPr>
            <a:picLocks noChangeAspect="1"/>
          </p:cNvPicPr>
          <p:nvPr/>
        </p:nvPicPr>
        <p:blipFill>
          <a:blip r:embed="rId7"/>
          <a:stretch>
            <a:fillRect/>
          </a:stretch>
        </p:blipFill>
        <p:spPr>
          <a:xfrm>
            <a:off x="7479090" y="2890778"/>
            <a:ext cx="153114" cy="191453"/>
          </a:xfrm>
          <a:prstGeom prst="rect">
            <a:avLst/>
          </a:prstGeom>
        </p:spPr>
      </p:pic>
      <p:sp>
        <p:nvSpPr>
          <p:cNvPr id="14" name="Text 7"/>
          <p:cNvSpPr/>
          <p:nvPr/>
        </p:nvSpPr>
        <p:spPr>
          <a:xfrm>
            <a:off x="9044702" y="3521988"/>
            <a:ext cx="1361837" cy="170259"/>
          </a:xfrm>
          <a:prstGeom prst="rect">
            <a:avLst/>
          </a:prstGeom>
          <a:noFill/>
          <a:ln/>
        </p:spPr>
        <p:txBody>
          <a:bodyPr wrap="none" lIns="0" tIns="0" rIns="0" bIns="0" rtlCol="0" anchor="t"/>
          <a:lstStyle/>
          <a:p>
            <a:pPr marL="0" indent="0" algn="l">
              <a:lnSpc>
                <a:spcPts val="1300"/>
              </a:lnSpc>
              <a:buNone/>
            </a:pPr>
            <a:r>
              <a:rPr lang="en-US" sz="1050" dirty="0">
                <a:solidFill>
                  <a:srgbClr val="3C3939"/>
                </a:solidFill>
                <a:latin typeface="Raleway" pitchFamily="34" charset="0"/>
                <a:ea typeface="Raleway" pitchFamily="34" charset="-122"/>
                <a:cs typeface="Raleway" pitchFamily="34" charset="-120"/>
              </a:rPr>
              <a:t>Standarde înalte</a:t>
            </a:r>
            <a:endParaRPr lang="en-US" sz="1050" dirty="0"/>
          </a:p>
        </p:txBody>
      </p:sp>
      <p:sp>
        <p:nvSpPr>
          <p:cNvPr id="15" name="Text 8"/>
          <p:cNvSpPr/>
          <p:nvPr/>
        </p:nvSpPr>
        <p:spPr>
          <a:xfrm>
            <a:off x="9044702" y="3757613"/>
            <a:ext cx="4915257" cy="174307"/>
          </a:xfrm>
          <a:prstGeom prst="rect">
            <a:avLst/>
          </a:prstGeom>
          <a:noFill/>
          <a:ln/>
        </p:spPr>
        <p:txBody>
          <a:bodyPr wrap="none" lIns="0" tIns="0" rIns="0" bIns="0" rtlCol="0" anchor="t"/>
          <a:lstStyle/>
          <a:p>
            <a:pPr marL="0" indent="0" algn="l">
              <a:lnSpc>
                <a:spcPts val="1350"/>
              </a:lnSpc>
              <a:buNone/>
            </a:pPr>
            <a:r>
              <a:rPr lang="en-US" sz="850" dirty="0">
                <a:solidFill>
                  <a:srgbClr val="3C3939"/>
                </a:solidFill>
                <a:latin typeface="Roboto" pitchFamily="34" charset="0"/>
                <a:ea typeface="Roboto" pitchFamily="34" charset="-122"/>
                <a:cs typeface="Roboto" pitchFamily="34" charset="-120"/>
              </a:rPr>
              <a:t>Pentru fiecare elev, inclusiv cei cu dizabilități</a:t>
            </a:r>
            <a:endParaRPr lang="en-US" sz="850" dirty="0"/>
          </a:p>
        </p:txBody>
      </p:sp>
      <p:pic>
        <p:nvPicPr>
          <p:cNvPr id="16" name="Image 5" descr="preencoded.png"/>
          <p:cNvPicPr>
            <a:picLocks noChangeAspect="1"/>
          </p:cNvPicPr>
          <p:nvPr/>
        </p:nvPicPr>
        <p:blipFill>
          <a:blip r:embed="rId8"/>
          <a:stretch>
            <a:fillRect/>
          </a:stretch>
        </p:blipFill>
        <p:spPr>
          <a:xfrm>
            <a:off x="5803463" y="2215396"/>
            <a:ext cx="3023354" cy="3023354"/>
          </a:xfrm>
          <a:prstGeom prst="rect">
            <a:avLst/>
          </a:prstGeom>
        </p:spPr>
      </p:pic>
      <p:pic>
        <p:nvPicPr>
          <p:cNvPr id="17" name="Image 6" descr="preencoded.png"/>
          <p:cNvPicPr>
            <a:picLocks noChangeAspect="1"/>
          </p:cNvPicPr>
          <p:nvPr/>
        </p:nvPicPr>
        <p:blipFill>
          <a:blip r:embed="rId9"/>
          <a:stretch>
            <a:fillRect/>
          </a:stretch>
        </p:blipFill>
        <p:spPr>
          <a:xfrm>
            <a:off x="8017014" y="3631228"/>
            <a:ext cx="153114" cy="191453"/>
          </a:xfrm>
          <a:prstGeom prst="rect">
            <a:avLst/>
          </a:prstGeom>
        </p:spPr>
      </p:pic>
      <p:sp>
        <p:nvSpPr>
          <p:cNvPr id="18" name="Text 9"/>
          <p:cNvSpPr/>
          <p:nvPr/>
        </p:nvSpPr>
        <p:spPr>
          <a:xfrm>
            <a:off x="8826818" y="4584263"/>
            <a:ext cx="1653540" cy="170259"/>
          </a:xfrm>
          <a:prstGeom prst="rect">
            <a:avLst/>
          </a:prstGeom>
          <a:noFill/>
          <a:ln/>
        </p:spPr>
        <p:txBody>
          <a:bodyPr wrap="none" lIns="0" tIns="0" rIns="0" bIns="0" rtlCol="0" anchor="t"/>
          <a:lstStyle/>
          <a:p>
            <a:pPr marL="0" indent="0" algn="l">
              <a:lnSpc>
                <a:spcPts val="1300"/>
              </a:lnSpc>
              <a:buNone/>
            </a:pPr>
            <a:r>
              <a:rPr lang="en-US" sz="1050" dirty="0">
                <a:solidFill>
                  <a:srgbClr val="3C3939"/>
                </a:solidFill>
                <a:latin typeface="Raleway" pitchFamily="34" charset="0"/>
                <a:ea typeface="Raleway" pitchFamily="34" charset="-122"/>
                <a:cs typeface="Raleway" pitchFamily="34" charset="-120"/>
              </a:rPr>
              <a:t>Respect pentru diversitate</a:t>
            </a:r>
            <a:endParaRPr lang="en-US" sz="1050" dirty="0"/>
          </a:p>
        </p:txBody>
      </p:sp>
      <p:sp>
        <p:nvSpPr>
          <p:cNvPr id="19" name="Text 10"/>
          <p:cNvSpPr/>
          <p:nvPr/>
        </p:nvSpPr>
        <p:spPr>
          <a:xfrm>
            <a:off x="8826818" y="4819888"/>
            <a:ext cx="5133142" cy="174307"/>
          </a:xfrm>
          <a:prstGeom prst="rect">
            <a:avLst/>
          </a:prstGeom>
          <a:noFill/>
          <a:ln/>
        </p:spPr>
        <p:txBody>
          <a:bodyPr wrap="none" lIns="0" tIns="0" rIns="0" bIns="0" rtlCol="0" anchor="t"/>
          <a:lstStyle/>
          <a:p>
            <a:pPr marL="0" indent="0" algn="l">
              <a:lnSpc>
                <a:spcPts val="1350"/>
              </a:lnSpc>
              <a:buNone/>
            </a:pPr>
            <a:r>
              <a:rPr lang="en-US" sz="850" dirty="0">
                <a:solidFill>
                  <a:srgbClr val="3C3939"/>
                </a:solidFill>
                <a:latin typeface="Roboto" pitchFamily="34" charset="0"/>
                <a:ea typeface="Roboto" pitchFamily="34" charset="-122"/>
                <a:cs typeface="Roboto" pitchFamily="34" charset="-120"/>
              </a:rPr>
              <a:t>Recunoașterea variabilității ca normalitate</a:t>
            </a:r>
            <a:endParaRPr lang="en-US" sz="850" dirty="0"/>
          </a:p>
        </p:txBody>
      </p:sp>
      <p:pic>
        <p:nvPicPr>
          <p:cNvPr id="20" name="Image 7" descr="preencoded.png"/>
          <p:cNvPicPr>
            <a:picLocks noChangeAspect="1"/>
          </p:cNvPicPr>
          <p:nvPr/>
        </p:nvPicPr>
        <p:blipFill>
          <a:blip r:embed="rId10"/>
          <a:stretch>
            <a:fillRect/>
          </a:stretch>
        </p:blipFill>
        <p:spPr>
          <a:xfrm>
            <a:off x="5803463" y="2215396"/>
            <a:ext cx="3023354" cy="3023354"/>
          </a:xfrm>
          <a:prstGeom prst="rect">
            <a:avLst/>
          </a:prstGeom>
        </p:spPr>
      </p:pic>
      <p:pic>
        <p:nvPicPr>
          <p:cNvPr id="21" name="Image 8" descr="preencoded.png"/>
          <p:cNvPicPr>
            <a:picLocks noChangeAspect="1"/>
          </p:cNvPicPr>
          <p:nvPr/>
        </p:nvPicPr>
        <p:blipFill>
          <a:blip r:embed="rId11"/>
          <a:stretch>
            <a:fillRect/>
          </a:stretch>
        </p:blipFill>
        <p:spPr>
          <a:xfrm>
            <a:off x="7479090" y="4371677"/>
            <a:ext cx="153114" cy="191453"/>
          </a:xfrm>
          <a:prstGeom prst="rect">
            <a:avLst/>
          </a:prstGeom>
        </p:spPr>
      </p:pic>
      <p:sp>
        <p:nvSpPr>
          <p:cNvPr id="22" name="Text 11"/>
          <p:cNvSpPr/>
          <p:nvPr/>
        </p:nvSpPr>
        <p:spPr>
          <a:xfrm>
            <a:off x="4297204" y="4318635"/>
            <a:ext cx="1506260" cy="170259"/>
          </a:xfrm>
          <a:prstGeom prst="rect">
            <a:avLst/>
          </a:prstGeom>
          <a:noFill/>
          <a:ln/>
        </p:spPr>
        <p:txBody>
          <a:bodyPr wrap="none" lIns="0" tIns="0" rIns="0" bIns="0" rtlCol="0" anchor="t"/>
          <a:lstStyle/>
          <a:p>
            <a:pPr marL="0" indent="0" algn="r">
              <a:lnSpc>
                <a:spcPts val="1300"/>
              </a:lnSpc>
              <a:buNone/>
            </a:pPr>
            <a:r>
              <a:rPr lang="en-US" sz="1050" dirty="0">
                <a:solidFill>
                  <a:srgbClr val="3C3939"/>
                </a:solidFill>
                <a:latin typeface="Raleway" pitchFamily="34" charset="0"/>
                <a:ea typeface="Raleway" pitchFamily="34" charset="-122"/>
                <a:cs typeface="Raleway" pitchFamily="34" charset="-120"/>
              </a:rPr>
              <a:t>Fundamentare științifică</a:t>
            </a:r>
            <a:endParaRPr lang="en-US" sz="1050" dirty="0"/>
          </a:p>
        </p:txBody>
      </p:sp>
      <p:sp>
        <p:nvSpPr>
          <p:cNvPr id="23" name="Text 12"/>
          <p:cNvSpPr/>
          <p:nvPr/>
        </p:nvSpPr>
        <p:spPr>
          <a:xfrm>
            <a:off x="670441" y="4554260"/>
            <a:ext cx="5133023" cy="174307"/>
          </a:xfrm>
          <a:prstGeom prst="rect">
            <a:avLst/>
          </a:prstGeom>
          <a:noFill/>
          <a:ln/>
        </p:spPr>
        <p:txBody>
          <a:bodyPr wrap="none" lIns="0" tIns="0" rIns="0" bIns="0" rtlCol="0" anchor="t"/>
          <a:lstStyle/>
          <a:p>
            <a:pPr marL="0" indent="0" algn="r">
              <a:lnSpc>
                <a:spcPts val="1350"/>
              </a:lnSpc>
              <a:buNone/>
            </a:pPr>
            <a:r>
              <a:rPr lang="en-US" sz="850" dirty="0">
                <a:solidFill>
                  <a:srgbClr val="3C3939"/>
                </a:solidFill>
                <a:latin typeface="Roboto" pitchFamily="34" charset="0"/>
                <a:ea typeface="Roboto" pitchFamily="34" charset="-122"/>
                <a:cs typeface="Roboto" pitchFamily="34" charset="-120"/>
              </a:rPr>
              <a:t>Bazat pe cercetări în neuroștiință</a:t>
            </a:r>
            <a:endParaRPr lang="en-US" sz="850" dirty="0"/>
          </a:p>
        </p:txBody>
      </p:sp>
      <p:pic>
        <p:nvPicPr>
          <p:cNvPr id="24" name="Image 9" descr="preencoded.png"/>
          <p:cNvPicPr>
            <a:picLocks noChangeAspect="1"/>
          </p:cNvPicPr>
          <p:nvPr/>
        </p:nvPicPr>
        <p:blipFill>
          <a:blip r:embed="rId12"/>
          <a:stretch>
            <a:fillRect/>
          </a:stretch>
        </p:blipFill>
        <p:spPr>
          <a:xfrm>
            <a:off x="5803463" y="2215396"/>
            <a:ext cx="3023354" cy="3023354"/>
          </a:xfrm>
          <a:prstGeom prst="rect">
            <a:avLst/>
          </a:prstGeom>
        </p:spPr>
      </p:pic>
      <p:pic>
        <p:nvPicPr>
          <p:cNvPr id="25" name="Image 10" descr="preencoded.png"/>
          <p:cNvPicPr>
            <a:picLocks noChangeAspect="1"/>
          </p:cNvPicPr>
          <p:nvPr/>
        </p:nvPicPr>
        <p:blipFill>
          <a:blip r:embed="rId13"/>
          <a:stretch>
            <a:fillRect/>
          </a:stretch>
        </p:blipFill>
        <p:spPr>
          <a:xfrm>
            <a:off x="6608624" y="4088785"/>
            <a:ext cx="153114" cy="191453"/>
          </a:xfrm>
          <a:prstGeom prst="rect">
            <a:avLst/>
          </a:prstGeom>
        </p:spPr>
      </p:pic>
      <p:sp>
        <p:nvSpPr>
          <p:cNvPr id="26" name="Text 13"/>
          <p:cNvSpPr/>
          <p:nvPr/>
        </p:nvSpPr>
        <p:spPr>
          <a:xfrm>
            <a:off x="670441" y="5402104"/>
            <a:ext cx="1846302" cy="204311"/>
          </a:xfrm>
          <a:prstGeom prst="rect">
            <a:avLst/>
          </a:prstGeom>
          <a:noFill/>
          <a:ln/>
        </p:spPr>
        <p:txBody>
          <a:bodyPr wrap="none" lIns="0" tIns="0" rIns="0" bIns="0" rtlCol="0" anchor="t"/>
          <a:lstStyle/>
          <a:p>
            <a:pPr marL="0" indent="0" algn="l">
              <a:lnSpc>
                <a:spcPts val="1600"/>
              </a:lnSpc>
              <a:buNone/>
            </a:pPr>
            <a:r>
              <a:rPr lang="en-US" sz="1250" dirty="0">
                <a:solidFill>
                  <a:srgbClr val="1B1B27"/>
                </a:solidFill>
                <a:latin typeface="Raleway" pitchFamily="34" charset="0"/>
                <a:ea typeface="Raleway" pitchFamily="34" charset="-122"/>
                <a:cs typeface="Raleway" pitchFamily="34" charset="-120"/>
              </a:rPr>
              <a:t>Principiile cheie ale CDU</a:t>
            </a:r>
            <a:endParaRPr lang="en-US" sz="1250" dirty="0"/>
          </a:p>
        </p:txBody>
      </p:sp>
      <p:sp>
        <p:nvSpPr>
          <p:cNvPr id="27" name="Text 14"/>
          <p:cNvSpPr/>
          <p:nvPr/>
        </p:nvSpPr>
        <p:spPr>
          <a:xfrm>
            <a:off x="670441" y="5878711"/>
            <a:ext cx="1361837" cy="170259"/>
          </a:xfrm>
          <a:prstGeom prst="rect">
            <a:avLst/>
          </a:prstGeom>
          <a:noFill/>
          <a:ln/>
        </p:spPr>
        <p:txBody>
          <a:bodyPr wrap="none" lIns="0" tIns="0" rIns="0" bIns="0" rtlCol="0" anchor="t"/>
          <a:lstStyle/>
          <a:p>
            <a:pPr marL="0" indent="0" algn="l">
              <a:lnSpc>
                <a:spcPts val="1300"/>
              </a:lnSpc>
              <a:buNone/>
            </a:pPr>
            <a:r>
              <a:rPr lang="en-US" sz="1050" dirty="0">
                <a:solidFill>
                  <a:srgbClr val="1B1B27"/>
                </a:solidFill>
                <a:latin typeface="Raleway" pitchFamily="34" charset="0"/>
                <a:ea typeface="Raleway" pitchFamily="34" charset="-122"/>
                <a:cs typeface="Raleway" pitchFamily="34" charset="-120"/>
              </a:rPr>
              <a:t>Ce NU este CDU:</a:t>
            </a:r>
            <a:endParaRPr lang="en-US" sz="1050" dirty="0"/>
          </a:p>
        </p:txBody>
      </p:sp>
      <p:sp>
        <p:nvSpPr>
          <p:cNvPr id="28" name="Text 15"/>
          <p:cNvSpPr/>
          <p:nvPr/>
        </p:nvSpPr>
        <p:spPr>
          <a:xfrm>
            <a:off x="670441" y="6157913"/>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Nu înseamnă reducerea standardelor</a:t>
            </a:r>
            <a:endParaRPr lang="en-US" sz="850" dirty="0"/>
          </a:p>
        </p:txBody>
      </p:sp>
      <p:sp>
        <p:nvSpPr>
          <p:cNvPr id="29" name="Text 16"/>
          <p:cNvSpPr/>
          <p:nvPr/>
        </p:nvSpPr>
        <p:spPr>
          <a:xfrm>
            <a:off x="670441" y="6370320"/>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Nu este doar pentru elevi cu dizabilități</a:t>
            </a:r>
            <a:endParaRPr lang="en-US" sz="850" dirty="0"/>
          </a:p>
        </p:txBody>
      </p:sp>
      <p:sp>
        <p:nvSpPr>
          <p:cNvPr id="30" name="Text 17"/>
          <p:cNvSpPr/>
          <p:nvPr/>
        </p:nvSpPr>
        <p:spPr>
          <a:xfrm>
            <a:off x="670441" y="6582728"/>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Nu înseamnă că toți fac același lucru</a:t>
            </a:r>
            <a:endParaRPr lang="en-US" sz="850" dirty="0"/>
          </a:p>
        </p:txBody>
      </p:sp>
      <p:sp>
        <p:nvSpPr>
          <p:cNvPr id="31" name="Text 18"/>
          <p:cNvSpPr/>
          <p:nvPr/>
        </p:nvSpPr>
        <p:spPr>
          <a:xfrm>
            <a:off x="670441" y="6795135"/>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Nu elimină necesitatea adaptărilor individuale</a:t>
            </a:r>
            <a:endParaRPr lang="en-US" sz="850" dirty="0"/>
          </a:p>
        </p:txBody>
      </p:sp>
      <p:sp>
        <p:nvSpPr>
          <p:cNvPr id="32" name="Text 19"/>
          <p:cNvSpPr/>
          <p:nvPr/>
        </p:nvSpPr>
        <p:spPr>
          <a:xfrm>
            <a:off x="7455694" y="5878711"/>
            <a:ext cx="1361837" cy="170259"/>
          </a:xfrm>
          <a:prstGeom prst="rect">
            <a:avLst/>
          </a:prstGeom>
          <a:noFill/>
          <a:ln/>
        </p:spPr>
        <p:txBody>
          <a:bodyPr wrap="none" lIns="0" tIns="0" rIns="0" bIns="0" rtlCol="0" anchor="t"/>
          <a:lstStyle/>
          <a:p>
            <a:pPr marL="0" indent="0" algn="l">
              <a:lnSpc>
                <a:spcPts val="1300"/>
              </a:lnSpc>
              <a:buNone/>
            </a:pPr>
            <a:r>
              <a:rPr lang="en-US" sz="1050" dirty="0">
                <a:solidFill>
                  <a:srgbClr val="1B1B27"/>
                </a:solidFill>
                <a:latin typeface="Raleway" pitchFamily="34" charset="0"/>
                <a:ea typeface="Raleway" pitchFamily="34" charset="-122"/>
                <a:cs typeface="Raleway" pitchFamily="34" charset="-120"/>
              </a:rPr>
              <a:t>Ce ESTE CDU:</a:t>
            </a:r>
            <a:endParaRPr lang="en-US" sz="1050" dirty="0"/>
          </a:p>
        </p:txBody>
      </p:sp>
      <p:sp>
        <p:nvSpPr>
          <p:cNvPr id="33" name="Text 20"/>
          <p:cNvSpPr/>
          <p:nvPr/>
        </p:nvSpPr>
        <p:spPr>
          <a:xfrm>
            <a:off x="7455694" y="6157913"/>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Un cadru proactiv de proiectare</a:t>
            </a:r>
            <a:endParaRPr lang="en-US" sz="850" dirty="0"/>
          </a:p>
        </p:txBody>
      </p:sp>
      <p:sp>
        <p:nvSpPr>
          <p:cNvPr id="34" name="Text 21"/>
          <p:cNvSpPr/>
          <p:nvPr/>
        </p:nvSpPr>
        <p:spPr>
          <a:xfrm>
            <a:off x="7455694" y="6370320"/>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Flexibilitate încorporată de la început</a:t>
            </a:r>
            <a:endParaRPr lang="en-US" sz="850" dirty="0"/>
          </a:p>
        </p:txBody>
      </p:sp>
      <p:sp>
        <p:nvSpPr>
          <p:cNvPr id="35" name="Text 22"/>
          <p:cNvSpPr/>
          <p:nvPr/>
        </p:nvSpPr>
        <p:spPr>
          <a:xfrm>
            <a:off x="7455694" y="6582728"/>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Beneficii pentru toți elevii</a:t>
            </a:r>
            <a:endParaRPr lang="en-US" sz="850" dirty="0"/>
          </a:p>
        </p:txBody>
      </p:sp>
      <p:sp>
        <p:nvSpPr>
          <p:cNvPr id="36" name="Text 23"/>
          <p:cNvSpPr/>
          <p:nvPr/>
        </p:nvSpPr>
        <p:spPr>
          <a:xfrm>
            <a:off x="7455694" y="6795135"/>
            <a:ext cx="6511885" cy="174307"/>
          </a:xfrm>
          <a:prstGeom prst="rect">
            <a:avLst/>
          </a:prstGeom>
          <a:noFill/>
          <a:ln/>
        </p:spPr>
        <p:txBody>
          <a:bodyPr wrap="none" lIns="0" tIns="0" rIns="0" bIns="0" rtlCol="0" anchor="t"/>
          <a:lstStyle/>
          <a:p>
            <a:pPr marL="342900" indent="-342900" algn="l">
              <a:lnSpc>
                <a:spcPts val="1350"/>
              </a:lnSpc>
              <a:buSzPct val="100000"/>
              <a:buChar char="•"/>
            </a:pPr>
            <a:r>
              <a:rPr lang="en-US" sz="850" dirty="0">
                <a:solidFill>
                  <a:srgbClr val="3C3939"/>
                </a:solidFill>
                <a:latin typeface="Roboto" pitchFamily="34" charset="0"/>
                <a:ea typeface="Roboto" pitchFamily="34" charset="-122"/>
                <a:cs typeface="Roboto" pitchFamily="34" charset="-120"/>
              </a:rPr>
              <a:t>Echitate prin diversitate de opțiuni</a:t>
            </a:r>
            <a:endParaRPr lang="en-US" sz="850" dirty="0"/>
          </a:p>
        </p:txBody>
      </p:sp>
      <p:sp>
        <p:nvSpPr>
          <p:cNvPr id="37" name="Text 24"/>
          <p:cNvSpPr/>
          <p:nvPr/>
        </p:nvSpPr>
        <p:spPr>
          <a:xfrm>
            <a:off x="670441" y="7130058"/>
            <a:ext cx="13289518" cy="174307"/>
          </a:xfrm>
          <a:prstGeom prst="rect">
            <a:avLst/>
          </a:prstGeom>
          <a:noFill/>
          <a:ln/>
        </p:spPr>
        <p:txBody>
          <a:bodyPr wrap="none" lIns="0" tIns="0" rIns="0" bIns="0" rtlCol="0" anchor="t"/>
          <a:lstStyle/>
          <a:p>
            <a:pPr marL="0" indent="0" algn="l">
              <a:lnSpc>
                <a:spcPts val="1350"/>
              </a:lnSpc>
              <a:buNone/>
            </a:pPr>
            <a:r>
              <a:rPr lang="en-US" sz="850" i="1" dirty="0">
                <a:solidFill>
                  <a:srgbClr val="3C3939"/>
                </a:solidFill>
                <a:latin typeface="Roboto" pitchFamily="34" charset="0"/>
                <a:ea typeface="Roboto" pitchFamily="34" charset="-122"/>
                <a:cs typeface="Roboto" pitchFamily="34" charset="-120"/>
              </a:rPr>
              <a:t>Referințe teoretice: Rose &amp; Gravel, 2010; Hall, Meyer &amp; Rose, 2012</a:t>
            </a:r>
            <a:endParaRPr lang="en-US" sz="850" dirty="0"/>
          </a:p>
        </p:txBody>
      </p:sp>
      <p:pic>
        <p:nvPicPr>
          <p:cNvPr id="38" name="Image 11" descr="preencoded.png"/>
          <p:cNvPicPr>
            <a:picLocks noChangeAspect="1"/>
          </p:cNvPicPr>
          <p:nvPr/>
        </p:nvPicPr>
        <p:blipFill>
          <a:blip r:embed="rId14"/>
          <a:stretch>
            <a:fillRect/>
          </a:stretch>
        </p:blipFill>
        <p:spPr>
          <a:xfrm>
            <a:off x="4574321" y="7622262"/>
            <a:ext cx="5216009" cy="59721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32580"/>
            <a:ext cx="5486400" cy="8229600"/>
          </a:xfrm>
          <a:prstGeom prst="rect">
            <a:avLst/>
          </a:prstGeom>
        </p:spPr>
      </p:pic>
      <p:sp>
        <p:nvSpPr>
          <p:cNvPr id="3" name="Text 0"/>
          <p:cNvSpPr/>
          <p:nvPr/>
        </p:nvSpPr>
        <p:spPr>
          <a:xfrm>
            <a:off x="6280190" y="739378"/>
            <a:ext cx="3969425"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rPr>
              <a:t>Moment de reflecție</a:t>
            </a:r>
            <a:endParaRPr lang="en-US" sz="3100" dirty="0"/>
          </a:p>
        </p:txBody>
      </p:sp>
      <p:sp>
        <p:nvSpPr>
          <p:cNvPr id="4" name="Text 1"/>
          <p:cNvSpPr/>
          <p:nvPr/>
        </p:nvSpPr>
        <p:spPr>
          <a:xfrm>
            <a:off x="6280190" y="1632347"/>
            <a:ext cx="3175516" cy="396835"/>
          </a:xfrm>
          <a:prstGeom prst="rect">
            <a:avLst/>
          </a:prstGeom>
          <a:noFill/>
          <a:ln/>
        </p:spPr>
        <p:txBody>
          <a:bodyPr wrap="none" lIns="0" tIns="0" rIns="0" bIns="0" rtlCol="0" anchor="t"/>
          <a:lstStyle/>
          <a:p>
            <a:pPr marL="0" indent="0" algn="l">
              <a:lnSpc>
                <a:spcPts val="3100"/>
              </a:lnSpc>
              <a:buNone/>
            </a:pPr>
            <a:r>
              <a:rPr lang="en-US" sz="2500" dirty="0">
                <a:solidFill>
                  <a:srgbClr val="1B1B27"/>
                </a:solidFill>
                <a:latin typeface="Raleway" pitchFamily="34" charset="0"/>
                <a:ea typeface="Raleway" pitchFamily="34" charset="-122"/>
                <a:cs typeface="Raleway" pitchFamily="34" charset="-120"/>
              </a:rPr>
              <a:t>Comentați imaginea</a:t>
            </a:r>
            <a:endParaRPr lang="en-US" sz="2500" dirty="0"/>
          </a:p>
        </p:txBody>
      </p:sp>
      <p:sp>
        <p:nvSpPr>
          <p:cNvPr id="5" name="Text 2"/>
          <p:cNvSpPr/>
          <p:nvPr/>
        </p:nvSpPr>
        <p:spPr>
          <a:xfrm>
            <a:off x="6280190" y="2187893"/>
            <a:ext cx="4378881" cy="76223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Priviți cu atenție ilustrația alăturată. Ce observați despre modul în care elevii sunt așezați și ce semnificație are această dispunere pentru incluziune?</a:t>
            </a:r>
            <a:endParaRPr lang="en-US" sz="1250" dirty="0"/>
          </a:p>
        </p:txBody>
      </p:sp>
      <p:sp>
        <p:nvSpPr>
          <p:cNvPr id="6" name="Text 3"/>
          <p:cNvSpPr/>
          <p:nvPr/>
        </p:nvSpPr>
        <p:spPr>
          <a:xfrm>
            <a:off x="6280190" y="3093006"/>
            <a:ext cx="4378881" cy="254079"/>
          </a:xfrm>
          <a:prstGeom prst="rect">
            <a:avLst/>
          </a:prstGeom>
          <a:noFill/>
          <a:ln/>
        </p:spPr>
        <p:txBody>
          <a:bodyPr wrap="non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Reflectați asupra următoarelor aspecte:</a:t>
            </a:r>
            <a:endParaRPr lang="en-US" sz="1250" dirty="0"/>
          </a:p>
        </p:txBody>
      </p:sp>
      <p:sp>
        <p:nvSpPr>
          <p:cNvPr id="7" name="Text 4"/>
          <p:cNvSpPr/>
          <p:nvPr/>
        </p:nvSpPr>
        <p:spPr>
          <a:xfrm>
            <a:off x="6280190" y="3489960"/>
            <a:ext cx="4378881" cy="254079"/>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C3939"/>
                </a:solidFill>
                <a:latin typeface="Roboto" pitchFamily="34" charset="0"/>
                <a:ea typeface="Roboto" pitchFamily="34" charset="-122"/>
                <a:cs typeface="Roboto" pitchFamily="34" charset="-120"/>
                <a:hlinkClick r:id="rId4"/>
              </a:rPr>
              <a:t>Ce bariere pot exista în această configurație?</a:t>
            </a:r>
            <a:endParaRPr lang="en-US" sz="1250" dirty="0"/>
          </a:p>
        </p:txBody>
      </p:sp>
      <p:sp>
        <p:nvSpPr>
          <p:cNvPr id="8" name="Text 5"/>
          <p:cNvSpPr/>
          <p:nvPr/>
        </p:nvSpPr>
        <p:spPr>
          <a:xfrm>
            <a:off x="6280190" y="3799523"/>
            <a:ext cx="4378881" cy="254079"/>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C3939"/>
                </a:solidFill>
                <a:latin typeface="Roboto" pitchFamily="34" charset="0"/>
                <a:ea typeface="Roboto" pitchFamily="34" charset="-122"/>
                <a:cs typeface="Roboto" pitchFamily="34" charset="-120"/>
              </a:rPr>
              <a:t>Cum ar arăta o abordare mai incluzivă?</a:t>
            </a:r>
            <a:endParaRPr lang="en-US" sz="1250" dirty="0"/>
          </a:p>
        </p:txBody>
      </p:sp>
      <p:sp>
        <p:nvSpPr>
          <p:cNvPr id="9" name="Text 6"/>
          <p:cNvSpPr/>
          <p:nvPr/>
        </p:nvSpPr>
        <p:spPr>
          <a:xfrm>
            <a:off x="6280190" y="4109085"/>
            <a:ext cx="4378881" cy="254079"/>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C3939"/>
                </a:solidFill>
                <a:latin typeface="Roboto" pitchFamily="34" charset="0"/>
                <a:ea typeface="Roboto" pitchFamily="34" charset="-122"/>
                <a:cs typeface="Roboto" pitchFamily="34" charset="-120"/>
              </a:rPr>
              <a:t>Ce schimbări simple ar putea face diferența?</a:t>
            </a:r>
            <a:endParaRPr lang="en-US" sz="1250" dirty="0"/>
          </a:p>
        </p:txBody>
      </p:sp>
      <p:sp>
        <p:nvSpPr>
          <p:cNvPr id="10" name="Text 7"/>
          <p:cNvSpPr/>
          <p:nvPr/>
        </p:nvSpPr>
        <p:spPr>
          <a:xfrm>
            <a:off x="6280190" y="4418648"/>
            <a:ext cx="4378881" cy="254079"/>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C3939"/>
                </a:solidFill>
                <a:latin typeface="Roboto" pitchFamily="34" charset="0"/>
                <a:ea typeface="Roboto" pitchFamily="34" charset="-122"/>
                <a:cs typeface="Roboto" pitchFamily="34" charset="-120"/>
              </a:rPr>
              <a:t>Ce principii ale Designului Universal se aplică aici?</a:t>
            </a:r>
            <a:endParaRPr lang="en-US" sz="1250" dirty="0"/>
          </a:p>
        </p:txBody>
      </p:sp>
      <p:sp>
        <p:nvSpPr>
          <p:cNvPr id="11" name="Shape 8"/>
          <p:cNvSpPr/>
          <p:nvPr/>
        </p:nvSpPr>
        <p:spPr>
          <a:xfrm>
            <a:off x="6280190" y="4851321"/>
            <a:ext cx="4378881" cy="1589484"/>
          </a:xfrm>
          <a:prstGeom prst="roundRect">
            <a:avLst>
              <a:gd name="adj" fmla="val 4196"/>
            </a:avLst>
          </a:prstGeom>
          <a:solidFill>
            <a:srgbClr val="D2D2E0"/>
          </a:solidFill>
          <a:ln/>
        </p:spPr>
      </p:sp>
      <p:pic>
        <p:nvPicPr>
          <p:cNvPr id="12" name="Image 1" descr="preencoded.png"/>
          <p:cNvPicPr>
            <a:picLocks noChangeAspect="1"/>
          </p:cNvPicPr>
          <p:nvPr/>
        </p:nvPicPr>
        <p:blipFill>
          <a:blip r:embed="rId5"/>
          <a:stretch>
            <a:fillRect/>
          </a:stretch>
        </p:blipFill>
        <p:spPr>
          <a:xfrm>
            <a:off x="6438900" y="5066586"/>
            <a:ext cx="248007" cy="198358"/>
          </a:xfrm>
          <a:prstGeom prst="rect">
            <a:avLst/>
          </a:prstGeom>
        </p:spPr>
      </p:pic>
      <p:sp>
        <p:nvSpPr>
          <p:cNvPr id="13" name="Text 9"/>
          <p:cNvSpPr/>
          <p:nvPr/>
        </p:nvSpPr>
        <p:spPr>
          <a:xfrm>
            <a:off x="6845618" y="5049679"/>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000000"/>
                </a:solidFill>
                <a:latin typeface="Raleway" pitchFamily="34" charset="0"/>
                <a:ea typeface="Raleway" pitchFamily="34" charset="-122"/>
                <a:cs typeface="Raleway" pitchFamily="34" charset="-120"/>
              </a:rPr>
              <a:t>Gândiți-vă:</a:t>
            </a:r>
            <a:endParaRPr lang="en-US" sz="1550" dirty="0"/>
          </a:p>
        </p:txBody>
      </p:sp>
      <p:sp>
        <p:nvSpPr>
          <p:cNvPr id="14" name="Text 10"/>
          <p:cNvSpPr/>
          <p:nvPr/>
        </p:nvSpPr>
        <p:spPr>
          <a:xfrm>
            <a:off x="6845618" y="5456396"/>
            <a:ext cx="3654743" cy="762238"/>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Roboto" pitchFamily="34" charset="0"/>
                <a:ea typeface="Roboto" pitchFamily="34" charset="-122"/>
                <a:cs typeface="Roboto" pitchFamily="34" charset="-120"/>
              </a:rPr>
              <a:t>Câți dintre elevii dvs. ar avea acces egal la învățare într-o astfel de configurație? Ce ajustări sunt necesare pentru a răspunde diversității?</a:t>
            </a:r>
            <a:endParaRPr lang="en-US" sz="1250" dirty="0"/>
          </a:p>
        </p:txBody>
      </p:sp>
      <p:pic>
        <p:nvPicPr>
          <p:cNvPr id="15" name="Image 2" descr="preencoded.png"/>
          <p:cNvPicPr>
            <a:picLocks noChangeAspect="1"/>
          </p:cNvPicPr>
          <p:nvPr/>
        </p:nvPicPr>
        <p:blipFill>
          <a:blip r:embed="rId6"/>
          <a:stretch>
            <a:fillRect/>
          </a:stretch>
        </p:blipFill>
        <p:spPr>
          <a:xfrm>
            <a:off x="1275181" y="1696402"/>
            <a:ext cx="3200000" cy="4080454"/>
          </a:xfrm>
          <a:prstGeom prst="rect">
            <a:avLst/>
          </a:prstGeom>
        </p:spPr>
      </p:pic>
      <p:pic>
        <p:nvPicPr>
          <p:cNvPr id="16" name="Image 3" descr="preencoded.png"/>
          <p:cNvPicPr>
            <a:picLocks noChangeAspect="1"/>
          </p:cNvPicPr>
          <p:nvPr/>
        </p:nvPicPr>
        <p:blipFill>
          <a:blip r:embed="rId7"/>
          <a:stretch>
            <a:fillRect/>
          </a:stretch>
        </p:blipFill>
        <p:spPr>
          <a:xfrm>
            <a:off x="3967296" y="7302521"/>
            <a:ext cx="6045041" cy="692110"/>
          </a:xfrm>
          <a:prstGeom prst="rect">
            <a:avLst/>
          </a:prstGeom>
        </p:spPr>
      </p:pic>
      <p:pic>
        <p:nvPicPr>
          <p:cNvPr id="17" name="Image 0" descr="preencoded.png">
            <a:extLst>
              <a:ext uri="{FF2B5EF4-FFF2-40B4-BE49-F238E27FC236}">
                <a16:creationId xmlns:a16="http://schemas.microsoft.com/office/drawing/2014/main" id="{8D4DBB4F-45BC-4BDF-B4B9-641A60134452}"/>
              </a:ext>
            </a:extLst>
          </p:cNvPr>
          <p:cNvPicPr>
            <a:picLocks noChangeAspect="1"/>
          </p:cNvPicPr>
          <p:nvPr/>
        </p:nvPicPr>
        <p:blipFill>
          <a:blip r:embed="rId8"/>
          <a:stretch>
            <a:fillRect/>
          </a:stretch>
        </p:blipFill>
        <p:spPr>
          <a:xfrm>
            <a:off x="4920377" y="308729"/>
            <a:ext cx="5270540" cy="43064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354110" y="310874"/>
            <a:ext cx="6240780" cy="645914"/>
          </a:xfrm>
          <a:prstGeom prst="rect">
            <a:avLst/>
          </a:prstGeom>
        </p:spPr>
      </p:pic>
      <p:sp>
        <p:nvSpPr>
          <p:cNvPr id="3" name="Text 0"/>
          <p:cNvSpPr/>
          <p:nvPr/>
        </p:nvSpPr>
        <p:spPr>
          <a:xfrm>
            <a:off x="793790" y="1685925"/>
            <a:ext cx="3629858"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Echitate versus egalitate</a:t>
            </a:r>
            <a:endParaRPr lang="en-US" sz="2500" dirty="0"/>
          </a:p>
        </p:txBody>
      </p:sp>
      <p:pic>
        <p:nvPicPr>
          <p:cNvPr id="4" name="Image 1" descr="preencoded.png"/>
          <p:cNvPicPr>
            <a:picLocks noChangeAspect="1"/>
          </p:cNvPicPr>
          <p:nvPr/>
        </p:nvPicPr>
        <p:blipFill>
          <a:blip r:embed="rId4"/>
          <a:stretch>
            <a:fillRect/>
          </a:stretch>
        </p:blipFill>
        <p:spPr>
          <a:xfrm>
            <a:off x="730273" y="2282548"/>
            <a:ext cx="3938546" cy="2982753"/>
          </a:xfrm>
          <a:prstGeom prst="rect">
            <a:avLst/>
          </a:prstGeom>
        </p:spPr>
      </p:pic>
      <p:sp>
        <p:nvSpPr>
          <p:cNvPr id="5" name="Text 1"/>
          <p:cNvSpPr/>
          <p:nvPr/>
        </p:nvSpPr>
        <p:spPr>
          <a:xfrm>
            <a:off x="6144339" y="2411492"/>
            <a:ext cx="2580084"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Înțelegerea diferenței</a:t>
            </a:r>
            <a:endParaRPr lang="en-US" sz="2000" dirty="0"/>
          </a:p>
        </p:txBody>
      </p:sp>
      <p:sp>
        <p:nvSpPr>
          <p:cNvPr id="6" name="Text 2"/>
          <p:cNvSpPr/>
          <p:nvPr/>
        </p:nvSpPr>
        <p:spPr>
          <a:xfrm>
            <a:off x="6144339" y="2862858"/>
            <a:ext cx="7699772"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Această imagine clasică ilustrează distincția fundamentală între </a:t>
            </a:r>
            <a:r>
              <a:rPr lang="en-US" sz="1000" b="1" dirty="0">
                <a:solidFill>
                  <a:srgbClr val="3C3939"/>
                </a:solidFill>
                <a:latin typeface="Roboto" pitchFamily="34" charset="0"/>
                <a:ea typeface="Roboto" pitchFamily="34" charset="-122"/>
                <a:cs typeface="Roboto" pitchFamily="34" charset="-120"/>
              </a:rPr>
              <a:t>egalitate</a:t>
            </a:r>
            <a:r>
              <a:rPr lang="en-US" sz="1000" dirty="0">
                <a:solidFill>
                  <a:srgbClr val="3C3939"/>
                </a:solidFill>
                <a:latin typeface="Roboto" pitchFamily="34" charset="0"/>
                <a:ea typeface="Roboto" pitchFamily="34" charset="-122"/>
                <a:cs typeface="Roboto" pitchFamily="34" charset="-120"/>
              </a:rPr>
              <a:t> și </a:t>
            </a:r>
            <a:r>
              <a:rPr lang="en-US" sz="1000" b="1" dirty="0">
                <a:solidFill>
                  <a:srgbClr val="3C3939"/>
                </a:solidFill>
                <a:latin typeface="Roboto" pitchFamily="34" charset="0"/>
                <a:ea typeface="Roboto" pitchFamily="34" charset="-122"/>
                <a:cs typeface="Roboto" pitchFamily="34" charset="-120"/>
              </a:rPr>
              <a:t>echitate</a:t>
            </a:r>
            <a:r>
              <a:rPr lang="en-US" sz="1000" dirty="0">
                <a:solidFill>
                  <a:srgbClr val="3C3939"/>
                </a:solidFill>
                <a:latin typeface="Roboto" pitchFamily="34" charset="0"/>
                <a:ea typeface="Roboto" pitchFamily="34" charset="-122"/>
                <a:cs typeface="Roboto" pitchFamily="34" charset="-120"/>
              </a:rPr>
              <a:t> - o diferență crucială pentru Designul Universal al Învățării.</a:t>
            </a:r>
            <a:endParaRPr lang="en-US" sz="1000" dirty="0"/>
          </a:p>
        </p:txBody>
      </p:sp>
      <p:sp>
        <p:nvSpPr>
          <p:cNvPr id="7" name="Text 3"/>
          <p:cNvSpPr/>
          <p:nvPr/>
        </p:nvSpPr>
        <p:spPr>
          <a:xfrm>
            <a:off x="6144339" y="3404711"/>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Egalitate</a:t>
            </a:r>
            <a:endParaRPr lang="en-US" sz="1250" dirty="0"/>
          </a:p>
        </p:txBody>
      </p:sp>
      <p:sp>
        <p:nvSpPr>
          <p:cNvPr id="8" name="Text 4"/>
          <p:cNvSpPr/>
          <p:nvPr/>
        </p:nvSpPr>
        <p:spPr>
          <a:xfrm>
            <a:off x="6144339" y="3735110"/>
            <a:ext cx="7699772"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Oferirea acelorași resurse tuturor, indiferent de nevoile individuale. Toată lumea primește același lucru, dar nu toată lumea beneficiază în mod egal.</a:t>
            </a:r>
            <a:endParaRPr lang="en-US" sz="1000" dirty="0"/>
          </a:p>
        </p:txBody>
      </p:sp>
      <p:sp>
        <p:nvSpPr>
          <p:cNvPr id="9" name="Text 5"/>
          <p:cNvSpPr/>
          <p:nvPr/>
        </p:nvSpPr>
        <p:spPr>
          <a:xfrm>
            <a:off x="6144339" y="4276963"/>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Echitate</a:t>
            </a:r>
            <a:endParaRPr lang="en-US" sz="1250" dirty="0"/>
          </a:p>
        </p:txBody>
      </p:sp>
      <p:sp>
        <p:nvSpPr>
          <p:cNvPr id="10" name="Text 6"/>
          <p:cNvSpPr/>
          <p:nvPr/>
        </p:nvSpPr>
        <p:spPr>
          <a:xfrm>
            <a:off x="6144339" y="4607362"/>
            <a:ext cx="7699772"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Oferirea resurselor adaptate nevoilor individuale, astfel încât fiecare persoană să aibă șanse reale de succes. Fiecare primește ceea ce are nevoie pentru a reuși.</a:t>
            </a:r>
            <a:endParaRPr lang="en-US" sz="1000" dirty="0"/>
          </a:p>
        </p:txBody>
      </p:sp>
      <p:pic>
        <p:nvPicPr>
          <p:cNvPr id="11" name="Image 2" descr="preencoded.png"/>
          <p:cNvPicPr>
            <a:picLocks noChangeAspect="1"/>
          </p:cNvPicPr>
          <p:nvPr/>
        </p:nvPicPr>
        <p:blipFill>
          <a:blip r:embed="rId5"/>
          <a:stretch>
            <a:fillRect/>
          </a:stretch>
        </p:blipFill>
        <p:spPr>
          <a:xfrm>
            <a:off x="793790" y="5281374"/>
            <a:ext cx="13042821" cy="897969"/>
          </a:xfrm>
          <a:prstGeom prst="rect">
            <a:avLst/>
          </a:prstGeom>
        </p:spPr>
      </p:pic>
      <p:sp>
        <p:nvSpPr>
          <p:cNvPr id="12" name="Text 7"/>
          <p:cNvSpPr/>
          <p:nvPr/>
        </p:nvSpPr>
        <p:spPr>
          <a:xfrm>
            <a:off x="922734" y="5410319"/>
            <a:ext cx="164937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În context educațional</a:t>
            </a:r>
            <a:endParaRPr lang="en-US" sz="1250" dirty="0"/>
          </a:p>
        </p:txBody>
      </p:sp>
      <p:sp>
        <p:nvSpPr>
          <p:cNvPr id="13" name="Text 8"/>
          <p:cNvSpPr/>
          <p:nvPr/>
        </p:nvSpPr>
        <p:spPr>
          <a:xfrm>
            <a:off x="922734" y="5689163"/>
            <a:ext cx="1278493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Designul Universal nu înseamnă că toți elevii fac exact același lucru în același mod. Înseamnă că fiecare elev primește </a:t>
            </a:r>
            <a:r>
              <a:rPr lang="en-US" sz="1000" b="1" dirty="0">
                <a:solidFill>
                  <a:srgbClr val="3C3939"/>
                </a:solidFill>
                <a:latin typeface="Roboto" pitchFamily="34" charset="0"/>
                <a:ea typeface="Roboto" pitchFamily="34" charset="-122"/>
                <a:cs typeface="Roboto" pitchFamily="34" charset="-120"/>
              </a:rPr>
              <a:t>sprijinul specific</a:t>
            </a:r>
            <a:r>
              <a:rPr lang="en-US" sz="1000" dirty="0">
                <a:solidFill>
                  <a:srgbClr val="3C3939"/>
                </a:solidFill>
                <a:latin typeface="Roboto" pitchFamily="34" charset="0"/>
                <a:ea typeface="Roboto" pitchFamily="34" charset="-122"/>
                <a:cs typeface="Roboto" pitchFamily="34" charset="-120"/>
              </a:rPr>
              <a:t> de care are nevoie pentru a atinge </a:t>
            </a:r>
            <a:r>
              <a:rPr lang="en-US" sz="1000" b="1" dirty="0">
                <a:solidFill>
                  <a:srgbClr val="3C3939"/>
                </a:solidFill>
                <a:latin typeface="Roboto" pitchFamily="34" charset="0"/>
                <a:ea typeface="Roboto" pitchFamily="34" charset="-122"/>
                <a:cs typeface="Roboto" pitchFamily="34" charset="-120"/>
              </a:rPr>
              <a:t>aceleași standarde înalte</a:t>
            </a:r>
            <a:r>
              <a:rPr lang="en-US" sz="1000" dirty="0">
                <a:solidFill>
                  <a:srgbClr val="3C3939"/>
                </a:solidFill>
                <a:latin typeface="Roboto" pitchFamily="34" charset="0"/>
                <a:ea typeface="Roboto" pitchFamily="34" charset="-122"/>
                <a:cs typeface="Roboto" pitchFamily="34" charset="-120"/>
              </a:rPr>
              <a:t> de învățare.</a:t>
            </a:r>
            <a:endParaRPr lang="en-US" sz="1000" dirty="0"/>
          </a:p>
        </p:txBody>
      </p:sp>
      <p:sp>
        <p:nvSpPr>
          <p:cNvPr id="14" name="Text 9"/>
          <p:cNvSpPr/>
          <p:nvPr/>
        </p:nvSpPr>
        <p:spPr>
          <a:xfrm>
            <a:off x="922734" y="6380677"/>
            <a:ext cx="13042821" cy="790693"/>
          </a:xfrm>
          <a:prstGeom prst="rect">
            <a:avLst/>
          </a:prstGeom>
          <a:noFill/>
          <a:ln/>
        </p:spPr>
        <p:txBody>
          <a:bodyPr wrap="non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CDU construiește echitatea prin flexibilitate încorporată în curriculum, nu prin adaptări ad-hoc ulterioare. Este o abordare proactivă, nu reactivă</a:t>
            </a:r>
            <a:r>
              <a:rPr lang="en-US" sz="1000" dirty="0">
                <a:solidFill>
                  <a:srgbClr val="3C3939"/>
                </a:solidFill>
                <a:latin typeface="Roboto" pitchFamily="34" charset="0"/>
                <a:ea typeface="Roboto" pitchFamily="34" charset="-122"/>
                <a:cs typeface="Roboto" pitchFamily="34" charset="-120"/>
              </a:rPr>
              <a:t>.</a:t>
            </a:r>
            <a:endParaRPr lang="en-US" sz="1000" dirty="0"/>
          </a:p>
        </p:txBody>
      </p:sp>
      <p:pic>
        <p:nvPicPr>
          <p:cNvPr id="15" name="Image 3" descr="preencoded.png"/>
          <p:cNvPicPr>
            <a:picLocks noChangeAspect="1"/>
          </p:cNvPicPr>
          <p:nvPr/>
        </p:nvPicPr>
        <p:blipFill>
          <a:blip r:embed="rId6"/>
          <a:stretch>
            <a:fillRect/>
          </a:stretch>
        </p:blipFill>
        <p:spPr>
          <a:xfrm>
            <a:off x="4085630" y="7312698"/>
            <a:ext cx="6176248" cy="70711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07145" y="307777"/>
            <a:ext cx="6240780" cy="645914"/>
          </a:xfrm>
          <a:prstGeom prst="rect">
            <a:avLst/>
          </a:prstGeom>
        </p:spPr>
      </p:pic>
      <p:sp>
        <p:nvSpPr>
          <p:cNvPr id="3" name="Text 0"/>
          <p:cNvSpPr/>
          <p:nvPr/>
        </p:nvSpPr>
        <p:spPr>
          <a:xfrm>
            <a:off x="793790" y="1082635"/>
            <a:ext cx="4034552" cy="391163"/>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De la bariere la oportunități</a:t>
            </a:r>
            <a:endParaRPr lang="en-US" sz="2500" dirty="0"/>
          </a:p>
        </p:txBody>
      </p:sp>
      <p:pic>
        <p:nvPicPr>
          <p:cNvPr id="4" name="Image 1" descr="preencoded.png"/>
          <p:cNvPicPr>
            <a:picLocks noChangeAspect="1"/>
          </p:cNvPicPr>
          <p:nvPr/>
        </p:nvPicPr>
        <p:blipFill>
          <a:blip r:embed="rId4"/>
          <a:stretch>
            <a:fillRect/>
          </a:stretch>
        </p:blipFill>
        <p:spPr>
          <a:xfrm>
            <a:off x="1471522" y="1803559"/>
            <a:ext cx="3540890" cy="2398234"/>
          </a:xfrm>
          <a:prstGeom prst="rect">
            <a:avLst/>
          </a:prstGeom>
        </p:spPr>
      </p:pic>
      <p:sp>
        <p:nvSpPr>
          <p:cNvPr id="5" name="Text 1"/>
          <p:cNvSpPr/>
          <p:nvPr/>
        </p:nvSpPr>
        <p:spPr>
          <a:xfrm>
            <a:off x="6144339" y="1590676"/>
            <a:ext cx="3248382" cy="294475"/>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Transformarea perspectivei</a:t>
            </a:r>
            <a:endParaRPr lang="en-US" sz="2000" dirty="0"/>
          </a:p>
        </p:txBody>
      </p:sp>
      <p:sp>
        <p:nvSpPr>
          <p:cNvPr id="6" name="Text 2"/>
          <p:cNvSpPr/>
          <p:nvPr/>
        </p:nvSpPr>
        <p:spPr>
          <a:xfrm>
            <a:off x="6144339" y="1930277"/>
            <a:ext cx="7699772" cy="663618"/>
          </a:xfrm>
          <a:prstGeom prst="rect">
            <a:avLst/>
          </a:prstGeom>
          <a:noFill/>
          <a:ln/>
        </p:spPr>
        <p:txBody>
          <a:bodyPr wrap="squar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Această ilustrație ne arată evoluția de la o abordare care </a:t>
            </a:r>
            <a:r>
              <a:rPr lang="en-US" sz="1600" b="1" dirty="0">
                <a:solidFill>
                  <a:srgbClr val="3C3939"/>
                </a:solidFill>
                <a:latin typeface="Roboto" pitchFamily="34" charset="0"/>
                <a:ea typeface="Roboto" pitchFamily="34" charset="-122"/>
                <a:cs typeface="Roboto" pitchFamily="34" charset="-120"/>
              </a:rPr>
              <a:t>crează bariere</a:t>
            </a:r>
            <a:r>
              <a:rPr lang="en-US" sz="1600" dirty="0">
                <a:solidFill>
                  <a:srgbClr val="3C3939"/>
                </a:solidFill>
                <a:latin typeface="Roboto" pitchFamily="34" charset="0"/>
                <a:ea typeface="Roboto" pitchFamily="34" charset="-122"/>
                <a:cs typeface="Roboto" pitchFamily="34" charset="-120"/>
              </a:rPr>
              <a:t> la una care </a:t>
            </a:r>
            <a:r>
              <a:rPr lang="en-US" sz="1600" b="1" dirty="0">
                <a:solidFill>
                  <a:srgbClr val="3C3939"/>
                </a:solidFill>
                <a:latin typeface="Roboto" pitchFamily="34" charset="0"/>
                <a:ea typeface="Roboto" pitchFamily="34" charset="-122"/>
                <a:cs typeface="Roboto" pitchFamily="34" charset="-120"/>
              </a:rPr>
              <a:t>elimină obstacolele</a:t>
            </a:r>
            <a:r>
              <a:rPr lang="en-US" sz="1600" dirty="0">
                <a:solidFill>
                  <a:srgbClr val="3C3939"/>
                </a:solidFill>
                <a:latin typeface="Roboto" pitchFamily="34" charset="0"/>
                <a:ea typeface="Roboto" pitchFamily="34" charset="-122"/>
                <a:cs typeface="Roboto" pitchFamily="34" charset="-120"/>
              </a:rPr>
              <a:t>, și apoi la una care </a:t>
            </a:r>
            <a:r>
              <a:rPr lang="en-US" sz="1600" b="1" dirty="0">
                <a:solidFill>
                  <a:srgbClr val="3C3939"/>
                </a:solidFill>
                <a:latin typeface="Roboto" pitchFamily="34" charset="0"/>
                <a:ea typeface="Roboto" pitchFamily="34" charset="-122"/>
                <a:cs typeface="Roboto" pitchFamily="34" charset="-120"/>
              </a:rPr>
              <a:t>construiește pentru diversitate</a:t>
            </a:r>
            <a:r>
              <a:rPr lang="en-US" sz="1600" dirty="0">
                <a:solidFill>
                  <a:srgbClr val="3C3939"/>
                </a:solidFill>
                <a:latin typeface="Roboto" pitchFamily="34" charset="0"/>
                <a:ea typeface="Roboto" pitchFamily="34" charset="-122"/>
                <a:cs typeface="Roboto" pitchFamily="34" charset="-120"/>
              </a:rPr>
              <a:t> de la început.</a:t>
            </a:r>
            <a:endParaRPr lang="en-US" sz="1600" dirty="0"/>
          </a:p>
        </p:txBody>
      </p:sp>
      <p:sp>
        <p:nvSpPr>
          <p:cNvPr id="7" name="Text 3"/>
          <p:cNvSpPr/>
          <p:nvPr/>
        </p:nvSpPr>
        <p:spPr>
          <a:xfrm>
            <a:off x="6144339" y="2482812"/>
            <a:ext cx="7699772" cy="36266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Cele trei niveluri reprezintă:</a:t>
            </a:r>
            <a:endParaRPr lang="en-US" sz="1000" dirty="0"/>
          </a:p>
        </p:txBody>
      </p:sp>
      <p:sp>
        <p:nvSpPr>
          <p:cNvPr id="8" name="Text 4"/>
          <p:cNvSpPr/>
          <p:nvPr/>
        </p:nvSpPr>
        <p:spPr>
          <a:xfrm>
            <a:off x="6144339" y="2954419"/>
            <a:ext cx="7699772" cy="362664"/>
          </a:xfrm>
          <a:prstGeom prst="rect">
            <a:avLst/>
          </a:prstGeom>
          <a:noFill/>
          <a:ln/>
        </p:spPr>
        <p:txBody>
          <a:bodyPr wrap="none" lIns="0" tIns="0" rIns="0" bIns="0" rtlCol="0" anchor="t"/>
          <a:lstStyle/>
          <a:p>
            <a:pPr marL="342900" indent="-342900" algn="l">
              <a:lnSpc>
                <a:spcPts val="1600"/>
              </a:lnSpc>
              <a:buSzPct val="100000"/>
              <a:buFont typeface="+mj-lt"/>
              <a:buAutoNum type="arabicPeriod"/>
            </a:pPr>
            <a:r>
              <a:rPr lang="en-US" sz="1600" b="1" dirty="0">
                <a:solidFill>
                  <a:srgbClr val="3C3939"/>
                </a:solidFill>
                <a:latin typeface="Roboto" pitchFamily="34" charset="0"/>
                <a:ea typeface="Roboto" pitchFamily="34" charset="-122"/>
                <a:cs typeface="Roboto" pitchFamily="34" charset="-120"/>
              </a:rPr>
              <a:t>Excluziune</a:t>
            </a:r>
            <a:r>
              <a:rPr lang="en-US" sz="1600" dirty="0">
                <a:solidFill>
                  <a:srgbClr val="3C3939"/>
                </a:solidFill>
                <a:latin typeface="Roboto" pitchFamily="34" charset="0"/>
                <a:ea typeface="Roboto" pitchFamily="34" charset="-122"/>
                <a:cs typeface="Roboto" pitchFamily="34" charset="-120"/>
              </a:rPr>
              <a:t> - sistemul nu ia în considerare diversitatea</a:t>
            </a:r>
            <a:endParaRPr lang="en-US" sz="1600" dirty="0"/>
          </a:p>
        </p:txBody>
      </p:sp>
      <p:sp>
        <p:nvSpPr>
          <p:cNvPr id="9" name="Text 5"/>
          <p:cNvSpPr/>
          <p:nvPr/>
        </p:nvSpPr>
        <p:spPr>
          <a:xfrm>
            <a:off x="6144339" y="3285532"/>
            <a:ext cx="7632026" cy="484139"/>
          </a:xfrm>
          <a:prstGeom prst="rect">
            <a:avLst/>
          </a:prstGeom>
          <a:noFill/>
          <a:ln/>
        </p:spPr>
        <p:txBody>
          <a:bodyPr wrap="none" lIns="0" tIns="0" rIns="0" bIns="0" rtlCol="0" anchor="t"/>
          <a:lstStyle/>
          <a:p>
            <a:pPr marL="342900" indent="-342900" algn="l">
              <a:lnSpc>
                <a:spcPts val="1600"/>
              </a:lnSpc>
              <a:buSzPct val="100000"/>
              <a:buFont typeface="+mj-lt"/>
              <a:buAutoNum type="arabicPeriod" startAt="2"/>
            </a:pPr>
            <a:r>
              <a:rPr lang="en-US" sz="1600" b="1" dirty="0">
                <a:solidFill>
                  <a:srgbClr val="3C3939"/>
                </a:solidFill>
                <a:latin typeface="Roboto" pitchFamily="34" charset="0"/>
                <a:ea typeface="Roboto" pitchFamily="34" charset="-122"/>
                <a:cs typeface="Roboto" pitchFamily="34" charset="-120"/>
              </a:rPr>
              <a:t>Integrare</a:t>
            </a:r>
            <a:r>
              <a:rPr lang="en-US" sz="1600" dirty="0">
                <a:solidFill>
                  <a:srgbClr val="3C3939"/>
                </a:solidFill>
                <a:latin typeface="Roboto" pitchFamily="34" charset="0"/>
                <a:ea typeface="Roboto" pitchFamily="34" charset="-122"/>
                <a:cs typeface="Roboto" pitchFamily="34" charset="-120"/>
              </a:rPr>
              <a:t> - se fac ajustări pentru a include pe toți</a:t>
            </a:r>
            <a:endParaRPr lang="en-US" sz="1600" dirty="0"/>
          </a:p>
        </p:txBody>
      </p:sp>
      <p:sp>
        <p:nvSpPr>
          <p:cNvPr id="10" name="Text 6"/>
          <p:cNvSpPr/>
          <p:nvPr/>
        </p:nvSpPr>
        <p:spPr>
          <a:xfrm>
            <a:off x="6144339" y="3671054"/>
            <a:ext cx="7699772" cy="420647"/>
          </a:xfrm>
          <a:prstGeom prst="rect">
            <a:avLst/>
          </a:prstGeom>
          <a:noFill/>
          <a:ln/>
        </p:spPr>
        <p:txBody>
          <a:bodyPr wrap="none" lIns="0" tIns="0" rIns="0" bIns="0" rtlCol="0" anchor="t"/>
          <a:lstStyle/>
          <a:p>
            <a:pPr marL="342900" indent="-342900" algn="l">
              <a:lnSpc>
                <a:spcPts val="1600"/>
              </a:lnSpc>
              <a:buSzPct val="100000"/>
              <a:buFont typeface="+mj-lt"/>
              <a:buAutoNum type="arabicPeriod" startAt="3"/>
            </a:pPr>
            <a:r>
              <a:rPr lang="en-US" sz="1600" b="1" dirty="0">
                <a:solidFill>
                  <a:srgbClr val="3C3939"/>
                </a:solidFill>
                <a:latin typeface="Roboto" pitchFamily="34" charset="0"/>
                <a:ea typeface="Roboto" pitchFamily="34" charset="-122"/>
                <a:cs typeface="Roboto" pitchFamily="34" charset="-120"/>
              </a:rPr>
              <a:t>Incluziune universală</a:t>
            </a:r>
            <a:r>
              <a:rPr lang="en-US" sz="1600" dirty="0">
                <a:solidFill>
                  <a:srgbClr val="3C3939"/>
                </a:solidFill>
                <a:latin typeface="Roboto" pitchFamily="34" charset="0"/>
                <a:ea typeface="Roboto" pitchFamily="34" charset="-122"/>
                <a:cs typeface="Roboto" pitchFamily="34" charset="-120"/>
              </a:rPr>
              <a:t> - sistemul este proiectat de la început pentru toată lumea</a:t>
            </a:r>
            <a:endParaRPr lang="en-US" sz="1600" dirty="0"/>
          </a:p>
        </p:txBody>
      </p:sp>
      <p:sp>
        <p:nvSpPr>
          <p:cNvPr id="11" name="Text 7"/>
          <p:cNvSpPr/>
          <p:nvPr/>
        </p:nvSpPr>
        <p:spPr>
          <a:xfrm>
            <a:off x="793790" y="4531554"/>
            <a:ext cx="1935123" cy="206454"/>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Aplicarea în educație</a:t>
            </a:r>
            <a:endParaRPr lang="en-US" sz="1500" dirty="0"/>
          </a:p>
        </p:txBody>
      </p:sp>
      <p:sp>
        <p:nvSpPr>
          <p:cNvPr id="12" name="Text 8"/>
          <p:cNvSpPr/>
          <p:nvPr/>
        </p:nvSpPr>
        <p:spPr>
          <a:xfrm>
            <a:off x="559398" y="4866952"/>
            <a:ext cx="13277213" cy="496694"/>
          </a:xfrm>
          <a:prstGeom prst="rect">
            <a:avLst/>
          </a:prstGeom>
          <a:noFill/>
          <a:ln/>
        </p:spPr>
        <p:txBody>
          <a:bodyPr wrap="none" lIns="0" tIns="0" rIns="0" bIns="0" rtlCol="0" anchor="t"/>
          <a:lstStyle/>
          <a:p>
            <a:pPr marL="0" indent="0" algn="l">
              <a:lnSpc>
                <a:spcPts val="1600"/>
              </a:lnSpc>
              <a:buNone/>
            </a:pPr>
            <a:r>
              <a:rPr lang="en-US" sz="1600" dirty="0">
                <a:solidFill>
                  <a:srgbClr val="3C3939"/>
                </a:solidFill>
                <a:latin typeface="Roboto" pitchFamily="34" charset="0"/>
                <a:ea typeface="Roboto" pitchFamily="34" charset="-122"/>
                <a:cs typeface="Roboto" pitchFamily="34" charset="-120"/>
              </a:rPr>
              <a:t>În contextul educațional, această progresie înseamnă trecerea de la curriculum rigid, la adaptări individuale (acomodări), și în final la un curriculum </a:t>
            </a:r>
            <a:r>
              <a:rPr lang="en-US" sz="1600" dirty="0" err="1">
                <a:solidFill>
                  <a:srgbClr val="3C3939"/>
                </a:solidFill>
                <a:latin typeface="Roboto" pitchFamily="34" charset="0"/>
                <a:ea typeface="Roboto" pitchFamily="34" charset="-122"/>
                <a:cs typeface="Roboto" pitchFamily="34" charset="-120"/>
              </a:rPr>
              <a:t>flexibil</a:t>
            </a:r>
            <a:r>
              <a:rPr lang="en-US" sz="1600" dirty="0">
                <a:solidFill>
                  <a:srgbClr val="3C3939"/>
                </a:solidFill>
                <a:latin typeface="Roboto" pitchFamily="34" charset="0"/>
                <a:ea typeface="Roboto" pitchFamily="34" charset="-122"/>
                <a:cs typeface="Roboto" pitchFamily="34" charset="-120"/>
              </a:rPr>
              <a:t> </a:t>
            </a:r>
            <a:endParaRPr lang="ro-RO" sz="1600" dirty="0">
              <a:solidFill>
                <a:srgbClr val="3C3939"/>
              </a:solidFill>
              <a:latin typeface="Roboto" pitchFamily="34" charset="0"/>
              <a:ea typeface="Roboto" pitchFamily="34" charset="-122"/>
              <a:cs typeface="Roboto" pitchFamily="34" charset="-120"/>
            </a:endParaRPr>
          </a:p>
          <a:p>
            <a:pPr marL="0" indent="0" algn="l">
              <a:lnSpc>
                <a:spcPts val="1600"/>
              </a:lnSpc>
              <a:buNone/>
            </a:pPr>
            <a:r>
              <a:rPr lang="en-US" sz="1600" dirty="0" err="1">
                <a:solidFill>
                  <a:srgbClr val="3C3939"/>
                </a:solidFill>
                <a:latin typeface="Roboto" pitchFamily="34" charset="0"/>
                <a:ea typeface="Roboto" pitchFamily="34" charset="-122"/>
                <a:cs typeface="Roboto" pitchFamily="34" charset="-120"/>
              </a:rPr>
              <a:t>conceput</a:t>
            </a:r>
            <a:r>
              <a:rPr lang="en-US" sz="1600" dirty="0">
                <a:solidFill>
                  <a:srgbClr val="3C3939"/>
                </a:solidFill>
                <a:latin typeface="Roboto" pitchFamily="34" charset="0"/>
                <a:ea typeface="Roboto" pitchFamily="34" charset="-122"/>
                <a:cs typeface="Roboto" pitchFamily="34" charset="-120"/>
              </a:rPr>
              <a:t> universal care răspunde nevoilor tuturor elevilor de la început.</a:t>
            </a:r>
            <a:endParaRPr lang="en-US" sz="1600" dirty="0"/>
          </a:p>
        </p:txBody>
      </p:sp>
      <p:pic>
        <p:nvPicPr>
          <p:cNvPr id="13" name="Image 2" descr="preencoded.png"/>
          <p:cNvPicPr>
            <a:picLocks noChangeAspect="1"/>
          </p:cNvPicPr>
          <p:nvPr/>
        </p:nvPicPr>
        <p:blipFill>
          <a:blip r:embed="rId5"/>
          <a:stretch>
            <a:fillRect/>
          </a:stretch>
        </p:blipFill>
        <p:spPr>
          <a:xfrm>
            <a:off x="793790" y="5508665"/>
            <a:ext cx="4347567" cy="516017"/>
          </a:xfrm>
          <a:prstGeom prst="rect">
            <a:avLst/>
          </a:prstGeom>
        </p:spPr>
      </p:pic>
      <p:sp>
        <p:nvSpPr>
          <p:cNvPr id="14" name="Text 9"/>
          <p:cNvSpPr/>
          <p:nvPr/>
        </p:nvSpPr>
        <p:spPr>
          <a:xfrm>
            <a:off x="922734" y="615362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Curriculum rigid</a:t>
            </a:r>
            <a:endParaRPr lang="en-US" sz="1250" dirty="0"/>
          </a:p>
        </p:txBody>
      </p:sp>
      <p:sp>
        <p:nvSpPr>
          <p:cNvPr id="15" name="Text 10"/>
          <p:cNvSpPr/>
          <p:nvPr/>
        </p:nvSpPr>
        <p:spPr>
          <a:xfrm>
            <a:off x="922734" y="6432471"/>
            <a:ext cx="4089678"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Creează bariere involuntar pentru mulți elevi</a:t>
            </a:r>
            <a:endParaRPr lang="en-US" sz="1000" dirty="0"/>
          </a:p>
        </p:txBody>
      </p:sp>
      <p:pic>
        <p:nvPicPr>
          <p:cNvPr id="16" name="Image 3" descr="preencoded.png"/>
          <p:cNvPicPr>
            <a:picLocks noChangeAspect="1"/>
          </p:cNvPicPr>
          <p:nvPr/>
        </p:nvPicPr>
        <p:blipFill>
          <a:blip r:embed="rId6"/>
          <a:stretch>
            <a:fillRect/>
          </a:stretch>
        </p:blipFill>
        <p:spPr>
          <a:xfrm>
            <a:off x="5141357" y="5508665"/>
            <a:ext cx="4347567" cy="516017"/>
          </a:xfrm>
          <a:prstGeom prst="rect">
            <a:avLst/>
          </a:prstGeom>
        </p:spPr>
      </p:pic>
      <p:sp>
        <p:nvSpPr>
          <p:cNvPr id="17" name="Text 11"/>
          <p:cNvSpPr/>
          <p:nvPr/>
        </p:nvSpPr>
        <p:spPr>
          <a:xfrm>
            <a:off x="5270302" y="615362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Curriculum adaptat</a:t>
            </a:r>
            <a:endParaRPr lang="en-US" sz="1250" dirty="0"/>
          </a:p>
        </p:txBody>
      </p:sp>
      <p:sp>
        <p:nvSpPr>
          <p:cNvPr id="18" name="Text 12"/>
          <p:cNvSpPr/>
          <p:nvPr/>
        </p:nvSpPr>
        <p:spPr>
          <a:xfrm>
            <a:off x="5270302" y="6432471"/>
            <a:ext cx="4089678"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Necesită modificări continue și individualizate</a:t>
            </a:r>
            <a:endParaRPr lang="en-US" sz="1000" dirty="0"/>
          </a:p>
        </p:txBody>
      </p:sp>
      <p:pic>
        <p:nvPicPr>
          <p:cNvPr id="19" name="Image 4" descr="preencoded.png"/>
          <p:cNvPicPr>
            <a:picLocks noChangeAspect="1"/>
          </p:cNvPicPr>
          <p:nvPr/>
        </p:nvPicPr>
        <p:blipFill>
          <a:blip r:embed="rId7"/>
          <a:stretch>
            <a:fillRect/>
          </a:stretch>
        </p:blipFill>
        <p:spPr>
          <a:xfrm>
            <a:off x="9488924" y="5508665"/>
            <a:ext cx="4347567" cy="516017"/>
          </a:xfrm>
          <a:prstGeom prst="rect">
            <a:avLst/>
          </a:prstGeom>
        </p:spPr>
      </p:pic>
      <p:sp>
        <p:nvSpPr>
          <p:cNvPr id="20" name="Text 13"/>
          <p:cNvSpPr/>
          <p:nvPr/>
        </p:nvSpPr>
        <p:spPr>
          <a:xfrm>
            <a:off x="9617869" y="615362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Curriculum universal</a:t>
            </a:r>
            <a:endParaRPr lang="en-US" sz="1250" dirty="0"/>
          </a:p>
        </p:txBody>
      </p:sp>
      <p:sp>
        <p:nvSpPr>
          <p:cNvPr id="21" name="Text 14"/>
          <p:cNvSpPr/>
          <p:nvPr/>
        </p:nvSpPr>
        <p:spPr>
          <a:xfrm>
            <a:off x="9617869" y="6432471"/>
            <a:ext cx="4089678"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Flexibilitatea este încorporată de la proiectare</a:t>
            </a:r>
            <a:endParaRPr lang="en-US" sz="1000" dirty="0"/>
          </a:p>
        </p:txBody>
      </p:sp>
      <p:pic>
        <p:nvPicPr>
          <p:cNvPr id="22" name="Image 5" descr="preencoded.png"/>
          <p:cNvPicPr>
            <a:picLocks noChangeAspect="1"/>
          </p:cNvPicPr>
          <p:nvPr/>
        </p:nvPicPr>
        <p:blipFill>
          <a:blip r:embed="rId8"/>
          <a:stretch>
            <a:fillRect/>
          </a:stretch>
        </p:blipFill>
        <p:spPr>
          <a:xfrm>
            <a:off x="3676839" y="7522488"/>
            <a:ext cx="6176248" cy="70711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30278" y="249674"/>
            <a:ext cx="6240780" cy="645914"/>
          </a:xfrm>
          <a:prstGeom prst="rect">
            <a:avLst/>
          </a:prstGeom>
        </p:spPr>
      </p:pic>
      <p:sp>
        <p:nvSpPr>
          <p:cNvPr id="3" name="Text 0"/>
          <p:cNvSpPr/>
          <p:nvPr/>
        </p:nvSpPr>
        <p:spPr>
          <a:xfrm>
            <a:off x="793790" y="1422440"/>
            <a:ext cx="8148638"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Întrebări cheie pentru planificarea situațiilor de învățare</a:t>
            </a:r>
            <a:endParaRPr lang="en-US" sz="2500" dirty="0"/>
          </a:p>
        </p:txBody>
      </p:sp>
      <p:sp>
        <p:nvSpPr>
          <p:cNvPr id="4" name="Text 1"/>
          <p:cNvSpPr/>
          <p:nvPr/>
        </p:nvSpPr>
        <p:spPr>
          <a:xfrm>
            <a:off x="793790" y="2019062"/>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Atunci când proiectăm o lecție sau o activitate de învățare, aceste întrebări fundamentale ne ghidează către o abordare cu adevărat incluzivă, bazată pe principiile Designului Universal al Învățării.</a:t>
            </a:r>
            <a:endParaRPr lang="en-US" sz="1000" dirty="0"/>
          </a:p>
        </p:txBody>
      </p:sp>
      <p:sp>
        <p:nvSpPr>
          <p:cNvPr id="5" name="Shape 2"/>
          <p:cNvSpPr/>
          <p:nvPr/>
        </p:nvSpPr>
        <p:spPr>
          <a:xfrm>
            <a:off x="793790" y="2564011"/>
            <a:ext cx="6456878" cy="1442204"/>
          </a:xfrm>
          <a:prstGeom prst="roundRect">
            <a:avLst>
              <a:gd name="adj" fmla="val 5072"/>
            </a:avLst>
          </a:prstGeom>
          <a:solidFill>
            <a:srgbClr val="FFFFFF">
              <a:alpha val="95000"/>
            </a:srgbClr>
          </a:solidFill>
          <a:ln/>
        </p:spPr>
      </p:sp>
      <p:sp>
        <p:nvSpPr>
          <p:cNvPr id="6" name="Shape 3"/>
          <p:cNvSpPr/>
          <p:nvPr/>
        </p:nvSpPr>
        <p:spPr>
          <a:xfrm>
            <a:off x="793790" y="2548771"/>
            <a:ext cx="6456878" cy="60960"/>
          </a:xfrm>
          <a:prstGeom prst="roundRect">
            <a:avLst>
              <a:gd name="adj" fmla="val 88884"/>
            </a:avLst>
          </a:prstGeom>
          <a:solidFill>
            <a:srgbClr val="1B1B27"/>
          </a:solidFill>
          <a:ln/>
        </p:spPr>
      </p:sp>
      <p:sp>
        <p:nvSpPr>
          <p:cNvPr id="7" name="Shape 4"/>
          <p:cNvSpPr/>
          <p:nvPr/>
        </p:nvSpPr>
        <p:spPr>
          <a:xfrm>
            <a:off x="3828693" y="2370534"/>
            <a:ext cx="386953" cy="386953"/>
          </a:xfrm>
          <a:prstGeom prst="roundRect">
            <a:avLst>
              <a:gd name="adj" fmla="val 236308"/>
            </a:avLst>
          </a:prstGeom>
          <a:solidFill>
            <a:srgbClr val="1B1B27"/>
          </a:solidFill>
          <a:ln/>
        </p:spPr>
      </p:sp>
      <p:sp>
        <p:nvSpPr>
          <p:cNvPr id="8" name="Text 5"/>
          <p:cNvSpPr/>
          <p:nvPr/>
        </p:nvSpPr>
        <p:spPr>
          <a:xfrm>
            <a:off x="3944779" y="2467213"/>
            <a:ext cx="154781" cy="193477"/>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Raleway" pitchFamily="34" charset="0"/>
                <a:ea typeface="Raleway" pitchFamily="34" charset="-122"/>
                <a:cs typeface="Raleway" pitchFamily="34" charset="-120"/>
              </a:rPr>
              <a:t>1</a:t>
            </a:r>
            <a:endParaRPr lang="en-US" sz="1200" dirty="0"/>
          </a:p>
        </p:txBody>
      </p:sp>
      <p:sp>
        <p:nvSpPr>
          <p:cNvPr id="9" name="Text 6"/>
          <p:cNvSpPr/>
          <p:nvPr/>
        </p:nvSpPr>
        <p:spPr>
          <a:xfrm>
            <a:off x="937974" y="288643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Implicarea elevului</a:t>
            </a:r>
            <a:endParaRPr lang="en-US" sz="1250" dirty="0"/>
          </a:p>
        </p:txBody>
      </p:sp>
      <p:sp>
        <p:nvSpPr>
          <p:cNvPr id="10" name="Text 7"/>
          <p:cNvSpPr/>
          <p:nvPr/>
        </p:nvSpPr>
        <p:spPr>
          <a:xfrm>
            <a:off x="937974" y="3165277"/>
            <a:ext cx="6168509" cy="206454"/>
          </a:xfrm>
          <a:prstGeom prst="rect">
            <a:avLst/>
          </a:prstGeom>
          <a:noFill/>
          <a:ln/>
        </p:spPr>
        <p:txBody>
          <a:bodyPr wrap="non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Cum poate crește participarea și implicarea elevului în învățare?</a:t>
            </a:r>
            <a:endParaRPr lang="en-US" sz="1000" dirty="0"/>
          </a:p>
        </p:txBody>
      </p:sp>
      <p:sp>
        <p:nvSpPr>
          <p:cNvPr id="11" name="Text 8"/>
          <p:cNvSpPr/>
          <p:nvPr/>
        </p:nvSpPr>
        <p:spPr>
          <a:xfrm>
            <a:off x="937974" y="3449122"/>
            <a:ext cx="6168509"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Ce strategii voi folosi pentru a capta interesul, menține motivația și susține efortul continuu al fiecărui elev?</a:t>
            </a:r>
            <a:endParaRPr lang="en-US" sz="1000" dirty="0"/>
          </a:p>
        </p:txBody>
      </p:sp>
      <p:sp>
        <p:nvSpPr>
          <p:cNvPr id="12" name="Shape 9"/>
          <p:cNvSpPr/>
          <p:nvPr/>
        </p:nvSpPr>
        <p:spPr>
          <a:xfrm>
            <a:off x="7379613" y="2564011"/>
            <a:ext cx="6456998" cy="1442204"/>
          </a:xfrm>
          <a:prstGeom prst="roundRect">
            <a:avLst>
              <a:gd name="adj" fmla="val 5072"/>
            </a:avLst>
          </a:prstGeom>
          <a:solidFill>
            <a:srgbClr val="FFFFFF">
              <a:alpha val="95000"/>
            </a:srgbClr>
          </a:solidFill>
          <a:ln/>
        </p:spPr>
      </p:sp>
      <p:sp>
        <p:nvSpPr>
          <p:cNvPr id="13" name="Shape 10"/>
          <p:cNvSpPr/>
          <p:nvPr/>
        </p:nvSpPr>
        <p:spPr>
          <a:xfrm>
            <a:off x="7379613" y="2548771"/>
            <a:ext cx="6456998" cy="60960"/>
          </a:xfrm>
          <a:prstGeom prst="roundRect">
            <a:avLst>
              <a:gd name="adj" fmla="val 88884"/>
            </a:avLst>
          </a:prstGeom>
          <a:solidFill>
            <a:srgbClr val="1B1B27"/>
          </a:solidFill>
          <a:ln/>
        </p:spPr>
      </p:sp>
      <p:sp>
        <p:nvSpPr>
          <p:cNvPr id="14" name="Shape 11"/>
          <p:cNvSpPr/>
          <p:nvPr/>
        </p:nvSpPr>
        <p:spPr>
          <a:xfrm>
            <a:off x="10414635" y="2370534"/>
            <a:ext cx="386953" cy="386953"/>
          </a:xfrm>
          <a:prstGeom prst="roundRect">
            <a:avLst>
              <a:gd name="adj" fmla="val 236308"/>
            </a:avLst>
          </a:prstGeom>
          <a:solidFill>
            <a:srgbClr val="1B1B27"/>
          </a:solidFill>
          <a:ln/>
        </p:spPr>
      </p:sp>
      <p:sp>
        <p:nvSpPr>
          <p:cNvPr id="15" name="Text 12"/>
          <p:cNvSpPr/>
          <p:nvPr/>
        </p:nvSpPr>
        <p:spPr>
          <a:xfrm>
            <a:off x="10530721" y="2467213"/>
            <a:ext cx="154781" cy="193477"/>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Raleway" pitchFamily="34" charset="0"/>
                <a:ea typeface="Raleway" pitchFamily="34" charset="-122"/>
                <a:cs typeface="Raleway" pitchFamily="34" charset="-120"/>
              </a:rPr>
              <a:t>2</a:t>
            </a:r>
            <a:endParaRPr lang="en-US" sz="1200" dirty="0"/>
          </a:p>
        </p:txBody>
      </p:sp>
      <p:sp>
        <p:nvSpPr>
          <p:cNvPr id="16" name="Text 13"/>
          <p:cNvSpPr/>
          <p:nvPr/>
        </p:nvSpPr>
        <p:spPr>
          <a:xfrm>
            <a:off x="7523798" y="288643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Relevanța activității</a:t>
            </a:r>
            <a:endParaRPr lang="en-US" sz="1250" dirty="0"/>
          </a:p>
        </p:txBody>
      </p:sp>
      <p:sp>
        <p:nvSpPr>
          <p:cNvPr id="17" name="Text 14"/>
          <p:cNvSpPr/>
          <p:nvPr/>
        </p:nvSpPr>
        <p:spPr>
          <a:xfrm>
            <a:off x="7523798" y="3165277"/>
            <a:ext cx="6168628" cy="206454"/>
          </a:xfrm>
          <a:prstGeom prst="rect">
            <a:avLst/>
          </a:prstGeom>
          <a:noFill/>
          <a:ln/>
        </p:spPr>
        <p:txBody>
          <a:bodyPr wrap="non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Ce activitate ar fi semnificativă și interesantă pentru toți elevii?</a:t>
            </a:r>
            <a:endParaRPr lang="en-US" sz="1000" dirty="0"/>
          </a:p>
        </p:txBody>
      </p:sp>
      <p:sp>
        <p:nvSpPr>
          <p:cNvPr id="18" name="Text 15"/>
          <p:cNvSpPr/>
          <p:nvPr/>
        </p:nvSpPr>
        <p:spPr>
          <a:xfrm>
            <a:off x="7523798" y="3449122"/>
            <a:ext cx="616862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Cum pot să conectez conținutul la experiențele și interesele elevilor? Cum pot susține efortul fiecăruia în procesul de învățare?</a:t>
            </a:r>
            <a:endParaRPr lang="en-US" sz="1000" dirty="0"/>
          </a:p>
        </p:txBody>
      </p:sp>
      <p:sp>
        <p:nvSpPr>
          <p:cNvPr id="19" name="Shape 16"/>
          <p:cNvSpPr/>
          <p:nvPr/>
        </p:nvSpPr>
        <p:spPr>
          <a:xfrm>
            <a:off x="793790" y="4328636"/>
            <a:ext cx="6456878" cy="1442204"/>
          </a:xfrm>
          <a:prstGeom prst="roundRect">
            <a:avLst>
              <a:gd name="adj" fmla="val 5072"/>
            </a:avLst>
          </a:prstGeom>
          <a:solidFill>
            <a:srgbClr val="FFFFFF">
              <a:alpha val="95000"/>
            </a:srgbClr>
          </a:solidFill>
          <a:ln/>
        </p:spPr>
      </p:sp>
      <p:sp>
        <p:nvSpPr>
          <p:cNvPr id="20" name="Shape 17"/>
          <p:cNvSpPr/>
          <p:nvPr/>
        </p:nvSpPr>
        <p:spPr>
          <a:xfrm>
            <a:off x="793790" y="4313396"/>
            <a:ext cx="6456878" cy="60960"/>
          </a:xfrm>
          <a:prstGeom prst="roundRect">
            <a:avLst>
              <a:gd name="adj" fmla="val 88884"/>
            </a:avLst>
          </a:prstGeom>
          <a:solidFill>
            <a:srgbClr val="1B1B27"/>
          </a:solidFill>
          <a:ln/>
        </p:spPr>
      </p:sp>
      <p:sp>
        <p:nvSpPr>
          <p:cNvPr id="21" name="Shape 18"/>
          <p:cNvSpPr/>
          <p:nvPr/>
        </p:nvSpPr>
        <p:spPr>
          <a:xfrm>
            <a:off x="3828693" y="4135160"/>
            <a:ext cx="386953" cy="386953"/>
          </a:xfrm>
          <a:prstGeom prst="roundRect">
            <a:avLst>
              <a:gd name="adj" fmla="val 236308"/>
            </a:avLst>
          </a:prstGeom>
          <a:solidFill>
            <a:srgbClr val="1B1B27"/>
          </a:solidFill>
          <a:ln/>
        </p:spPr>
      </p:sp>
      <p:sp>
        <p:nvSpPr>
          <p:cNvPr id="22" name="Text 19"/>
          <p:cNvSpPr/>
          <p:nvPr/>
        </p:nvSpPr>
        <p:spPr>
          <a:xfrm>
            <a:off x="3944779" y="4231838"/>
            <a:ext cx="154781" cy="193477"/>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Raleway" pitchFamily="34" charset="0"/>
                <a:ea typeface="Raleway" pitchFamily="34" charset="-122"/>
                <a:cs typeface="Raleway" pitchFamily="34" charset="-120"/>
              </a:rPr>
              <a:t>3</a:t>
            </a:r>
            <a:endParaRPr lang="en-US" sz="1200" dirty="0"/>
          </a:p>
        </p:txBody>
      </p:sp>
      <p:sp>
        <p:nvSpPr>
          <p:cNvPr id="23" name="Text 20"/>
          <p:cNvSpPr/>
          <p:nvPr/>
        </p:nvSpPr>
        <p:spPr>
          <a:xfrm>
            <a:off x="937974" y="4651058"/>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Sprijinirea înțelegerii</a:t>
            </a:r>
            <a:endParaRPr lang="en-US" sz="1250" dirty="0"/>
          </a:p>
        </p:txBody>
      </p:sp>
      <p:sp>
        <p:nvSpPr>
          <p:cNvPr id="24" name="Text 21"/>
          <p:cNvSpPr/>
          <p:nvPr/>
        </p:nvSpPr>
        <p:spPr>
          <a:xfrm>
            <a:off x="937974" y="4929902"/>
            <a:ext cx="6168509" cy="206454"/>
          </a:xfrm>
          <a:prstGeom prst="rect">
            <a:avLst/>
          </a:prstGeom>
          <a:noFill/>
          <a:ln/>
        </p:spPr>
        <p:txBody>
          <a:bodyPr wrap="non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Ce fel de informații îl pot ajuta pe elev să înțeleagă mai bine și să se dezvolte?</a:t>
            </a:r>
            <a:endParaRPr lang="en-US" sz="1000" dirty="0"/>
          </a:p>
        </p:txBody>
      </p:sp>
      <p:sp>
        <p:nvSpPr>
          <p:cNvPr id="25" name="Text 22"/>
          <p:cNvSpPr/>
          <p:nvPr/>
        </p:nvSpPr>
        <p:spPr>
          <a:xfrm>
            <a:off x="937974" y="5213747"/>
            <a:ext cx="616850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Cum pot sprijini înțelegerea prin multiple reprezentări - percepții vizuale, auditive, kinestezice, simboluri variate?</a:t>
            </a:r>
            <a:endParaRPr lang="en-US" sz="1000" dirty="0"/>
          </a:p>
        </p:txBody>
      </p:sp>
      <p:sp>
        <p:nvSpPr>
          <p:cNvPr id="26" name="Shape 23"/>
          <p:cNvSpPr/>
          <p:nvPr/>
        </p:nvSpPr>
        <p:spPr>
          <a:xfrm>
            <a:off x="7379613" y="4328636"/>
            <a:ext cx="6456998" cy="1442204"/>
          </a:xfrm>
          <a:prstGeom prst="roundRect">
            <a:avLst>
              <a:gd name="adj" fmla="val 5072"/>
            </a:avLst>
          </a:prstGeom>
          <a:solidFill>
            <a:srgbClr val="FFFFFF">
              <a:alpha val="95000"/>
            </a:srgbClr>
          </a:solidFill>
          <a:ln/>
        </p:spPr>
      </p:sp>
      <p:sp>
        <p:nvSpPr>
          <p:cNvPr id="27" name="Shape 24"/>
          <p:cNvSpPr/>
          <p:nvPr/>
        </p:nvSpPr>
        <p:spPr>
          <a:xfrm>
            <a:off x="7379613" y="4313396"/>
            <a:ext cx="6456998" cy="60960"/>
          </a:xfrm>
          <a:prstGeom prst="roundRect">
            <a:avLst>
              <a:gd name="adj" fmla="val 88884"/>
            </a:avLst>
          </a:prstGeom>
          <a:solidFill>
            <a:srgbClr val="1B1B27"/>
          </a:solidFill>
          <a:ln/>
        </p:spPr>
      </p:sp>
      <p:sp>
        <p:nvSpPr>
          <p:cNvPr id="28" name="Shape 25"/>
          <p:cNvSpPr/>
          <p:nvPr/>
        </p:nvSpPr>
        <p:spPr>
          <a:xfrm>
            <a:off x="10414635" y="4135160"/>
            <a:ext cx="386953" cy="386953"/>
          </a:xfrm>
          <a:prstGeom prst="roundRect">
            <a:avLst>
              <a:gd name="adj" fmla="val 236308"/>
            </a:avLst>
          </a:prstGeom>
          <a:solidFill>
            <a:srgbClr val="1B1B27"/>
          </a:solidFill>
          <a:ln/>
        </p:spPr>
      </p:sp>
      <p:sp>
        <p:nvSpPr>
          <p:cNvPr id="29" name="Text 26"/>
          <p:cNvSpPr/>
          <p:nvPr/>
        </p:nvSpPr>
        <p:spPr>
          <a:xfrm>
            <a:off x="10530721" y="4231838"/>
            <a:ext cx="154781" cy="193477"/>
          </a:xfrm>
          <a:prstGeom prst="rect">
            <a:avLst/>
          </a:prstGeom>
          <a:noFill/>
          <a:ln/>
        </p:spPr>
        <p:txBody>
          <a:bodyPr wrap="none" lIns="0" tIns="0" rIns="0" bIns="0" rtlCol="0" anchor="t"/>
          <a:lstStyle/>
          <a:p>
            <a:pPr marL="0" indent="0" algn="l">
              <a:lnSpc>
                <a:spcPts val="1950"/>
              </a:lnSpc>
              <a:buNone/>
            </a:pPr>
            <a:r>
              <a:rPr lang="en-US" sz="1200" dirty="0">
                <a:solidFill>
                  <a:srgbClr val="FFFFFF"/>
                </a:solidFill>
                <a:latin typeface="Raleway" pitchFamily="34" charset="0"/>
                <a:ea typeface="Raleway" pitchFamily="34" charset="-122"/>
                <a:cs typeface="Raleway" pitchFamily="34" charset="-120"/>
              </a:rPr>
              <a:t>4</a:t>
            </a:r>
            <a:endParaRPr lang="en-US" sz="1200" dirty="0"/>
          </a:p>
        </p:txBody>
      </p:sp>
      <p:sp>
        <p:nvSpPr>
          <p:cNvPr id="30" name="Text 27"/>
          <p:cNvSpPr/>
          <p:nvPr/>
        </p:nvSpPr>
        <p:spPr>
          <a:xfrm>
            <a:off x="7523798" y="4651058"/>
            <a:ext cx="1759148"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Modalități de exprimare</a:t>
            </a:r>
            <a:endParaRPr lang="en-US" sz="1250" dirty="0"/>
          </a:p>
        </p:txBody>
      </p:sp>
      <p:sp>
        <p:nvSpPr>
          <p:cNvPr id="31" name="Text 28"/>
          <p:cNvSpPr/>
          <p:nvPr/>
        </p:nvSpPr>
        <p:spPr>
          <a:xfrm>
            <a:off x="7523798" y="4929902"/>
            <a:ext cx="6168628" cy="206454"/>
          </a:xfrm>
          <a:prstGeom prst="rect">
            <a:avLst/>
          </a:prstGeom>
          <a:noFill/>
          <a:ln/>
        </p:spPr>
        <p:txBody>
          <a:bodyPr wrap="non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Cum pot oferi elevului posibilitatea de a exprima, de a acționa și aplica informațiile date?</a:t>
            </a:r>
            <a:endParaRPr lang="en-US" sz="1000" dirty="0"/>
          </a:p>
        </p:txBody>
      </p:sp>
      <p:sp>
        <p:nvSpPr>
          <p:cNvPr id="32" name="Text 29"/>
          <p:cNvSpPr/>
          <p:nvPr/>
        </p:nvSpPr>
        <p:spPr>
          <a:xfrm>
            <a:off x="7523798" y="5213747"/>
            <a:ext cx="6168628"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Ce opțiuni voi oferi pentru ca elevii să demonstreze ceea ce au învățat într-un mod accesibil și autentic?</a:t>
            </a:r>
            <a:endParaRPr lang="en-US" sz="1000" dirty="0"/>
          </a:p>
        </p:txBody>
      </p:sp>
      <p:sp>
        <p:nvSpPr>
          <p:cNvPr id="33" name="Shape 30"/>
          <p:cNvSpPr/>
          <p:nvPr/>
        </p:nvSpPr>
        <p:spPr>
          <a:xfrm>
            <a:off x="793790" y="5915858"/>
            <a:ext cx="13042821" cy="878443"/>
          </a:xfrm>
          <a:prstGeom prst="roundRect">
            <a:avLst>
              <a:gd name="adj" fmla="val 6168"/>
            </a:avLst>
          </a:prstGeom>
          <a:solidFill>
            <a:srgbClr val="D2D2E0"/>
          </a:solidFill>
          <a:ln/>
        </p:spPr>
      </p:sp>
      <p:pic>
        <p:nvPicPr>
          <p:cNvPr id="34" name="Image 1" descr="preencoded.png"/>
          <p:cNvPicPr>
            <a:picLocks noChangeAspect="1"/>
          </p:cNvPicPr>
          <p:nvPr/>
        </p:nvPicPr>
        <p:blipFill>
          <a:blip r:embed="rId4"/>
          <a:stretch>
            <a:fillRect/>
          </a:stretch>
        </p:blipFill>
        <p:spPr>
          <a:xfrm>
            <a:off x="922734" y="6088261"/>
            <a:ext cx="201573" cy="161211"/>
          </a:xfrm>
          <a:prstGeom prst="rect">
            <a:avLst/>
          </a:prstGeom>
        </p:spPr>
      </p:pic>
      <p:sp>
        <p:nvSpPr>
          <p:cNvPr id="35" name="Text 31"/>
          <p:cNvSpPr/>
          <p:nvPr/>
        </p:nvSpPr>
        <p:spPr>
          <a:xfrm>
            <a:off x="1253252" y="607695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000000"/>
                </a:solidFill>
                <a:latin typeface="Raleway" pitchFamily="34" charset="0"/>
                <a:ea typeface="Raleway" pitchFamily="34" charset="-122"/>
                <a:cs typeface="Raleway" pitchFamily="34" charset="-120"/>
              </a:rPr>
              <a:t>Reflecție importantă</a:t>
            </a:r>
            <a:endParaRPr lang="en-US" sz="1250" dirty="0"/>
          </a:p>
        </p:txBody>
      </p:sp>
      <p:sp>
        <p:nvSpPr>
          <p:cNvPr id="36" name="Text 32"/>
          <p:cNvSpPr/>
          <p:nvPr/>
        </p:nvSpPr>
        <p:spPr>
          <a:xfrm>
            <a:off x="1253252" y="6407348"/>
            <a:ext cx="12454414" cy="206454"/>
          </a:xfrm>
          <a:prstGeom prst="rect">
            <a:avLst/>
          </a:prstGeom>
          <a:noFill/>
          <a:ln/>
        </p:spPr>
        <p:txBody>
          <a:bodyPr wrap="none" lIns="0" tIns="0" rIns="0" bIns="0" rtlCol="0" anchor="t"/>
          <a:lstStyle/>
          <a:p>
            <a:pPr marL="0" indent="0" algn="l">
              <a:lnSpc>
                <a:spcPts val="1600"/>
              </a:lnSpc>
              <a:buNone/>
            </a:pPr>
            <a:r>
              <a:rPr lang="en-US" sz="1000" dirty="0">
                <a:solidFill>
                  <a:srgbClr val="000000"/>
                </a:solidFill>
                <a:latin typeface="Roboto" pitchFamily="34" charset="0"/>
                <a:ea typeface="Roboto" pitchFamily="34" charset="-122"/>
                <a:cs typeface="Roboto" pitchFamily="34" charset="-120"/>
              </a:rPr>
              <a:t>Aceste întrebări nu sunt verificări finale - ele trebuie să fie în minte de la </a:t>
            </a:r>
            <a:r>
              <a:rPr lang="en-US" sz="1000" b="1" dirty="0">
                <a:solidFill>
                  <a:srgbClr val="000000"/>
                </a:solidFill>
                <a:latin typeface="Roboto" pitchFamily="34" charset="0"/>
                <a:ea typeface="Roboto" pitchFamily="34" charset="-122"/>
                <a:cs typeface="Roboto" pitchFamily="34" charset="-120"/>
              </a:rPr>
              <a:t>începutul procesului de planificare</a:t>
            </a:r>
            <a:r>
              <a:rPr lang="en-US" sz="1000" dirty="0">
                <a:solidFill>
                  <a:srgbClr val="000000"/>
                </a:solidFill>
                <a:latin typeface="Roboto" pitchFamily="34" charset="0"/>
                <a:ea typeface="Roboto" pitchFamily="34" charset="-122"/>
                <a:cs typeface="Roboto" pitchFamily="34" charset="-120"/>
              </a:rPr>
              <a:t>. Când proiectăm cu incluziunea în minte de la start, nu mai avem nevoie de atâtea ajustări ulterioare.</a:t>
            </a:r>
            <a:endParaRPr lang="en-US" sz="1000" dirty="0"/>
          </a:p>
        </p:txBody>
      </p:sp>
      <p:pic>
        <p:nvPicPr>
          <p:cNvPr id="37" name="Image 2" descr="preencoded.png"/>
          <p:cNvPicPr>
            <a:picLocks noChangeAspect="1"/>
          </p:cNvPicPr>
          <p:nvPr/>
        </p:nvPicPr>
        <p:blipFill>
          <a:blip r:embed="rId5"/>
          <a:stretch>
            <a:fillRect/>
          </a:stretch>
        </p:blipFill>
        <p:spPr>
          <a:xfrm>
            <a:off x="3397140" y="7309484"/>
            <a:ext cx="6176248" cy="70711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21386" y="288667"/>
            <a:ext cx="6240780" cy="645914"/>
          </a:xfrm>
          <a:prstGeom prst="rect">
            <a:avLst/>
          </a:prstGeom>
        </p:spPr>
      </p:pic>
      <p:sp>
        <p:nvSpPr>
          <p:cNvPr id="3" name="Text 0"/>
          <p:cNvSpPr/>
          <p:nvPr/>
        </p:nvSpPr>
        <p:spPr>
          <a:xfrm>
            <a:off x="793790" y="1520666"/>
            <a:ext cx="4670346"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Ghid practic de planificare CDU</a:t>
            </a:r>
            <a:endParaRPr lang="en-US" sz="2500" dirty="0"/>
          </a:p>
        </p:txBody>
      </p:sp>
      <p:sp>
        <p:nvSpPr>
          <p:cNvPr id="4" name="Text 1"/>
          <p:cNvSpPr/>
          <p:nvPr/>
        </p:nvSpPr>
        <p:spPr>
          <a:xfrm>
            <a:off x="793790" y="2117288"/>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Pentru a transforma principiile teoretice ale Designului Universal în practică concretă, aceste întrebări pot fi folosite ca un </a:t>
            </a:r>
            <a:r>
              <a:rPr lang="en-US" sz="1000" b="1" dirty="0">
                <a:solidFill>
                  <a:srgbClr val="3C3939"/>
                </a:solidFill>
                <a:latin typeface="Roboto" pitchFamily="34" charset="0"/>
                <a:ea typeface="Roboto" pitchFamily="34" charset="-122"/>
                <a:cs typeface="Roboto" pitchFamily="34" charset="-120"/>
              </a:rPr>
              <a:t>instrument zilnic de planificare</a:t>
            </a:r>
            <a:r>
              <a:rPr lang="en-US" sz="1000" dirty="0">
                <a:solidFill>
                  <a:srgbClr val="3C3939"/>
                </a:solidFill>
                <a:latin typeface="Roboto" pitchFamily="34" charset="0"/>
                <a:ea typeface="Roboto" pitchFamily="34" charset="-122"/>
                <a:cs typeface="Roboto" pitchFamily="34" charset="-120"/>
              </a:rPr>
              <a:t> pentru orice lecție sau activitate educațională.</a:t>
            </a:r>
            <a:endParaRPr lang="en-US" sz="1000" dirty="0"/>
          </a:p>
        </p:txBody>
      </p:sp>
      <p:sp>
        <p:nvSpPr>
          <p:cNvPr id="5" name="Text 2"/>
          <p:cNvSpPr/>
          <p:nvPr/>
        </p:nvSpPr>
        <p:spPr>
          <a:xfrm>
            <a:off x="793790" y="2597706"/>
            <a:ext cx="1935123" cy="241816"/>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În faza de proiectare</a:t>
            </a:r>
            <a:endParaRPr lang="en-US" sz="1500" dirty="0"/>
          </a:p>
        </p:txBody>
      </p:sp>
      <p:sp>
        <p:nvSpPr>
          <p:cNvPr id="6" name="Text 3"/>
          <p:cNvSpPr/>
          <p:nvPr/>
        </p:nvSpPr>
        <p:spPr>
          <a:xfrm>
            <a:off x="793790" y="2891076"/>
            <a:ext cx="1714262"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1. Implicare și motivație</a:t>
            </a:r>
            <a:endParaRPr lang="en-US" sz="1250" dirty="0"/>
          </a:p>
        </p:txBody>
      </p:sp>
      <p:sp>
        <p:nvSpPr>
          <p:cNvPr id="7" name="Text 4"/>
          <p:cNvSpPr/>
          <p:nvPr/>
        </p:nvSpPr>
        <p:spPr>
          <a:xfrm>
            <a:off x="793790" y="3221474"/>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Care sunt interesele elevilor mei?</a:t>
            </a:r>
            <a:endParaRPr lang="en-US" sz="1000" dirty="0"/>
          </a:p>
        </p:txBody>
      </p:sp>
      <p:sp>
        <p:nvSpPr>
          <p:cNvPr id="8" name="Text 5"/>
          <p:cNvSpPr/>
          <p:nvPr/>
        </p:nvSpPr>
        <p:spPr>
          <a:xfrm>
            <a:off x="793790" y="3473053"/>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le captează atenția?</a:t>
            </a:r>
            <a:endParaRPr lang="en-US" sz="1000" dirty="0"/>
          </a:p>
        </p:txBody>
      </p:sp>
      <p:sp>
        <p:nvSpPr>
          <p:cNvPr id="9" name="Text 6"/>
          <p:cNvSpPr/>
          <p:nvPr/>
        </p:nvSpPr>
        <p:spPr>
          <a:xfrm>
            <a:off x="793790" y="3724632"/>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Cum pot face subiectul relevant?</a:t>
            </a:r>
            <a:endParaRPr lang="en-US" sz="1000" dirty="0"/>
          </a:p>
        </p:txBody>
      </p:sp>
      <p:sp>
        <p:nvSpPr>
          <p:cNvPr id="10" name="Text 7"/>
          <p:cNvSpPr/>
          <p:nvPr/>
        </p:nvSpPr>
        <p:spPr>
          <a:xfrm>
            <a:off x="793790" y="3976211"/>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provocări autentice pot oferi?</a:t>
            </a:r>
            <a:endParaRPr lang="en-US" sz="1000" dirty="0"/>
          </a:p>
        </p:txBody>
      </p:sp>
      <p:sp>
        <p:nvSpPr>
          <p:cNvPr id="11" name="Text 8"/>
          <p:cNvSpPr/>
          <p:nvPr/>
        </p:nvSpPr>
        <p:spPr>
          <a:xfrm>
            <a:off x="793790" y="4311610"/>
            <a:ext cx="1968460"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2. Prezentarea conținutului</a:t>
            </a:r>
            <a:endParaRPr lang="en-US" sz="1250" dirty="0"/>
          </a:p>
        </p:txBody>
      </p:sp>
      <p:sp>
        <p:nvSpPr>
          <p:cNvPr id="12" name="Text 9"/>
          <p:cNvSpPr/>
          <p:nvPr/>
        </p:nvSpPr>
        <p:spPr>
          <a:xfrm>
            <a:off x="793790" y="4642009"/>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În câte moduri pot prezenta informația?</a:t>
            </a:r>
            <a:endParaRPr lang="en-US" sz="1000" dirty="0"/>
          </a:p>
        </p:txBody>
      </p:sp>
      <p:sp>
        <p:nvSpPr>
          <p:cNvPr id="13" name="Text 10"/>
          <p:cNvSpPr/>
          <p:nvPr/>
        </p:nvSpPr>
        <p:spPr>
          <a:xfrm>
            <a:off x="793790" y="4893588"/>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suporturi vizuale voi folosi?</a:t>
            </a:r>
            <a:endParaRPr lang="en-US" sz="1000" dirty="0"/>
          </a:p>
        </p:txBody>
      </p:sp>
      <p:sp>
        <p:nvSpPr>
          <p:cNvPr id="14" name="Text 11"/>
          <p:cNvSpPr/>
          <p:nvPr/>
        </p:nvSpPr>
        <p:spPr>
          <a:xfrm>
            <a:off x="793790" y="5145167"/>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Există opțiuni audio disponibile?</a:t>
            </a:r>
            <a:endParaRPr lang="en-US" sz="1000" dirty="0"/>
          </a:p>
        </p:txBody>
      </p:sp>
      <p:sp>
        <p:nvSpPr>
          <p:cNvPr id="15" name="Text 12"/>
          <p:cNvSpPr/>
          <p:nvPr/>
        </p:nvSpPr>
        <p:spPr>
          <a:xfrm>
            <a:off x="793790" y="5396746"/>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Pot include elemente interactive?</a:t>
            </a:r>
            <a:endParaRPr lang="en-US" sz="1000" dirty="0"/>
          </a:p>
        </p:txBody>
      </p:sp>
      <p:sp>
        <p:nvSpPr>
          <p:cNvPr id="16" name="Text 13"/>
          <p:cNvSpPr/>
          <p:nvPr/>
        </p:nvSpPr>
        <p:spPr>
          <a:xfrm>
            <a:off x="7480102" y="2597706"/>
            <a:ext cx="2055495" cy="241816"/>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În timpul implementării</a:t>
            </a:r>
            <a:endParaRPr lang="en-US" sz="1500" dirty="0"/>
          </a:p>
        </p:txBody>
      </p:sp>
      <p:sp>
        <p:nvSpPr>
          <p:cNvPr id="17" name="Text 14"/>
          <p:cNvSpPr/>
          <p:nvPr/>
        </p:nvSpPr>
        <p:spPr>
          <a:xfrm>
            <a:off x="7480102" y="2891076"/>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3. Sprijinirea învățării</a:t>
            </a:r>
            <a:endParaRPr lang="en-US" sz="1250" dirty="0"/>
          </a:p>
        </p:txBody>
      </p:sp>
      <p:sp>
        <p:nvSpPr>
          <p:cNvPr id="18" name="Text 15"/>
          <p:cNvSpPr/>
          <p:nvPr/>
        </p:nvSpPr>
        <p:spPr>
          <a:xfrm>
            <a:off x="7480102" y="3221474"/>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vocabular trebuie explicat?</a:t>
            </a:r>
            <a:endParaRPr lang="en-US" sz="1000" dirty="0"/>
          </a:p>
        </p:txBody>
      </p:sp>
      <p:sp>
        <p:nvSpPr>
          <p:cNvPr id="19" name="Text 16"/>
          <p:cNvSpPr/>
          <p:nvPr/>
        </p:nvSpPr>
        <p:spPr>
          <a:xfrm>
            <a:off x="7480102" y="3473053"/>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exemple concrete pot oferi?</a:t>
            </a:r>
            <a:endParaRPr lang="en-US" sz="1000" dirty="0"/>
          </a:p>
        </p:txBody>
      </p:sp>
      <p:sp>
        <p:nvSpPr>
          <p:cNvPr id="20" name="Text 17"/>
          <p:cNvSpPr/>
          <p:nvPr/>
        </p:nvSpPr>
        <p:spPr>
          <a:xfrm>
            <a:off x="7480102" y="3724632"/>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Cum evidențiez conceptele cheie?</a:t>
            </a:r>
            <a:endParaRPr lang="en-US" sz="1000" dirty="0"/>
          </a:p>
        </p:txBody>
      </p:sp>
      <p:sp>
        <p:nvSpPr>
          <p:cNvPr id="21" name="Text 18"/>
          <p:cNvSpPr/>
          <p:nvPr/>
        </p:nvSpPr>
        <p:spPr>
          <a:xfrm>
            <a:off x="7480102" y="3976211"/>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analogii pot folosi?</a:t>
            </a:r>
            <a:endParaRPr lang="en-US" sz="1000" dirty="0"/>
          </a:p>
        </p:txBody>
      </p:sp>
      <p:sp>
        <p:nvSpPr>
          <p:cNvPr id="22" name="Text 19"/>
          <p:cNvSpPr/>
          <p:nvPr/>
        </p:nvSpPr>
        <p:spPr>
          <a:xfrm>
            <a:off x="7480102" y="4311610"/>
            <a:ext cx="1828324"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4. Demonstrarea învățării</a:t>
            </a:r>
            <a:endParaRPr lang="en-US" sz="1250" dirty="0"/>
          </a:p>
        </p:txBody>
      </p:sp>
      <p:sp>
        <p:nvSpPr>
          <p:cNvPr id="23" name="Text 20"/>
          <p:cNvSpPr/>
          <p:nvPr/>
        </p:nvSpPr>
        <p:spPr>
          <a:xfrm>
            <a:off x="7480102" y="4642009"/>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În câte moduri pot evalua înțelegerea?</a:t>
            </a:r>
            <a:endParaRPr lang="en-US" sz="1000" dirty="0"/>
          </a:p>
        </p:txBody>
      </p:sp>
      <p:sp>
        <p:nvSpPr>
          <p:cNvPr id="24" name="Text 21"/>
          <p:cNvSpPr/>
          <p:nvPr/>
        </p:nvSpPr>
        <p:spPr>
          <a:xfrm>
            <a:off x="7480102" y="4893588"/>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 opțiuni de exprimare ofer?</a:t>
            </a:r>
            <a:endParaRPr lang="en-US" sz="1000" dirty="0"/>
          </a:p>
        </p:txBody>
      </p:sp>
      <p:sp>
        <p:nvSpPr>
          <p:cNvPr id="25" name="Text 22"/>
          <p:cNvSpPr/>
          <p:nvPr/>
        </p:nvSpPr>
        <p:spPr>
          <a:xfrm>
            <a:off x="7480102" y="5145167"/>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Permit utilizarea tehnologiei?</a:t>
            </a:r>
            <a:endParaRPr lang="en-US" sz="1000" dirty="0"/>
          </a:p>
        </p:txBody>
      </p:sp>
      <p:sp>
        <p:nvSpPr>
          <p:cNvPr id="26" name="Text 23"/>
          <p:cNvSpPr/>
          <p:nvPr/>
        </p:nvSpPr>
        <p:spPr>
          <a:xfrm>
            <a:off x="7480102" y="5396746"/>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Accept formate alternative?</a:t>
            </a:r>
            <a:endParaRPr lang="en-US" sz="1000" dirty="0"/>
          </a:p>
        </p:txBody>
      </p:sp>
      <p:sp>
        <p:nvSpPr>
          <p:cNvPr id="27" name="Shape 24"/>
          <p:cNvSpPr/>
          <p:nvPr/>
        </p:nvSpPr>
        <p:spPr>
          <a:xfrm>
            <a:off x="793790" y="5793343"/>
            <a:ext cx="13042821" cy="902732"/>
          </a:xfrm>
          <a:prstGeom prst="roundRect">
            <a:avLst>
              <a:gd name="adj" fmla="val 6002"/>
            </a:avLst>
          </a:prstGeom>
          <a:solidFill>
            <a:srgbClr val="FFFFFF">
              <a:alpha val="95000"/>
            </a:srgbClr>
          </a:solidFill>
          <a:ln w="15240">
            <a:solidFill>
              <a:srgbClr val="C7C7D0"/>
            </a:solidFill>
            <a:prstDash val="solid"/>
          </a:ln>
        </p:spPr>
      </p:sp>
      <p:pic>
        <p:nvPicPr>
          <p:cNvPr id="28" name="Image 1" descr="preencoded.png"/>
          <p:cNvPicPr>
            <a:picLocks noChangeAspect="1"/>
          </p:cNvPicPr>
          <p:nvPr/>
        </p:nvPicPr>
        <p:blipFill>
          <a:blip r:embed="rId4"/>
          <a:stretch>
            <a:fillRect/>
          </a:stretch>
        </p:blipFill>
        <p:spPr>
          <a:xfrm>
            <a:off x="731639" y="5731193"/>
            <a:ext cx="154781" cy="154781"/>
          </a:xfrm>
          <a:prstGeom prst="rect">
            <a:avLst/>
          </a:prstGeom>
        </p:spPr>
      </p:pic>
      <p:pic>
        <p:nvPicPr>
          <p:cNvPr id="29" name="Image 2" descr="preencoded.png"/>
          <p:cNvPicPr>
            <a:picLocks noChangeAspect="1"/>
          </p:cNvPicPr>
          <p:nvPr/>
        </p:nvPicPr>
        <p:blipFill>
          <a:blip r:embed="rId5"/>
          <a:stretch>
            <a:fillRect/>
          </a:stretch>
        </p:blipFill>
        <p:spPr>
          <a:xfrm>
            <a:off x="13743980" y="6603444"/>
            <a:ext cx="154781" cy="154781"/>
          </a:xfrm>
          <a:prstGeom prst="rect">
            <a:avLst/>
          </a:prstGeom>
        </p:spPr>
      </p:pic>
      <p:sp>
        <p:nvSpPr>
          <p:cNvPr id="30" name="Text 25"/>
          <p:cNvSpPr/>
          <p:nvPr/>
        </p:nvSpPr>
        <p:spPr>
          <a:xfrm>
            <a:off x="1002506" y="600206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Regula de aur</a:t>
            </a:r>
            <a:endParaRPr lang="en-US" sz="1250" dirty="0"/>
          </a:p>
        </p:txBody>
      </p:sp>
      <p:sp>
        <p:nvSpPr>
          <p:cNvPr id="31" name="Text 26"/>
          <p:cNvSpPr/>
          <p:nvPr/>
        </p:nvSpPr>
        <p:spPr>
          <a:xfrm>
            <a:off x="1002506" y="6280904"/>
            <a:ext cx="12625388"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Dacă planul tău funcționează doar pentru „elevul mediu", atunci nu funcționează pentru nimeni - pentru că </a:t>
            </a:r>
            <a:r>
              <a:rPr lang="en-US" sz="1000" b="1" dirty="0">
                <a:solidFill>
                  <a:srgbClr val="3C3939"/>
                </a:solidFill>
                <a:latin typeface="Roboto" pitchFamily="34" charset="0"/>
                <a:ea typeface="Roboto" pitchFamily="34" charset="-122"/>
                <a:cs typeface="Roboto" pitchFamily="34" charset="-120"/>
              </a:rPr>
              <a:t>elevul mediu nu există</a:t>
            </a:r>
            <a:r>
              <a:rPr lang="en-US" sz="1000" dirty="0">
                <a:solidFill>
                  <a:srgbClr val="3C3939"/>
                </a:solidFill>
                <a:latin typeface="Roboto" pitchFamily="34" charset="0"/>
                <a:ea typeface="Roboto" pitchFamily="34" charset="-122"/>
                <a:cs typeface="Roboto" pitchFamily="34" charset="-120"/>
              </a:rPr>
              <a:t>.</a:t>
            </a:r>
            <a:endParaRPr lang="en-US" sz="1000" dirty="0"/>
          </a:p>
        </p:txBody>
      </p:sp>
      <p:pic>
        <p:nvPicPr>
          <p:cNvPr id="32" name="Image 3" descr="preencoded.png"/>
          <p:cNvPicPr>
            <a:picLocks noChangeAspect="1"/>
          </p:cNvPicPr>
          <p:nvPr/>
        </p:nvPicPr>
        <p:blipFill>
          <a:blip r:embed="rId6"/>
          <a:stretch>
            <a:fillRect/>
          </a:stretch>
        </p:blipFill>
        <p:spPr>
          <a:xfrm>
            <a:off x="3225018" y="7465457"/>
            <a:ext cx="6176248" cy="70711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TotalTime>
  <Words>3378</Words>
  <Application>Microsoft Office PowerPoint</Application>
  <PresentationFormat>Custom</PresentationFormat>
  <Paragraphs>311</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Raleway</vt:lpstr>
      <vt:lpstr>Arial</vt:lpstr>
      <vt:lpstr>Times New Roman</vt:lpstr>
      <vt:lpstr>Roboto</vt:lpstr>
      <vt:lpstr>Calibri</vt:lpstr>
      <vt:lpstr>Raleway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SSN-34</dc:creator>
  <cp:lastModifiedBy>SSN-18</cp:lastModifiedBy>
  <cp:revision>14</cp:revision>
  <dcterms:created xsi:type="dcterms:W3CDTF">2025-10-15T09:47:44Z</dcterms:created>
  <dcterms:modified xsi:type="dcterms:W3CDTF">2026-07-31T09:39:16Z</dcterms:modified>
</cp:coreProperties>
</file>