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7"/>
  </p:notesMasterIdLst>
  <p:sldIdLst>
    <p:sldId id="256" r:id="rId2"/>
    <p:sldId id="271" r:id="rId3"/>
    <p:sldId id="257" r:id="rId4"/>
    <p:sldId id="258" r:id="rId5"/>
    <p:sldId id="259" r:id="rId6"/>
    <p:sldId id="260" r:id="rId7"/>
    <p:sldId id="261" r:id="rId8"/>
    <p:sldId id="262" r:id="rId9"/>
    <p:sldId id="263" r:id="rId10"/>
    <p:sldId id="264" r:id="rId11"/>
    <p:sldId id="272" r:id="rId12"/>
    <p:sldId id="273" r:id="rId13"/>
    <p:sldId id="274" r:id="rId14"/>
    <p:sldId id="275" r:id="rId15"/>
    <p:sldId id="265" r:id="rId16"/>
  </p:sldIdLst>
  <p:sldSz cx="9144000" cy="5143500" type="screen16x9"/>
  <p:notesSz cx="5143500" cy="9144000"/>
  <p:embeddedFontLst>
    <p:embeddedFont>
      <p:font typeface="Noto Serif SC Bold" panose="020B0604020202020204" charset="-128"/>
      <p:regular r:id="rId18"/>
    </p:embeddedFont>
    <p:embeddedFont>
      <p:font typeface="Calibri" panose="020F0502020204030204" pitchFamily="34" charset="0"/>
      <p:regular r:id="rId19"/>
      <p:bold r:id="rId20"/>
      <p:italic r:id="rId21"/>
      <p:boldItalic r:id="rId22"/>
    </p:embeddedFont>
    <p:embeddedFont>
      <p:font typeface="Geist" panose="020B0604020202020204"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FEFAF0"/>
    <a:srgbClr val="FEF1F0"/>
    <a:srgbClr val="FFFF66"/>
    <a:srgbClr val="9966FF"/>
    <a:srgbClr val="FF66FF"/>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2" d="100"/>
          <a:sy n="112" d="100"/>
        </p:scale>
        <p:origin x="610"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4586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2742413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E5F9F2">
              <a:alpha val="95000"/>
            </a:srgbClr>
          </a:solidFill>
          <a:ln/>
        </p:spPr>
      </p:sp>
      <p:pic>
        <p:nvPicPr>
          <p:cNvPr id="4" name="Image 1" descr="preencoded.png">
            <a:hlinkClick r:id="rId3"/>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029180" y="4844491"/>
            <a:ext cx="1071843" cy="25603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E5F9F2">
              <a:alpha val="95000"/>
            </a:srgbClr>
          </a:solidFill>
          <a:ln/>
        </p:spPr>
      </p:sp>
      <p:pic>
        <p:nvPicPr>
          <p:cNvPr id="4" name="Image 1" descr="preencoded.png">
            <a:hlinkClick r:id="rId3"/>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029180" y="4844491"/>
            <a:ext cx="1071843" cy="256032"/>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E5F9F2">
              <a:alpha val="95000"/>
            </a:srgbClr>
          </a:solidFill>
          <a:ln/>
        </p:spPr>
      </p:sp>
      <p:pic>
        <p:nvPicPr>
          <p:cNvPr id="4" name="Image 1" descr="preencoded.png">
            <a:hlinkClick r:id="rId3"/>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029180" y="4844491"/>
            <a:ext cx="1071843" cy="256032"/>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E5F9F2">
              <a:alpha val="95000"/>
            </a:srgbClr>
          </a:solidFill>
          <a:ln/>
        </p:spPr>
      </p:sp>
      <p:pic>
        <p:nvPicPr>
          <p:cNvPr id="4" name="Image 1" descr="preencoded.png">
            <a:hlinkClick r:id="rId3"/>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029180" y="4844491"/>
            <a:ext cx="1071843" cy="256032"/>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E5F9F2">
              <a:alpha val="95000"/>
            </a:srgbClr>
          </a:solidFill>
          <a:ln/>
        </p:spPr>
      </p:sp>
      <p:pic>
        <p:nvPicPr>
          <p:cNvPr id="4" name="Image 1" descr="preencoded.png">
            <a:hlinkClick r:id="rId3"/>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029180" y="4844491"/>
            <a:ext cx="1071843" cy="256032"/>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E5F9F2">
              <a:alpha val="95000"/>
            </a:srgbClr>
          </a:solidFill>
          <a:ln/>
        </p:spPr>
      </p:sp>
      <p:pic>
        <p:nvPicPr>
          <p:cNvPr id="4" name="Image 1" descr="preencoded.png">
            <a:hlinkClick r:id="rId3"/>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029180" y="4844491"/>
            <a:ext cx="1071843" cy="256032"/>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E5F9F2">
              <a:alpha val="95000"/>
            </a:srgbClr>
          </a:solidFill>
          <a:ln/>
        </p:spPr>
      </p:sp>
      <p:pic>
        <p:nvPicPr>
          <p:cNvPr id="4" name="Image 1" descr="preencoded.png">
            <a:hlinkClick r:id="rId3"/>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029180" y="4844491"/>
            <a:ext cx="1071843" cy="256032"/>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E5F9F2">
              <a:alpha val="95000"/>
            </a:srgbClr>
          </a:solidFill>
          <a:ln/>
        </p:spPr>
      </p:sp>
      <p:pic>
        <p:nvPicPr>
          <p:cNvPr id="4" name="Image 1" descr="preencoded.png">
            <a:hlinkClick r:id="rId3"/>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029180" y="4844491"/>
            <a:ext cx="1071843" cy="256032"/>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E5F9F2">
              <a:alpha val="95000"/>
            </a:srgbClr>
          </a:solidFill>
          <a:ln/>
        </p:spPr>
      </p:sp>
      <p:pic>
        <p:nvPicPr>
          <p:cNvPr id="4" name="Image 1" descr="preencoded.png">
            <a:hlinkClick r:id="rId3"/>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029180" y="4844491"/>
            <a:ext cx="1071843" cy="256032"/>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E5F9F2">
              <a:alpha val="95000"/>
            </a:srgbClr>
          </a:solidFill>
          <a:ln/>
        </p:spPr>
      </p:sp>
      <p:pic>
        <p:nvPicPr>
          <p:cNvPr id="4" name="Image 1" descr="preencoded.png">
            <a:hlinkClick r:id="rId3"/>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029180" y="4844491"/>
            <a:ext cx="1071843" cy="25603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https://feldenkrais.com/discover-the-feldenkrais-method/?utm_source=chatgpt.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dansterapie.ro/ce-este-dans-terapia/"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hyperlink" Target="https://martamaria.ro/services/metoda-feldenkrais/?utm_source=chatgpt.com" TargetMode="External"/><Relationship Id="rId7"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s://www.feldenkrais.co.uk/benefit/baby-and-child-developmen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https://feldenkrais-method.org/?utm_source=chatgpt.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hyperlink" Target="https://www.youtube.com/shorts/wu2aHtbuOYg"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5.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hyperlink" Target="https://feldenkraisproject.com/" TargetMode="Externa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3.png"/><Relationship Id="rId7" Type="http://schemas.openxmlformats.org/officeDocument/2006/relationships/image" Target="../media/image25.sv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24.svg"/><Relationship Id="rId5" Type="http://schemas.openxmlformats.org/officeDocument/2006/relationships/image" Target="../media/image5.png"/><Relationship Id="rId4" Type="http://schemas.openxmlformats.org/officeDocument/2006/relationships/hyperlink" Target="https://feldenkrais-education.com/en/domains/babies-and-children-with-special-need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hyperlink" Target="https://feldenkrais-education.com/en/about"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www.youtube.com/watch?v=g_cYTloLPJ8"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hyperlink" Target="https://www.youtube.com/watch?v=bUqT4L6NZgI"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hyperlink" Target="https://www.youtube.com/watch?v=VctXJOePfs8"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4" name="Text 0">
            <a:extLst>
              <a:ext uri="{FF2B5EF4-FFF2-40B4-BE49-F238E27FC236}">
                <a16:creationId xmlns:a16="http://schemas.microsoft.com/office/drawing/2014/main" id="{9883279A-A888-4147-B45C-76460E25D903}"/>
              </a:ext>
            </a:extLst>
          </p:cNvPr>
          <p:cNvSpPr/>
          <p:nvPr/>
        </p:nvSpPr>
        <p:spPr>
          <a:xfrm>
            <a:off x="496119" y="1329630"/>
            <a:ext cx="8151763" cy="885974"/>
          </a:xfrm>
          <a:prstGeom prst="rect">
            <a:avLst/>
          </a:prstGeom>
          <a:noFill/>
          <a:ln/>
        </p:spPr>
        <p:txBody>
          <a:bodyPr wrap="square" lIns="0" tIns="0" rIns="0" bIns="0" rtlCol="0" anchor="t">
            <a:normAutofit fontScale="92500"/>
          </a:bodyPr>
          <a:lstStyle/>
          <a:p>
            <a:pPr algn="r">
              <a:lnSpc>
                <a:spcPct val="104000"/>
              </a:lnSpc>
            </a:pPr>
            <a:r>
              <a:rPr lang="en-US" sz="3200" b="1" dirty="0" err="1">
                <a:solidFill>
                  <a:srgbClr val="006747"/>
                </a:solidFill>
                <a:latin typeface="Noto Serif SC Bold" pitchFamily="34" charset="0"/>
                <a:ea typeface="Noto Serif SC Bold" pitchFamily="34" charset="-122"/>
              </a:rPr>
              <a:t>IncluzivEduHub</a:t>
            </a:r>
            <a:r>
              <a:rPr lang="en-US" sz="3200" b="1" dirty="0">
                <a:solidFill>
                  <a:srgbClr val="006747"/>
                </a:solidFill>
                <a:latin typeface="Noto Serif SC Bold" pitchFamily="34" charset="0"/>
                <a:ea typeface="Noto Serif SC Bold" pitchFamily="34" charset="-122"/>
              </a:rPr>
              <a:t> - </a:t>
            </a:r>
            <a:r>
              <a:rPr lang="en-US" sz="3200" b="1" dirty="0" err="1">
                <a:solidFill>
                  <a:srgbClr val="006747"/>
                </a:solidFill>
                <a:latin typeface="Noto Serif SC Bold" pitchFamily="34" charset="0"/>
                <a:ea typeface="Noto Serif SC Bold" pitchFamily="34" charset="-122"/>
              </a:rPr>
              <a:t>Școli</a:t>
            </a:r>
            <a:r>
              <a:rPr lang="en-US" sz="3200" b="1" dirty="0">
                <a:solidFill>
                  <a:srgbClr val="006747"/>
                </a:solidFill>
                <a:latin typeface="Noto Serif SC Bold" pitchFamily="34" charset="0"/>
                <a:ea typeface="Noto Serif SC Bold" pitchFamily="34" charset="-122"/>
              </a:rPr>
              <a:t> cu </a:t>
            </a:r>
            <a:r>
              <a:rPr lang="en-US" sz="3200" b="1" dirty="0" err="1">
                <a:solidFill>
                  <a:srgbClr val="006747"/>
                </a:solidFill>
                <a:latin typeface="Noto Serif SC Bold" pitchFamily="34" charset="0"/>
                <a:ea typeface="Noto Serif SC Bold" pitchFamily="34" charset="-122"/>
              </a:rPr>
              <a:t>suflet</a:t>
            </a:r>
            <a:r>
              <a:rPr lang="en-US" sz="3200" b="1" dirty="0">
                <a:solidFill>
                  <a:srgbClr val="006747"/>
                </a:solidFill>
                <a:latin typeface="Noto Serif SC Bold" pitchFamily="34" charset="0"/>
                <a:ea typeface="Noto Serif SC Bold" pitchFamily="34" charset="-122"/>
              </a:rPr>
              <a:t> cod 126 </a:t>
            </a:r>
          </a:p>
        </p:txBody>
      </p:sp>
      <p:sp>
        <p:nvSpPr>
          <p:cNvPr id="5" name="Text 1">
            <a:extLst>
              <a:ext uri="{FF2B5EF4-FFF2-40B4-BE49-F238E27FC236}">
                <a16:creationId xmlns:a16="http://schemas.microsoft.com/office/drawing/2014/main" id="{9F6A5CC9-2532-4D4E-8EE3-68BD872EF5FC}"/>
              </a:ext>
            </a:extLst>
          </p:cNvPr>
          <p:cNvSpPr/>
          <p:nvPr/>
        </p:nvSpPr>
        <p:spPr>
          <a:xfrm>
            <a:off x="496119" y="2428204"/>
            <a:ext cx="8151763" cy="1174805"/>
          </a:xfrm>
          <a:prstGeom prst="rect">
            <a:avLst/>
          </a:prstGeom>
          <a:noFill/>
          <a:ln/>
        </p:spPr>
        <p:txBody>
          <a:bodyPr wrap="square" lIns="0" tIns="0" rIns="0" bIns="0" rtlCol="0" anchor="t"/>
          <a:lstStyle/>
          <a:p>
            <a:pPr marL="0" indent="0" algn="l">
              <a:lnSpc>
                <a:spcPct val="133000"/>
              </a:lnSpc>
              <a:spcAft>
                <a:spcPts val="1350"/>
              </a:spcAft>
              <a:buNone/>
            </a:pPr>
            <a:r>
              <a:rPr lang="en-US" sz="2000" dirty="0" err="1">
                <a:solidFill>
                  <a:schemeClr val="accent6">
                    <a:lumMod val="75000"/>
                  </a:schemeClr>
                </a:solidFill>
                <a:latin typeface="Noto Serif SC Bold" panose="020B0604020202020204" charset="-128"/>
                <a:ea typeface="Noto Serif SC Bold" panose="020B0604020202020204" charset="-128"/>
                <a:cs typeface="Patrick Hand" pitchFamily="34" charset="-120"/>
              </a:rPr>
              <a:t>EduHub</a:t>
            </a:r>
            <a:r>
              <a:rPr lang="en-US" sz="2000" dirty="0">
                <a:solidFill>
                  <a:schemeClr val="accent6">
                    <a:lumMod val="75000"/>
                  </a:schemeClr>
                </a:solidFill>
                <a:latin typeface="Noto Serif SC Bold" panose="020B0604020202020204" charset="-128"/>
                <a:ea typeface="Noto Serif SC Bold" panose="020B0604020202020204" charset="-128"/>
                <a:cs typeface="Patrick Hand" pitchFamily="34" charset="-120"/>
              </a:rPr>
              <a:t> – </a:t>
            </a:r>
            <a:r>
              <a:rPr lang="en-US" sz="2000" dirty="0" err="1">
                <a:solidFill>
                  <a:schemeClr val="accent6">
                    <a:lumMod val="75000"/>
                  </a:schemeClr>
                </a:solidFill>
                <a:latin typeface="Noto Serif SC Bold" panose="020B0604020202020204" charset="-128"/>
                <a:ea typeface="Noto Serif SC Bold" panose="020B0604020202020204" charset="-128"/>
                <a:cs typeface="Patrick Hand" pitchFamily="34" charset="-120"/>
              </a:rPr>
              <a:t>comunitatea</a:t>
            </a:r>
            <a:r>
              <a:rPr lang="en-US" sz="2000" dirty="0">
                <a:solidFill>
                  <a:schemeClr val="accent6">
                    <a:lumMod val="75000"/>
                  </a:schemeClr>
                </a:solidFill>
                <a:latin typeface="Noto Serif SC Bold" panose="020B0604020202020204" charset="-128"/>
                <a:ea typeface="Noto Serif SC Bold" panose="020B0604020202020204" charset="-128"/>
                <a:cs typeface="Patrick Hand" pitchFamily="34" charset="-120"/>
              </a:rPr>
              <a:t> de </a:t>
            </a:r>
            <a:r>
              <a:rPr lang="en-US" sz="2000" dirty="0" err="1">
                <a:solidFill>
                  <a:schemeClr val="accent6">
                    <a:lumMod val="75000"/>
                  </a:schemeClr>
                </a:solidFill>
                <a:latin typeface="Noto Serif SC Bold" panose="020B0604020202020204" charset="-128"/>
                <a:ea typeface="Noto Serif SC Bold" panose="020B0604020202020204" charset="-128"/>
                <a:cs typeface="Patrick Hand" pitchFamily="34" charset="-120"/>
              </a:rPr>
              <a:t>practici</a:t>
            </a:r>
            <a:endParaRPr lang="en-US" sz="2000" dirty="0">
              <a:solidFill>
                <a:schemeClr val="accent6">
                  <a:lumMod val="75000"/>
                </a:schemeClr>
              </a:solidFill>
              <a:latin typeface="Noto Serif SC Bold" panose="020B0604020202020204" charset="-128"/>
              <a:ea typeface="Noto Serif SC Bold" panose="020B0604020202020204" charset="-128"/>
            </a:endParaRPr>
          </a:p>
          <a:p>
            <a:pPr marL="0" indent="0" algn="l">
              <a:lnSpc>
                <a:spcPct val="133000"/>
              </a:lnSpc>
              <a:buNone/>
            </a:pPr>
            <a:r>
              <a:rPr lang="en-US" sz="2000" dirty="0" err="1">
                <a:solidFill>
                  <a:schemeClr val="accent6">
                    <a:lumMod val="75000"/>
                  </a:schemeClr>
                </a:solidFill>
                <a:latin typeface="Noto Serif SC Bold" panose="020B0604020202020204" charset="-128"/>
                <a:ea typeface="Noto Serif SC Bold" panose="020B0604020202020204" charset="-128"/>
                <a:cs typeface="Patrick Hand" pitchFamily="34" charset="-120"/>
              </a:rPr>
              <a:t>Terapii</a:t>
            </a:r>
            <a:r>
              <a:rPr lang="en-US" sz="2000" dirty="0">
                <a:solidFill>
                  <a:schemeClr val="accent6">
                    <a:lumMod val="75000"/>
                  </a:schemeClr>
                </a:solidFill>
                <a:latin typeface="Noto Serif SC Bold" panose="020B0604020202020204" charset="-128"/>
                <a:ea typeface="Noto Serif SC Bold" panose="020B0604020202020204" charset="-128"/>
                <a:cs typeface="Patrick Hand" pitchFamily="34" charset="-120"/>
              </a:rPr>
              <a:t> </a:t>
            </a:r>
            <a:r>
              <a:rPr lang="en-US" sz="2000" dirty="0" err="1">
                <a:solidFill>
                  <a:schemeClr val="accent6">
                    <a:lumMod val="75000"/>
                  </a:schemeClr>
                </a:solidFill>
                <a:latin typeface="Noto Serif SC Bold" panose="020B0604020202020204" charset="-128"/>
                <a:ea typeface="Noto Serif SC Bold" panose="020B0604020202020204" charset="-128"/>
                <a:cs typeface="Patrick Hand" pitchFamily="34" charset="-120"/>
              </a:rPr>
              <a:t>inovative</a:t>
            </a:r>
            <a:r>
              <a:rPr lang="en-US" sz="2000" dirty="0">
                <a:solidFill>
                  <a:schemeClr val="accent6">
                    <a:lumMod val="75000"/>
                  </a:schemeClr>
                </a:solidFill>
                <a:latin typeface="Noto Serif SC Bold" panose="020B0604020202020204" charset="-128"/>
                <a:ea typeface="Noto Serif SC Bold" panose="020B0604020202020204" charset="-128"/>
                <a:cs typeface="Patrick Hand" pitchFamily="34" charset="-120"/>
              </a:rPr>
              <a:t> – </a:t>
            </a:r>
            <a:r>
              <a:rPr lang="en-US" sz="2000" dirty="0" err="1">
                <a:solidFill>
                  <a:schemeClr val="accent6">
                    <a:lumMod val="75000"/>
                  </a:schemeClr>
                </a:solidFill>
                <a:latin typeface="Noto Serif SC Bold" panose="020B0604020202020204" charset="-128"/>
                <a:ea typeface="Noto Serif SC Bold" panose="020B0604020202020204" charset="-128"/>
                <a:cs typeface="Patrick Hand" pitchFamily="34" charset="-120"/>
              </a:rPr>
              <a:t>Terapia</a:t>
            </a:r>
            <a:r>
              <a:rPr lang="en-US" sz="2000" dirty="0">
                <a:solidFill>
                  <a:schemeClr val="accent6">
                    <a:lumMod val="75000"/>
                  </a:schemeClr>
                </a:solidFill>
                <a:latin typeface="Noto Serif SC Bold" panose="020B0604020202020204" charset="-128"/>
                <a:ea typeface="Noto Serif SC Bold" panose="020B0604020202020204" charset="-128"/>
                <a:cs typeface="Patrick Hand" pitchFamily="34" charset="-120"/>
              </a:rPr>
              <a:t> somatic</a:t>
            </a:r>
            <a:r>
              <a:rPr lang="ro-RO" sz="2000">
                <a:solidFill>
                  <a:schemeClr val="accent6">
                    <a:lumMod val="75000"/>
                  </a:schemeClr>
                </a:solidFill>
                <a:latin typeface="Noto Serif SC Bold" panose="020B0604020202020204" charset="-128"/>
                <a:ea typeface="Noto Serif SC Bold" panose="020B0604020202020204" charset="-128"/>
                <a:cs typeface="Patrick Hand" pitchFamily="34" charset="-120"/>
              </a:rPr>
              <a:t>ă</a:t>
            </a:r>
            <a:endParaRPr lang="ro-RO" sz="2000" dirty="0">
              <a:solidFill>
                <a:schemeClr val="accent6">
                  <a:lumMod val="75000"/>
                </a:schemeClr>
              </a:solidFill>
              <a:latin typeface="Noto Serif SC Bold" panose="020B0604020202020204" charset="-128"/>
              <a:ea typeface="Noto Serif SC Bold" panose="020B0604020202020204" charset="-128"/>
              <a:cs typeface="Patrick Hand" pitchFamily="34" charset="-120"/>
            </a:endParaRPr>
          </a:p>
          <a:p>
            <a:pPr marL="0" indent="0" algn="l">
              <a:lnSpc>
                <a:spcPct val="133000"/>
              </a:lnSpc>
              <a:buNone/>
            </a:pPr>
            <a:endParaRPr lang="ro-RO" sz="2000" dirty="0">
              <a:solidFill>
                <a:schemeClr val="accent6">
                  <a:lumMod val="75000"/>
                </a:schemeClr>
              </a:solidFill>
              <a:latin typeface="Noto Serif SC Bold" panose="020B0604020202020204" charset="-128"/>
              <a:ea typeface="Noto Serif SC Bold" panose="020B0604020202020204" charset="-128"/>
              <a:cs typeface="Patrick Hand" pitchFamily="34" charset="-120"/>
            </a:endParaRPr>
          </a:p>
          <a:p>
            <a:pPr marL="0" indent="0" algn="l">
              <a:lnSpc>
                <a:spcPct val="133000"/>
              </a:lnSpc>
              <a:buNone/>
            </a:pPr>
            <a:endParaRPr lang="en-US" sz="2000" dirty="0">
              <a:solidFill>
                <a:srgbClr val="FF0000"/>
              </a:solidFill>
              <a:latin typeface="Noto Serif SC Bold" panose="020B0604020202020204" charset="-128"/>
              <a:ea typeface="Noto Serif SC Bold" panose="020B0604020202020204" charset="-128"/>
            </a:endParaRPr>
          </a:p>
          <a:p>
            <a:pPr marL="0" indent="0" algn="l">
              <a:lnSpc>
                <a:spcPct val="133000"/>
              </a:lnSpc>
              <a:spcAft>
                <a:spcPts val="1250"/>
              </a:spcAft>
              <a:buNone/>
            </a:pPr>
            <a:endParaRPr lang="en-US" sz="2000" dirty="0">
              <a:solidFill>
                <a:schemeClr val="accent6">
                  <a:lumMod val="75000"/>
                </a:schemeClr>
              </a:solidFill>
              <a:latin typeface="Noto Serif SC Bold" panose="020B0604020202020204" charset="-128"/>
              <a:ea typeface="Noto Serif SC Bold" panose="020B0604020202020204" charset="-128"/>
            </a:endParaRPr>
          </a:p>
        </p:txBody>
      </p:sp>
      <p:pic>
        <p:nvPicPr>
          <p:cNvPr id="6" name="Picture 5">
            <a:extLst>
              <a:ext uri="{FF2B5EF4-FFF2-40B4-BE49-F238E27FC236}">
                <a16:creationId xmlns:a16="http://schemas.microsoft.com/office/drawing/2014/main" id="{7D82C36B-1FAE-4381-97F3-CC3492C13D83}"/>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1687830" y="127925"/>
            <a:ext cx="5935980" cy="583927"/>
          </a:xfrm>
          <a:prstGeom prst="rect">
            <a:avLst/>
          </a:prstGeom>
          <a:noFill/>
          <a:ln>
            <a:noFill/>
          </a:ln>
        </p:spPr>
      </p:pic>
      <p:pic>
        <p:nvPicPr>
          <p:cNvPr id="7" name="Picture 6">
            <a:extLst>
              <a:ext uri="{FF2B5EF4-FFF2-40B4-BE49-F238E27FC236}">
                <a16:creationId xmlns:a16="http://schemas.microsoft.com/office/drawing/2014/main" id="{D80A044B-E5A0-4C9D-8AA1-5BBF2D3FD2C9}"/>
              </a:ext>
            </a:extLst>
          </p:cNvPr>
          <p:cNvPicPr/>
          <p:nvPr/>
        </p:nvPicPr>
        <p:blipFill>
          <a:blip r:embed="rId4">
            <a:extLst>
              <a:ext uri="{28A0092B-C50C-407E-A947-70E740481C1C}">
                <a14:useLocalDpi xmlns:a14="http://schemas.microsoft.com/office/drawing/2010/main"/>
              </a:ext>
            </a:extLst>
          </a:blip>
          <a:srcRect/>
          <a:stretch>
            <a:fillRect/>
          </a:stretch>
        </p:blipFill>
        <p:spPr bwMode="auto">
          <a:xfrm>
            <a:off x="1892546" y="4221463"/>
            <a:ext cx="5852160" cy="66738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4">
            <a:extLst>
              <a:ext uri="{FF2B5EF4-FFF2-40B4-BE49-F238E27FC236}">
                <a16:creationId xmlns:a16="http://schemas.microsoft.com/office/drawing/2014/main" id="{2913B899-DB99-4BDA-AB65-1F82750EE974}"/>
              </a:ext>
            </a:extLst>
          </p:cNvPr>
          <p:cNvSpPr/>
          <p:nvPr/>
        </p:nvSpPr>
        <p:spPr>
          <a:xfrm>
            <a:off x="4568448" y="2729154"/>
            <a:ext cx="4335784" cy="2111250"/>
          </a:xfrm>
          <a:prstGeom prst="roundRect">
            <a:avLst>
              <a:gd name="adj" fmla="val 5171"/>
            </a:avLst>
          </a:prstGeom>
          <a:solidFill>
            <a:schemeClr val="accent4">
              <a:lumMod val="40000"/>
              <a:lumOff val="60000"/>
            </a:schemeClr>
          </a:solidFill>
          <a:ln/>
        </p:spPr>
      </p:sp>
      <p:sp>
        <p:nvSpPr>
          <p:cNvPr id="5" name="Text 0">
            <a:extLst>
              <a:ext uri="{FF2B5EF4-FFF2-40B4-BE49-F238E27FC236}">
                <a16:creationId xmlns:a16="http://schemas.microsoft.com/office/drawing/2014/main" id="{F35F017D-B3DB-4097-A7D5-BE45B3C655E4}"/>
              </a:ext>
            </a:extLst>
          </p:cNvPr>
          <p:cNvSpPr/>
          <p:nvPr/>
        </p:nvSpPr>
        <p:spPr>
          <a:xfrm>
            <a:off x="361666" y="426467"/>
            <a:ext cx="8454788" cy="650825"/>
          </a:xfrm>
          <a:prstGeom prst="rect">
            <a:avLst/>
          </a:prstGeom>
          <a:noFill/>
          <a:ln/>
        </p:spPr>
        <p:txBody>
          <a:bodyPr wrap="square" lIns="0" tIns="0" rIns="0" bIns="0" rtlCol="0" anchor="t">
            <a:noAutofit/>
          </a:bodyPr>
          <a:lstStyle/>
          <a:p>
            <a:pPr marL="0" indent="0" algn="l">
              <a:lnSpc>
                <a:spcPct val="104000"/>
              </a:lnSpc>
              <a:buNone/>
            </a:pPr>
            <a:r>
              <a:rPr lang="en-US" sz="2100" b="1" dirty="0">
                <a:solidFill>
                  <a:srgbClr val="006747"/>
                </a:solidFill>
                <a:latin typeface="Noto Serif SC Bold" pitchFamily="34" charset="0"/>
                <a:ea typeface="Noto Serif SC Bold" pitchFamily="34" charset="-122"/>
              </a:rPr>
              <a:t>Terapiile somatice – o perspectivă asupra relației corp–minte</a:t>
            </a:r>
          </a:p>
        </p:txBody>
      </p:sp>
      <p:sp>
        <p:nvSpPr>
          <p:cNvPr id="6" name="Text 1">
            <a:extLst>
              <a:ext uri="{FF2B5EF4-FFF2-40B4-BE49-F238E27FC236}">
                <a16:creationId xmlns:a16="http://schemas.microsoft.com/office/drawing/2014/main" id="{0F12C5F0-2E17-44EB-852E-6D24EF88D017}"/>
              </a:ext>
            </a:extLst>
          </p:cNvPr>
          <p:cNvSpPr/>
          <p:nvPr/>
        </p:nvSpPr>
        <p:spPr>
          <a:xfrm>
            <a:off x="361666" y="896005"/>
            <a:ext cx="8454788" cy="260300"/>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Ce sunt terapiile somatice?</a:t>
            </a:r>
            <a:endParaRPr lang="en-US" sz="1300" dirty="0">
              <a:latin typeface="Geist" panose="020B0604020202020204" charset="0"/>
              <a:cs typeface="Geist" panose="020B0604020202020204" charset="0"/>
            </a:endParaRPr>
          </a:p>
        </p:txBody>
      </p:sp>
      <p:sp>
        <p:nvSpPr>
          <p:cNvPr id="7" name="Text 2">
            <a:extLst>
              <a:ext uri="{FF2B5EF4-FFF2-40B4-BE49-F238E27FC236}">
                <a16:creationId xmlns:a16="http://schemas.microsoft.com/office/drawing/2014/main" id="{5E3253DE-3E7D-4F0B-ACF1-1A4869CA72B2}"/>
              </a:ext>
            </a:extLst>
          </p:cNvPr>
          <p:cNvSpPr/>
          <p:nvPr/>
        </p:nvSpPr>
        <p:spPr>
          <a:xfrm>
            <a:off x="361666" y="1136810"/>
            <a:ext cx="8454788" cy="768251"/>
          </a:xfrm>
          <a:prstGeom prst="rect">
            <a:avLst/>
          </a:prstGeom>
          <a:noFill/>
          <a:ln/>
        </p:spPr>
        <p:txBody>
          <a:bodyPr wrap="square" lIns="0" tIns="0" rIns="0" bIns="0" rtlCol="0" anchor="t">
            <a:noAutofit/>
          </a:bodyPr>
          <a:lstStyle/>
          <a:p>
            <a:pPr marL="0" indent="0" algn="l">
              <a:lnSpc>
                <a:spcPct val="123000"/>
              </a:lnSpc>
              <a:buNone/>
            </a:pPr>
            <a:r>
              <a:rPr lang="en-US" sz="1300" dirty="0">
                <a:solidFill>
                  <a:srgbClr val="383838"/>
                </a:solidFill>
                <a:latin typeface="Geist" panose="020B0604020202020204" charset="0"/>
                <a:ea typeface="Patrick Hand" pitchFamily="34" charset="-122"/>
                <a:cs typeface="Geist" panose="020B0604020202020204" charset="0"/>
              </a:rPr>
              <a:t>Terapiile somatice reprezintă un ansamblu de abordări educaționale și terapeutice care pornesc de la ideea că experiențele cognitive, emoționale și comportamentale sunt strâns legate de modul în care corpul percepe, organizează și exprimă mișcarea. Aceste intervenții urmăresc dezvoltarea conștientizării corporale, autoreglarea și îmbunătățirea funcționării globale a persoanei.</a:t>
            </a:r>
            <a:endParaRPr lang="en-US" sz="1300" dirty="0">
              <a:latin typeface="Geist" panose="020B0604020202020204" charset="0"/>
              <a:cs typeface="Geist" panose="020B0604020202020204" charset="0"/>
            </a:endParaRPr>
          </a:p>
        </p:txBody>
      </p:sp>
      <p:sp>
        <p:nvSpPr>
          <p:cNvPr id="8" name="Text 3">
            <a:extLst>
              <a:ext uri="{FF2B5EF4-FFF2-40B4-BE49-F238E27FC236}">
                <a16:creationId xmlns:a16="http://schemas.microsoft.com/office/drawing/2014/main" id="{F96D663B-28A2-4CF0-B345-11028504B6A2}"/>
              </a:ext>
            </a:extLst>
          </p:cNvPr>
          <p:cNvSpPr/>
          <p:nvPr/>
        </p:nvSpPr>
        <p:spPr>
          <a:xfrm>
            <a:off x="361666" y="2417837"/>
            <a:ext cx="8454788" cy="260300"/>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Exemple de abordări somatice</a:t>
            </a:r>
            <a:endParaRPr lang="en-US" sz="1300" dirty="0">
              <a:latin typeface="Geist" panose="020B0604020202020204" charset="0"/>
              <a:cs typeface="Geist" panose="020B0604020202020204" charset="0"/>
            </a:endParaRPr>
          </a:p>
        </p:txBody>
      </p:sp>
      <p:sp>
        <p:nvSpPr>
          <p:cNvPr id="9" name="Shape 4">
            <a:extLst>
              <a:ext uri="{FF2B5EF4-FFF2-40B4-BE49-F238E27FC236}">
                <a16:creationId xmlns:a16="http://schemas.microsoft.com/office/drawing/2014/main" id="{7507F2BE-16E3-4395-9A22-01C7BFA6CB3D}"/>
              </a:ext>
            </a:extLst>
          </p:cNvPr>
          <p:cNvSpPr/>
          <p:nvPr/>
        </p:nvSpPr>
        <p:spPr>
          <a:xfrm>
            <a:off x="350075" y="2713234"/>
            <a:ext cx="4137708" cy="2111250"/>
          </a:xfrm>
          <a:prstGeom prst="roundRect">
            <a:avLst>
              <a:gd name="adj" fmla="val 5171"/>
            </a:avLst>
          </a:prstGeom>
          <a:solidFill>
            <a:srgbClr val="92D050"/>
          </a:solidFill>
          <a:ln/>
        </p:spPr>
      </p:sp>
      <p:sp>
        <p:nvSpPr>
          <p:cNvPr id="10" name="Text 5">
            <a:extLst>
              <a:ext uri="{FF2B5EF4-FFF2-40B4-BE49-F238E27FC236}">
                <a16:creationId xmlns:a16="http://schemas.microsoft.com/office/drawing/2014/main" id="{6D19C599-6F66-447F-BCFC-046C5D9F8E9E}"/>
              </a:ext>
            </a:extLst>
          </p:cNvPr>
          <p:cNvSpPr/>
          <p:nvPr/>
        </p:nvSpPr>
        <p:spPr>
          <a:xfrm>
            <a:off x="478095" y="2891309"/>
            <a:ext cx="3698116" cy="237481"/>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Geist" panose="020B0604020202020204" charset="0"/>
                <a:ea typeface="Patrick Hand" pitchFamily="34" charset="-122"/>
                <a:cs typeface="Geist" panose="020B0604020202020204" charset="0"/>
              </a:rPr>
              <a:t>🟦</a:t>
            </a:r>
            <a:r>
              <a:rPr lang="en-US" sz="1300" dirty="0">
                <a:solidFill>
                  <a:srgbClr val="383838"/>
                </a:solidFill>
                <a:latin typeface="Geist" panose="020B0604020202020204" charset="0"/>
                <a:ea typeface="Patrick Hand" pitchFamily="34" charset="-122"/>
                <a:cs typeface="Geist" panose="020B0604020202020204" charset="0"/>
              </a:rPr>
              <a:t> </a:t>
            </a:r>
            <a:r>
              <a:rPr lang="ro-RO" sz="1300" b="1" dirty="0">
                <a:solidFill>
                  <a:srgbClr val="383838"/>
                </a:solidFill>
                <a:latin typeface="Geist" panose="020B0604020202020204" charset="0"/>
                <a:ea typeface="Patrick Hand" pitchFamily="34" charset="-122"/>
                <a:cs typeface="Geist" panose="020B0604020202020204" charset="0"/>
              </a:rPr>
              <a:t>Terapia psihosomatică -</a:t>
            </a:r>
            <a:r>
              <a:rPr lang="en-US" sz="1300" b="1" dirty="0" err="1">
                <a:solidFill>
                  <a:srgbClr val="383838"/>
                </a:solidFill>
                <a:latin typeface="Geist" panose="020B0604020202020204" charset="0"/>
                <a:ea typeface="Patrick Hand" pitchFamily="34" charset="-122"/>
                <a:cs typeface="Geist" panose="020B0604020202020204" charset="0"/>
                <a:hlinkClick r:id="rId3"/>
              </a:rPr>
              <a:t>Metoda</a:t>
            </a:r>
            <a:r>
              <a:rPr lang="en-US" sz="1300" b="1" dirty="0">
                <a:solidFill>
                  <a:srgbClr val="383838"/>
                </a:solidFill>
                <a:latin typeface="Geist" panose="020B0604020202020204" charset="0"/>
                <a:ea typeface="Patrick Hand" pitchFamily="34" charset="-122"/>
                <a:cs typeface="Geist" panose="020B0604020202020204" charset="0"/>
                <a:hlinkClick r:id="rId3"/>
              </a:rPr>
              <a:t> Feldenkrais</a:t>
            </a:r>
            <a:endParaRPr lang="en-US" sz="1300" b="1" dirty="0">
              <a:latin typeface="Geist" panose="020B0604020202020204" charset="0"/>
              <a:cs typeface="Geist" panose="020B0604020202020204" charset="0"/>
            </a:endParaRPr>
          </a:p>
        </p:txBody>
      </p:sp>
      <p:sp>
        <p:nvSpPr>
          <p:cNvPr id="11" name="Text 6">
            <a:extLst>
              <a:ext uri="{FF2B5EF4-FFF2-40B4-BE49-F238E27FC236}">
                <a16:creationId xmlns:a16="http://schemas.microsoft.com/office/drawing/2014/main" id="{52489CB0-7435-4E01-B7E9-BDE00593FB6A}"/>
              </a:ext>
            </a:extLst>
          </p:cNvPr>
          <p:cNvSpPr/>
          <p:nvPr/>
        </p:nvSpPr>
        <p:spPr>
          <a:xfrm>
            <a:off x="682815" y="3163888"/>
            <a:ext cx="3804968" cy="652983"/>
          </a:xfrm>
          <a:prstGeom prst="rect">
            <a:avLst/>
          </a:prstGeom>
          <a:noFill/>
          <a:ln/>
        </p:spPr>
        <p:txBody>
          <a:bodyPr wrap="square" lIns="0" tIns="0" rIns="0" bIns="0" rtlCol="0" anchor="t">
            <a:noAutofit/>
          </a:bodyPr>
          <a:lstStyle/>
          <a:p>
            <a:pPr marL="203200" indent="-203200" algn="l">
              <a:lnSpc>
                <a:spcPct val="123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învățare prin conștientizarea mișcării;</a:t>
            </a:r>
            <a:endParaRPr lang="en-US" sz="1300" dirty="0">
              <a:latin typeface="Geist" panose="020B0604020202020204" charset="0"/>
              <a:cs typeface="Geist" panose="020B0604020202020204" charset="0"/>
            </a:endParaRPr>
          </a:p>
          <a:p>
            <a:pPr marL="203200" indent="-203200" algn="l">
              <a:lnSpc>
                <a:spcPct val="123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reorganizarea tiparelor neuromotorii;</a:t>
            </a:r>
            <a:endParaRPr lang="en-US" sz="1300" dirty="0">
              <a:latin typeface="Geist" panose="020B0604020202020204" charset="0"/>
              <a:cs typeface="Geist" panose="020B0604020202020204" charset="0"/>
            </a:endParaRPr>
          </a:p>
          <a:p>
            <a:pPr marL="203200" indent="-203200" algn="l">
              <a:lnSpc>
                <a:spcPct val="123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dezvoltarea neuroplasticității.</a:t>
            </a:r>
            <a:endParaRPr lang="en-US" sz="1300" dirty="0">
              <a:latin typeface="Geist" panose="020B0604020202020204" charset="0"/>
              <a:cs typeface="Geist" panose="020B0604020202020204" charset="0"/>
            </a:endParaRPr>
          </a:p>
        </p:txBody>
      </p:sp>
      <p:sp>
        <p:nvSpPr>
          <p:cNvPr id="12" name="Text 7">
            <a:extLst>
              <a:ext uri="{FF2B5EF4-FFF2-40B4-BE49-F238E27FC236}">
                <a16:creationId xmlns:a16="http://schemas.microsoft.com/office/drawing/2014/main" id="{AF5042F3-10B8-4B77-87B3-C2C1D482E0D8}"/>
              </a:ext>
            </a:extLst>
          </p:cNvPr>
          <p:cNvSpPr/>
          <p:nvPr/>
        </p:nvSpPr>
        <p:spPr>
          <a:xfrm>
            <a:off x="4674439" y="2891310"/>
            <a:ext cx="4223900" cy="411601"/>
          </a:xfrm>
          <a:prstGeom prst="rect">
            <a:avLst/>
          </a:prstGeom>
          <a:noFill/>
          <a:ln/>
        </p:spPr>
        <p:txBody>
          <a:bodyPr wrap="square" lIns="0" tIns="0" rIns="0" bIns="0" rtlCol="0" anchor="t">
            <a:noAutofit/>
          </a:bodyPr>
          <a:lstStyle/>
          <a:p>
            <a:pPr marL="0" indent="0" algn="l">
              <a:lnSpc>
                <a:spcPct val="104000"/>
              </a:lnSpc>
              <a:buNone/>
            </a:pPr>
            <a:r>
              <a:rPr lang="en-US" sz="1300" dirty="0">
                <a:solidFill>
                  <a:srgbClr val="000000"/>
                </a:solidFill>
                <a:latin typeface="Geist" panose="020B0604020202020204" charset="0"/>
                <a:ea typeface="Patrick Hand" pitchFamily="34" charset="-122"/>
                <a:cs typeface="Geist" panose="020B0604020202020204" charset="0"/>
              </a:rPr>
              <a:t>🟩</a:t>
            </a:r>
            <a:r>
              <a:rPr lang="en-US" sz="1300" dirty="0">
                <a:solidFill>
                  <a:srgbClr val="383838"/>
                </a:solidFill>
                <a:latin typeface="Geist" panose="020B0604020202020204" charset="0"/>
                <a:ea typeface="Patrick Hand" pitchFamily="34" charset="-122"/>
                <a:cs typeface="Geist" panose="020B0604020202020204" charset="0"/>
              </a:rPr>
              <a:t> </a:t>
            </a:r>
            <a:r>
              <a:rPr lang="en-US" sz="1300" b="1" dirty="0">
                <a:solidFill>
                  <a:srgbClr val="383838"/>
                </a:solidFill>
                <a:latin typeface="Geist" panose="020B0604020202020204" charset="0"/>
                <a:ea typeface="Patrick Hand" pitchFamily="34" charset="-122"/>
                <a:cs typeface="Geist" panose="020B0604020202020204" charset="0"/>
                <a:hlinkClick r:id="rId4"/>
              </a:rPr>
              <a:t>Terapia prin Dans și </a:t>
            </a:r>
            <a:r>
              <a:rPr lang="en-US" sz="1300" b="1" dirty="0" err="1">
                <a:solidFill>
                  <a:srgbClr val="383838"/>
                </a:solidFill>
                <a:latin typeface="Geist" panose="020B0604020202020204" charset="0"/>
                <a:ea typeface="Patrick Hand" pitchFamily="34" charset="-122"/>
                <a:cs typeface="Geist" panose="020B0604020202020204" charset="0"/>
                <a:hlinkClick r:id="rId4"/>
              </a:rPr>
              <a:t>Mișcare</a:t>
            </a:r>
            <a:r>
              <a:rPr lang="en-US" sz="1300" b="1" dirty="0">
                <a:solidFill>
                  <a:srgbClr val="383838"/>
                </a:solidFill>
                <a:latin typeface="Geist" panose="020B0604020202020204" charset="0"/>
                <a:ea typeface="Patrick Hand" pitchFamily="34" charset="-122"/>
                <a:cs typeface="Geist" panose="020B0604020202020204" charset="0"/>
                <a:hlinkClick r:id="rId4"/>
              </a:rPr>
              <a:t> </a:t>
            </a:r>
            <a:r>
              <a:rPr lang="en-US" sz="1300" b="1" dirty="0">
                <a:solidFill>
                  <a:srgbClr val="383838"/>
                </a:solidFill>
                <a:latin typeface="Geist" panose="020B0604020202020204" charset="0"/>
                <a:ea typeface="Patrick Hand" pitchFamily="34" charset="-122"/>
                <a:cs typeface="Geist" panose="020B0604020202020204" charset="0"/>
              </a:rPr>
              <a:t>(</a:t>
            </a:r>
            <a:r>
              <a:rPr lang="ro-RO" sz="1300" b="1" dirty="0">
                <a:solidFill>
                  <a:srgbClr val="383838"/>
                </a:solidFill>
                <a:latin typeface="Geist" panose="020B0604020202020204" charset="0"/>
                <a:ea typeface="Patrick Hand" pitchFamily="34" charset="-122"/>
                <a:cs typeface="Geist" panose="020B0604020202020204" charset="0"/>
              </a:rPr>
              <a:t>TDM</a:t>
            </a:r>
            <a:r>
              <a:rPr lang="en-US" sz="1300" b="1" dirty="0">
                <a:solidFill>
                  <a:srgbClr val="383838"/>
                </a:solidFill>
                <a:latin typeface="Geist" panose="020B0604020202020204" charset="0"/>
                <a:ea typeface="Patrick Hand" pitchFamily="34" charset="-122"/>
                <a:cs typeface="Geist" panose="020B0604020202020204" charset="0"/>
              </a:rPr>
              <a:t>)</a:t>
            </a:r>
            <a:endParaRPr lang="en-US" sz="1300" b="1" dirty="0">
              <a:latin typeface="Geist" panose="020B0604020202020204" charset="0"/>
              <a:cs typeface="Geist" panose="020B0604020202020204" charset="0"/>
            </a:endParaRPr>
          </a:p>
        </p:txBody>
      </p:sp>
      <p:sp>
        <p:nvSpPr>
          <p:cNvPr id="13" name="Text 8">
            <a:extLst>
              <a:ext uri="{FF2B5EF4-FFF2-40B4-BE49-F238E27FC236}">
                <a16:creationId xmlns:a16="http://schemas.microsoft.com/office/drawing/2014/main" id="{107D49B5-BA1B-4D1D-B923-4AB538788C95}"/>
              </a:ext>
            </a:extLst>
          </p:cNvPr>
          <p:cNvSpPr/>
          <p:nvPr/>
        </p:nvSpPr>
        <p:spPr>
          <a:xfrm>
            <a:off x="4708559" y="3353928"/>
            <a:ext cx="4223900" cy="1229171"/>
          </a:xfrm>
          <a:prstGeom prst="rect">
            <a:avLst/>
          </a:prstGeom>
          <a:noFill/>
          <a:ln/>
        </p:spPr>
        <p:txBody>
          <a:bodyPr wrap="square" lIns="0" tIns="0" rIns="0" bIns="0" rtlCol="0" anchor="t">
            <a:noAutofit/>
          </a:bodyPr>
          <a:lstStyle/>
          <a:p>
            <a:pPr marL="203200" indent="-203200" algn="l">
              <a:lnSpc>
                <a:spcPct val="123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utilizarea mișcării ca mijloc de exprimare și comunicare;</a:t>
            </a:r>
            <a:endParaRPr lang="en-US" sz="1300" dirty="0">
              <a:latin typeface="Geist" panose="020B0604020202020204" charset="0"/>
              <a:cs typeface="Geist" panose="020B0604020202020204" charset="0"/>
            </a:endParaRPr>
          </a:p>
          <a:p>
            <a:pPr marL="203200" indent="-203200" algn="l">
              <a:lnSpc>
                <a:spcPct val="123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integrarea dimensiunilor emoționale, cognitive și relaționale;</a:t>
            </a:r>
            <a:endParaRPr lang="en-US" sz="1300" dirty="0">
              <a:latin typeface="Geist" panose="020B0604020202020204" charset="0"/>
              <a:cs typeface="Geist" panose="020B0604020202020204" charset="0"/>
            </a:endParaRPr>
          </a:p>
          <a:p>
            <a:pPr marL="203200" indent="-203200" algn="l">
              <a:lnSpc>
                <a:spcPct val="123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facilitarea dezvoltării psiho-sociale și a autoreglării.</a:t>
            </a:r>
            <a:endParaRPr lang="en-US" sz="1300" dirty="0">
              <a:latin typeface="Geist" panose="020B0604020202020204" charset="0"/>
              <a:cs typeface="Geist" panose="020B0604020202020204" charset="0"/>
            </a:endParaRPr>
          </a:p>
        </p:txBody>
      </p:sp>
    </p:spTree>
    <p:extLst>
      <p:ext uri="{BB962C8B-B14F-4D97-AF65-F5344CB8AC3E}">
        <p14:creationId xmlns:p14="http://schemas.microsoft.com/office/powerpoint/2010/main" val="1353015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349" y="313973"/>
            <a:ext cx="5592961" cy="408384"/>
          </a:xfrm>
          <a:prstGeom prst="rect">
            <a:avLst/>
          </a:prstGeom>
          <a:noFill/>
          <a:ln/>
        </p:spPr>
        <p:txBody>
          <a:bodyPr wrap="none" lIns="0" tIns="0" rIns="0" bIns="0" rtlCol="0" anchor="t"/>
          <a:lstStyle/>
          <a:p>
            <a:pPr marL="0" indent="0" algn="l">
              <a:lnSpc>
                <a:spcPct val="104000"/>
              </a:lnSpc>
              <a:buNone/>
            </a:pPr>
            <a:r>
              <a:rPr lang="ro-RO" sz="2400" b="1" dirty="0">
                <a:solidFill>
                  <a:srgbClr val="006747"/>
                </a:solidFill>
                <a:latin typeface="Noto Serif SC Bold" pitchFamily="34" charset="0"/>
                <a:ea typeface="Noto Serif SC Bold" pitchFamily="34" charset="-122"/>
                <a:cs typeface="Noto Serif SC Bold" pitchFamily="34" charset="-120"/>
              </a:rPr>
              <a:t>1. </a:t>
            </a:r>
            <a:r>
              <a:rPr lang="en-US" sz="2400" b="1" dirty="0" err="1">
                <a:solidFill>
                  <a:srgbClr val="006747"/>
                </a:solidFill>
                <a:latin typeface="Noto Serif SC Bold" pitchFamily="34" charset="0"/>
                <a:ea typeface="Noto Serif SC Bold" pitchFamily="34" charset="-122"/>
                <a:cs typeface="Noto Serif SC Bold" pitchFamily="34" charset="-120"/>
              </a:rPr>
              <a:t>Terapia</a:t>
            </a:r>
            <a:r>
              <a:rPr lang="en-US" sz="2400" b="1" dirty="0">
                <a:solidFill>
                  <a:srgbClr val="006747"/>
                </a:solidFill>
                <a:latin typeface="Noto Serif SC Bold" pitchFamily="34" charset="0"/>
                <a:ea typeface="Noto Serif SC Bold" pitchFamily="34" charset="-122"/>
                <a:cs typeface="Noto Serif SC Bold" pitchFamily="34" charset="-120"/>
              </a:rPr>
              <a:t> </a:t>
            </a:r>
            <a:r>
              <a:rPr lang="en-US" sz="2400" b="1" dirty="0" err="1">
                <a:solidFill>
                  <a:srgbClr val="006747"/>
                </a:solidFill>
                <a:latin typeface="Noto Serif SC Bold" pitchFamily="34" charset="0"/>
                <a:ea typeface="Noto Serif SC Bold" pitchFamily="34" charset="-122"/>
                <a:cs typeface="Noto Serif SC Bold" pitchFamily="34" charset="-120"/>
              </a:rPr>
              <a:t>psihosomatic</a:t>
            </a:r>
            <a:r>
              <a:rPr lang="ro-RO" sz="2400" b="1" dirty="0">
                <a:solidFill>
                  <a:srgbClr val="006747"/>
                </a:solidFill>
                <a:latin typeface="Noto Serif SC Bold" pitchFamily="34" charset="0"/>
                <a:ea typeface="Noto Serif SC Bold" pitchFamily="34" charset="-122"/>
                <a:cs typeface="Noto Serif SC Bold" pitchFamily="34" charset="-120"/>
              </a:rPr>
              <a:t>ă</a:t>
            </a:r>
            <a:r>
              <a:rPr lang="en-US" sz="2400" b="1" dirty="0">
                <a:solidFill>
                  <a:srgbClr val="006747"/>
                </a:solidFill>
                <a:latin typeface="Noto Serif SC Bold" pitchFamily="34" charset="0"/>
                <a:ea typeface="Noto Serif SC Bold" pitchFamily="34" charset="-122"/>
                <a:cs typeface="Noto Serif SC Bold" pitchFamily="34" charset="-120"/>
              </a:rPr>
              <a:t> – </a:t>
            </a:r>
            <a:r>
              <a:rPr lang="en-US" sz="2400" b="1" dirty="0" err="1">
                <a:solidFill>
                  <a:srgbClr val="006747"/>
                </a:solidFill>
                <a:latin typeface="Noto Serif SC Bold" pitchFamily="34" charset="0"/>
                <a:ea typeface="Noto Serif SC Bold" pitchFamily="34" charset="-122"/>
                <a:cs typeface="Noto Serif SC Bold" pitchFamily="34" charset="-120"/>
              </a:rPr>
              <a:t>Metoda</a:t>
            </a:r>
            <a:r>
              <a:rPr lang="en-US" sz="2400" b="1" dirty="0">
                <a:solidFill>
                  <a:srgbClr val="006747"/>
                </a:solidFill>
                <a:latin typeface="Noto Serif SC Bold" pitchFamily="34" charset="0"/>
                <a:ea typeface="Noto Serif SC Bold" pitchFamily="34" charset="-122"/>
                <a:cs typeface="Noto Serif SC Bold" pitchFamily="34" charset="-120"/>
              </a:rPr>
              <a:t> Feldenkrais</a:t>
            </a:r>
            <a:endParaRPr lang="en-US" sz="2400" dirty="0"/>
          </a:p>
        </p:txBody>
      </p:sp>
      <p:sp>
        <p:nvSpPr>
          <p:cNvPr id="3" name="Text 1"/>
          <p:cNvSpPr/>
          <p:nvPr/>
        </p:nvSpPr>
        <p:spPr>
          <a:xfrm>
            <a:off x="457349" y="842381"/>
            <a:ext cx="8229302" cy="1127685"/>
          </a:xfrm>
          <a:prstGeom prst="rect">
            <a:avLst/>
          </a:prstGeom>
          <a:noFill/>
          <a:ln/>
        </p:spPr>
        <p:txBody>
          <a:bodyPr wrap="square" lIns="0" tIns="0" rIns="0" bIns="0" rtlCol="0" anchor="t">
            <a:noAutofit/>
          </a:bodyPr>
          <a:lstStyle/>
          <a:p>
            <a:pPr marL="0" indent="0" algn="l">
              <a:lnSpc>
                <a:spcPct val="128000"/>
              </a:lnSpc>
              <a:buNone/>
            </a:pPr>
            <a:r>
              <a:rPr lang="en-US" sz="1300" b="1" dirty="0" err="1">
                <a:solidFill>
                  <a:srgbClr val="006747"/>
                </a:solidFill>
                <a:latin typeface="Noto Serif SC Bold" pitchFamily="34" charset="0"/>
                <a:ea typeface="Noto Serif SC Bold" pitchFamily="34" charset="-122"/>
                <a:cs typeface="Noto Serif SC Bold" pitchFamily="34" charset="-120"/>
              </a:rPr>
              <a:t>Definiție</a:t>
            </a:r>
            <a:r>
              <a:rPr lang="en-US" sz="1300" b="1" dirty="0">
                <a:solidFill>
                  <a:srgbClr val="006747"/>
                </a:solidFill>
                <a:latin typeface="Noto Serif SC Bold" pitchFamily="34" charset="0"/>
                <a:ea typeface="Noto Serif SC Bold" pitchFamily="34" charset="-122"/>
                <a:cs typeface="Noto Serif SC Bold" pitchFamily="34" charset="-120"/>
              </a:rPr>
              <a:t> </a:t>
            </a:r>
            <a:r>
              <a:rPr lang="en-US" sz="1300" b="1" dirty="0" err="1">
                <a:solidFill>
                  <a:srgbClr val="006747"/>
                </a:solidFill>
                <a:latin typeface="Noto Serif SC Bold" pitchFamily="34" charset="0"/>
                <a:ea typeface="Noto Serif SC Bold" pitchFamily="34" charset="-122"/>
                <a:cs typeface="Noto Serif SC Bold" pitchFamily="34" charset="-120"/>
              </a:rPr>
              <a:t>și</a:t>
            </a:r>
            <a:r>
              <a:rPr lang="en-US" sz="1300" b="1" dirty="0">
                <a:solidFill>
                  <a:srgbClr val="006747"/>
                </a:solidFill>
                <a:latin typeface="Noto Serif SC Bold" pitchFamily="34" charset="0"/>
                <a:ea typeface="Noto Serif SC Bold" pitchFamily="34" charset="-122"/>
                <a:cs typeface="Noto Serif SC Bold" pitchFamily="34" charset="-120"/>
              </a:rPr>
              <a:t> fundament </a:t>
            </a:r>
            <a:r>
              <a:rPr lang="en-US" sz="1300" b="1" dirty="0" err="1">
                <a:solidFill>
                  <a:srgbClr val="006747"/>
                </a:solidFill>
                <a:latin typeface="Noto Serif SC Bold" pitchFamily="34" charset="0"/>
                <a:ea typeface="Noto Serif SC Bold" pitchFamily="34" charset="-122"/>
                <a:cs typeface="Noto Serif SC Bold" pitchFamily="34" charset="-120"/>
              </a:rPr>
              <a:t>teoretic</a:t>
            </a:r>
            <a:r>
              <a:rPr lang="en-US" sz="1300" b="1" dirty="0">
                <a:solidFill>
                  <a:srgbClr val="006747"/>
                </a:solidFill>
                <a:latin typeface="Noto Serif SC Bold" pitchFamily="34" charset="0"/>
                <a:ea typeface="Noto Serif SC Bold" pitchFamily="34" charset="-122"/>
                <a:cs typeface="Noto Serif SC Bold" pitchFamily="34" charset="-120"/>
              </a:rPr>
              <a:t> </a:t>
            </a:r>
            <a:r>
              <a:rPr lang="en-US" sz="1300" b="1" dirty="0">
                <a:solidFill>
                  <a:srgbClr val="006747"/>
                </a:solidFill>
                <a:latin typeface="Noto Serif SC Bold" pitchFamily="34" charset="0"/>
                <a:ea typeface="Noto Serif SC Bold" pitchFamily="34" charset="-122"/>
                <a:cs typeface="Noto Serif SC Bold" pitchFamily="34" charset="-120"/>
                <a:hlinkClick r:id="rId3"/>
              </a:rPr>
              <a:t>- </a:t>
            </a:r>
            <a:r>
              <a:rPr lang="en-US" sz="1300" dirty="0" err="1">
                <a:solidFill>
                  <a:srgbClr val="4B4A4A"/>
                </a:solidFill>
                <a:latin typeface="Geist" pitchFamily="34" charset="0"/>
                <a:ea typeface="Geist" pitchFamily="34" charset="-122"/>
                <a:cs typeface="Geist" pitchFamily="34" charset="-120"/>
                <a:hlinkClick r:id="rId3"/>
              </a:rPr>
              <a:t>Metoda</a:t>
            </a:r>
            <a:r>
              <a:rPr lang="en-US" sz="1300" dirty="0">
                <a:solidFill>
                  <a:srgbClr val="4B4A4A"/>
                </a:solidFill>
                <a:latin typeface="Geist" pitchFamily="34" charset="0"/>
                <a:ea typeface="Geist" pitchFamily="34" charset="-122"/>
                <a:cs typeface="Geist" pitchFamily="34" charset="-120"/>
                <a:hlinkClick r:id="rId3"/>
              </a:rPr>
              <a:t> Feldenkrais </a:t>
            </a:r>
            <a:r>
              <a:rPr lang="en-US" sz="1300" dirty="0">
                <a:solidFill>
                  <a:srgbClr val="4B4A4A"/>
                </a:solidFill>
                <a:latin typeface="Geist" pitchFamily="34" charset="0"/>
                <a:ea typeface="Geist" pitchFamily="34" charset="-122"/>
                <a:cs typeface="Geist" pitchFamily="34" charset="-120"/>
              </a:rPr>
              <a:t>este o abordare educațională și terapeutică somatică dezvoltată de Moshe Feldenkrais, care urmărește </a:t>
            </a:r>
            <a:r>
              <a:rPr lang="en-US" sz="1300" b="1" dirty="0">
                <a:solidFill>
                  <a:srgbClr val="4B4A4A"/>
                </a:solidFill>
                <a:latin typeface="Geist" pitchFamily="34" charset="0"/>
                <a:ea typeface="Geist" pitchFamily="34" charset="-122"/>
                <a:cs typeface="Geist" pitchFamily="34" charset="-120"/>
              </a:rPr>
              <a:t>îmbunătățirea funcționării umane prin conștientizarea mișcării și dezvoltarea percepției corporale.</a:t>
            </a:r>
            <a:endParaRPr lang="en-US" sz="1300" dirty="0"/>
          </a:p>
          <a:p>
            <a:pPr marL="0" indent="0" algn="l">
              <a:lnSpc>
                <a:spcPct val="128000"/>
              </a:lnSpc>
              <a:buNone/>
            </a:pPr>
            <a:r>
              <a:rPr lang="en-US" sz="1300" dirty="0">
                <a:solidFill>
                  <a:srgbClr val="4B4A4A"/>
                </a:solidFill>
                <a:latin typeface="Geist" pitchFamily="34" charset="0"/>
                <a:ea typeface="Geist" pitchFamily="34" charset="-122"/>
                <a:cs typeface="Geist" pitchFamily="34" charset="-120"/>
              </a:rPr>
              <a:t>Această metodă are un caracter interdisciplinar, integrând cunoștințe din mai multe domenii:</a:t>
            </a:r>
            <a:endParaRPr lang="en-US" sz="1300" dirty="0"/>
          </a:p>
        </p:txBody>
      </p:sp>
      <p:sp>
        <p:nvSpPr>
          <p:cNvPr id="4" name="Shape 2"/>
          <p:cNvSpPr/>
          <p:nvPr/>
        </p:nvSpPr>
        <p:spPr>
          <a:xfrm>
            <a:off x="457349" y="2109817"/>
            <a:ext cx="2662758" cy="1230159"/>
          </a:xfrm>
          <a:prstGeom prst="roundRect">
            <a:avLst>
              <a:gd name="adj" fmla="val 8049"/>
            </a:avLst>
          </a:prstGeom>
          <a:solidFill>
            <a:srgbClr val="D1EFE4"/>
          </a:solidFill>
          <a:ln w="4763">
            <a:solidFill>
              <a:srgbClr val="B7D5CA"/>
            </a:solidFill>
            <a:prstDash val="solid"/>
          </a:ln>
        </p:spPr>
      </p:sp>
      <p:sp>
        <p:nvSpPr>
          <p:cNvPr id="5" name="Shape 3"/>
          <p:cNvSpPr/>
          <p:nvPr/>
        </p:nvSpPr>
        <p:spPr>
          <a:xfrm>
            <a:off x="592782" y="2245250"/>
            <a:ext cx="392013" cy="392013"/>
          </a:xfrm>
          <a:prstGeom prst="roundRect">
            <a:avLst>
              <a:gd name="adj" fmla="val 14577140"/>
            </a:avLst>
          </a:prstGeom>
          <a:solidFill>
            <a:srgbClr val="006747"/>
          </a:solidFill>
          <a:ln/>
        </p:spPr>
      </p:sp>
      <p:pic>
        <p:nvPicPr>
          <p:cNvPr id="6" name="Image 0" descr="preencoded.png"/>
          <p:cNvPicPr>
            <a:picLocks noChangeAspect="1"/>
          </p:cNvPicPr>
          <p:nvPr/>
        </p:nvPicPr>
        <p:blipFill>
          <a:blip r:embed="rId4" cstate="hq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00608" y="2325706"/>
            <a:ext cx="176361" cy="176361"/>
          </a:xfrm>
          <a:prstGeom prst="rect">
            <a:avLst/>
          </a:prstGeom>
        </p:spPr>
      </p:pic>
      <p:sp>
        <p:nvSpPr>
          <p:cNvPr id="7" name="Text 4"/>
          <p:cNvSpPr/>
          <p:nvPr/>
        </p:nvSpPr>
        <p:spPr>
          <a:xfrm>
            <a:off x="1068501" y="2325245"/>
            <a:ext cx="1999506" cy="204118"/>
          </a:xfrm>
          <a:prstGeom prst="rect">
            <a:avLst/>
          </a:prstGeom>
          <a:noFill/>
          <a:ln/>
        </p:spPr>
        <p:txBody>
          <a:bodyPr wrap="none" lIns="0" tIns="0" rIns="0" bIns="0" rtlCol="0" anchor="t"/>
          <a:lstStyle/>
          <a:p>
            <a:pPr marL="0" indent="0" algn="l">
              <a:lnSpc>
                <a:spcPct val="104000"/>
              </a:lnSpc>
              <a:buNone/>
            </a:pPr>
            <a:r>
              <a:rPr lang="en-US" sz="1300" b="1" dirty="0">
                <a:solidFill>
                  <a:srgbClr val="4B4A4A"/>
                </a:solidFill>
                <a:latin typeface="Noto Serif SC Bold" pitchFamily="34" charset="0"/>
                <a:ea typeface="Noto Serif SC Bold" pitchFamily="34" charset="-122"/>
                <a:cs typeface="Noto Serif SC Bold" pitchFamily="34" charset="-120"/>
              </a:rPr>
              <a:t>Neurologie &amp; Psihologie</a:t>
            </a:r>
            <a:endParaRPr lang="en-US" sz="1300" dirty="0"/>
          </a:p>
        </p:txBody>
      </p:sp>
      <p:sp>
        <p:nvSpPr>
          <p:cNvPr id="8" name="Text 5"/>
          <p:cNvSpPr/>
          <p:nvPr/>
        </p:nvSpPr>
        <p:spPr>
          <a:xfrm>
            <a:off x="592782" y="2745386"/>
            <a:ext cx="2391891" cy="684907"/>
          </a:xfrm>
          <a:prstGeom prst="rect">
            <a:avLst/>
          </a:prstGeom>
          <a:noFill/>
          <a:ln/>
        </p:spPr>
        <p:txBody>
          <a:bodyPr wrap="square" lIns="0" tIns="0" rIns="0" bIns="0" rtlCol="0" anchor="t">
            <a:noAutofit/>
          </a:bodyPr>
          <a:lstStyle/>
          <a:p>
            <a:pPr marL="0" indent="0" algn="l">
              <a:lnSpc>
                <a:spcPct val="128000"/>
              </a:lnSpc>
              <a:buNone/>
            </a:pPr>
            <a:r>
              <a:rPr lang="en-US" sz="1300" dirty="0">
                <a:solidFill>
                  <a:srgbClr val="4B4A4A"/>
                </a:solidFill>
                <a:latin typeface="Geist" pitchFamily="34" charset="0"/>
                <a:ea typeface="Geist" pitchFamily="34" charset="-122"/>
                <a:cs typeface="Geist" pitchFamily="34" charset="-120"/>
              </a:rPr>
              <a:t>Baza funcționării sistemului nervos și a proceselor mentale</a:t>
            </a:r>
            <a:endParaRPr lang="en-US" sz="1300" dirty="0"/>
          </a:p>
        </p:txBody>
      </p:sp>
      <p:sp>
        <p:nvSpPr>
          <p:cNvPr id="9" name="Shape 6"/>
          <p:cNvSpPr/>
          <p:nvPr/>
        </p:nvSpPr>
        <p:spPr>
          <a:xfrm>
            <a:off x="3240584" y="2109817"/>
            <a:ext cx="2662758" cy="1230159"/>
          </a:xfrm>
          <a:prstGeom prst="roundRect">
            <a:avLst>
              <a:gd name="adj" fmla="val 8049"/>
            </a:avLst>
          </a:prstGeom>
          <a:solidFill>
            <a:srgbClr val="D1EFE4"/>
          </a:solidFill>
          <a:ln w="4763">
            <a:solidFill>
              <a:srgbClr val="B7D5CA"/>
            </a:solidFill>
            <a:prstDash val="solid"/>
          </a:ln>
        </p:spPr>
      </p:sp>
      <p:sp>
        <p:nvSpPr>
          <p:cNvPr id="10" name="Shape 7"/>
          <p:cNvSpPr/>
          <p:nvPr/>
        </p:nvSpPr>
        <p:spPr>
          <a:xfrm>
            <a:off x="3376017" y="2245250"/>
            <a:ext cx="392013" cy="392013"/>
          </a:xfrm>
          <a:prstGeom prst="roundRect">
            <a:avLst>
              <a:gd name="adj" fmla="val 14577140"/>
            </a:avLst>
          </a:prstGeom>
          <a:solidFill>
            <a:srgbClr val="006747"/>
          </a:solidFill>
          <a:ln/>
        </p:spPr>
      </p:sp>
      <p:pic>
        <p:nvPicPr>
          <p:cNvPr id="11" name="Image 1" descr="preencoded.png"/>
          <p:cNvPicPr>
            <a:picLocks noChangeAspect="1"/>
          </p:cNvPicPr>
          <p:nvPr/>
        </p:nvPicPr>
        <p:blipFill>
          <a:blip r:embed="rId4"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483843" y="2325706"/>
            <a:ext cx="176361" cy="176361"/>
          </a:xfrm>
          <a:prstGeom prst="rect">
            <a:avLst/>
          </a:prstGeom>
        </p:spPr>
      </p:pic>
      <p:sp>
        <p:nvSpPr>
          <p:cNvPr id="12" name="Text 8"/>
          <p:cNvSpPr/>
          <p:nvPr/>
        </p:nvSpPr>
        <p:spPr>
          <a:xfrm>
            <a:off x="3869282" y="2319310"/>
            <a:ext cx="1705124" cy="204118"/>
          </a:xfrm>
          <a:prstGeom prst="rect">
            <a:avLst/>
          </a:prstGeom>
          <a:noFill/>
          <a:ln/>
        </p:spPr>
        <p:txBody>
          <a:bodyPr wrap="none" lIns="0" tIns="0" rIns="0" bIns="0" rtlCol="0" anchor="t"/>
          <a:lstStyle/>
          <a:p>
            <a:pPr marL="0" indent="0" algn="l">
              <a:lnSpc>
                <a:spcPct val="104000"/>
              </a:lnSpc>
              <a:buNone/>
            </a:pPr>
            <a:r>
              <a:rPr lang="en-US" sz="1300" b="1" dirty="0">
                <a:solidFill>
                  <a:srgbClr val="4B4A4A"/>
                </a:solidFill>
                <a:latin typeface="Noto Serif SC Bold" pitchFamily="34" charset="0"/>
                <a:ea typeface="Noto Serif SC Bold" pitchFamily="34" charset="-122"/>
                <a:cs typeface="Noto Serif SC Bold" pitchFamily="34" charset="-120"/>
              </a:rPr>
              <a:t>Fiziologie &amp; Biologie</a:t>
            </a:r>
            <a:endParaRPr lang="en-US" sz="1300" dirty="0"/>
          </a:p>
        </p:txBody>
      </p:sp>
      <p:sp>
        <p:nvSpPr>
          <p:cNvPr id="13" name="Text 9"/>
          <p:cNvSpPr/>
          <p:nvPr/>
        </p:nvSpPr>
        <p:spPr>
          <a:xfrm>
            <a:off x="3376017" y="2714760"/>
            <a:ext cx="2391891" cy="518684"/>
          </a:xfrm>
          <a:prstGeom prst="rect">
            <a:avLst/>
          </a:prstGeom>
          <a:noFill/>
          <a:ln/>
        </p:spPr>
        <p:txBody>
          <a:bodyPr wrap="square" lIns="0" tIns="0" rIns="0" bIns="0" rtlCol="0" anchor="t">
            <a:noAutofit/>
          </a:bodyPr>
          <a:lstStyle/>
          <a:p>
            <a:pPr marL="0" indent="0" algn="l">
              <a:lnSpc>
                <a:spcPct val="128000"/>
              </a:lnSpc>
              <a:buNone/>
            </a:pPr>
            <a:r>
              <a:rPr lang="en-US" sz="1300" dirty="0">
                <a:solidFill>
                  <a:srgbClr val="4B4A4A"/>
                </a:solidFill>
                <a:latin typeface="Geist" pitchFamily="34" charset="0"/>
                <a:ea typeface="Geist" pitchFamily="34" charset="-122"/>
                <a:cs typeface="Geist" pitchFamily="34" charset="-120"/>
              </a:rPr>
              <a:t>Înțelegerea corpului uman și a mecanismelor sale</a:t>
            </a:r>
            <a:endParaRPr lang="en-US" sz="1300" dirty="0"/>
          </a:p>
        </p:txBody>
      </p:sp>
      <p:sp>
        <p:nvSpPr>
          <p:cNvPr id="14" name="Shape 10"/>
          <p:cNvSpPr/>
          <p:nvPr/>
        </p:nvSpPr>
        <p:spPr>
          <a:xfrm>
            <a:off x="6023818" y="2109817"/>
            <a:ext cx="2662758" cy="1230159"/>
          </a:xfrm>
          <a:prstGeom prst="roundRect">
            <a:avLst>
              <a:gd name="adj" fmla="val 8049"/>
            </a:avLst>
          </a:prstGeom>
          <a:solidFill>
            <a:srgbClr val="D1EFE4"/>
          </a:solidFill>
          <a:ln w="4763">
            <a:solidFill>
              <a:srgbClr val="B7D5CA"/>
            </a:solidFill>
            <a:prstDash val="solid"/>
          </a:ln>
        </p:spPr>
      </p:sp>
      <p:sp>
        <p:nvSpPr>
          <p:cNvPr id="15" name="Shape 11"/>
          <p:cNvSpPr/>
          <p:nvPr/>
        </p:nvSpPr>
        <p:spPr>
          <a:xfrm>
            <a:off x="6159252" y="2224778"/>
            <a:ext cx="392013" cy="392013"/>
          </a:xfrm>
          <a:prstGeom prst="roundRect">
            <a:avLst>
              <a:gd name="adj" fmla="val 14577140"/>
            </a:avLst>
          </a:prstGeom>
          <a:solidFill>
            <a:srgbClr val="006747"/>
          </a:solidFill>
          <a:ln/>
        </p:spPr>
      </p:sp>
      <p:pic>
        <p:nvPicPr>
          <p:cNvPr id="16" name="Image 2" descr="preencoded.png"/>
          <p:cNvPicPr>
            <a:picLocks noChangeAspect="1"/>
          </p:cNvPicPr>
          <p:nvPr/>
        </p:nvPicPr>
        <p:blipFill>
          <a:blip r:embed="rId4" cstate="hq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267078" y="2353002"/>
            <a:ext cx="176361" cy="176361"/>
          </a:xfrm>
          <a:prstGeom prst="rect">
            <a:avLst/>
          </a:prstGeom>
        </p:spPr>
      </p:pic>
      <p:sp>
        <p:nvSpPr>
          <p:cNvPr id="17" name="Text 12"/>
          <p:cNvSpPr/>
          <p:nvPr/>
        </p:nvSpPr>
        <p:spPr>
          <a:xfrm>
            <a:off x="6686699" y="2319310"/>
            <a:ext cx="1633612" cy="204118"/>
          </a:xfrm>
          <a:prstGeom prst="rect">
            <a:avLst/>
          </a:prstGeom>
          <a:noFill/>
          <a:ln/>
        </p:spPr>
        <p:txBody>
          <a:bodyPr wrap="none" lIns="0" tIns="0" rIns="0" bIns="0" rtlCol="0" anchor="t"/>
          <a:lstStyle/>
          <a:p>
            <a:pPr marL="0" indent="0" algn="l">
              <a:lnSpc>
                <a:spcPct val="104000"/>
              </a:lnSpc>
              <a:buNone/>
            </a:pPr>
            <a:r>
              <a:rPr lang="en-US" sz="1300" b="1" dirty="0">
                <a:solidFill>
                  <a:srgbClr val="4B4A4A"/>
                </a:solidFill>
                <a:latin typeface="Noto Serif SC Bold" pitchFamily="34" charset="0"/>
                <a:ea typeface="Noto Serif SC Bold" pitchFamily="34" charset="-122"/>
                <a:cs typeface="Noto Serif SC Bold" pitchFamily="34" charset="-120"/>
              </a:rPr>
              <a:t>Fizică &amp; </a:t>
            </a:r>
            <a:r>
              <a:rPr lang="en-US" sz="1300" b="1" dirty="0" err="1">
                <a:solidFill>
                  <a:srgbClr val="4B4A4A"/>
                </a:solidFill>
                <a:latin typeface="Noto Serif SC Bold" pitchFamily="34" charset="0"/>
                <a:ea typeface="Noto Serif SC Bold" pitchFamily="34" charset="-122"/>
                <a:cs typeface="Noto Serif SC Bold" pitchFamily="34" charset="-120"/>
              </a:rPr>
              <a:t>Mecanică</a:t>
            </a:r>
            <a:endParaRPr lang="en-US" sz="1300" b="1" dirty="0">
              <a:solidFill>
                <a:srgbClr val="4B4A4A"/>
              </a:solidFill>
              <a:latin typeface="Noto Serif SC Bold" pitchFamily="34" charset="0"/>
              <a:ea typeface="Noto Serif SC Bold" pitchFamily="34" charset="-122"/>
              <a:cs typeface="Noto Serif SC Bold" pitchFamily="34" charset="-120"/>
            </a:endParaRPr>
          </a:p>
          <a:p>
            <a:pPr marL="0" indent="0" algn="l">
              <a:lnSpc>
                <a:spcPct val="104000"/>
              </a:lnSpc>
              <a:buNone/>
            </a:pPr>
            <a:endParaRPr lang="en-US" sz="1300" dirty="0"/>
          </a:p>
        </p:txBody>
      </p:sp>
      <p:sp>
        <p:nvSpPr>
          <p:cNvPr id="18" name="Text 13"/>
          <p:cNvSpPr/>
          <p:nvPr/>
        </p:nvSpPr>
        <p:spPr>
          <a:xfrm>
            <a:off x="6131389" y="2729245"/>
            <a:ext cx="2391891" cy="573516"/>
          </a:xfrm>
          <a:prstGeom prst="rect">
            <a:avLst/>
          </a:prstGeom>
          <a:noFill/>
          <a:ln/>
        </p:spPr>
        <p:txBody>
          <a:bodyPr wrap="none" lIns="0" tIns="0" rIns="0" bIns="0" rtlCol="0" anchor="t"/>
          <a:lstStyle/>
          <a:p>
            <a:pPr marL="0" indent="0" algn="l">
              <a:lnSpc>
                <a:spcPct val="128000"/>
              </a:lnSpc>
              <a:buNone/>
            </a:pPr>
            <a:r>
              <a:rPr lang="en-US" sz="1300" dirty="0">
                <a:solidFill>
                  <a:srgbClr val="4B4A4A"/>
                </a:solidFill>
                <a:latin typeface="Geist" pitchFamily="34" charset="0"/>
                <a:ea typeface="Geist" pitchFamily="34" charset="-122"/>
                <a:cs typeface="Geist" pitchFamily="34" charset="-120"/>
              </a:rPr>
              <a:t>Principii ale mișcării și </a:t>
            </a:r>
            <a:r>
              <a:rPr lang="en-US" sz="1300" dirty="0" err="1">
                <a:solidFill>
                  <a:srgbClr val="4B4A4A"/>
                </a:solidFill>
                <a:latin typeface="Geist" pitchFamily="34" charset="0"/>
                <a:ea typeface="Geist" pitchFamily="34" charset="-122"/>
                <a:cs typeface="Geist" pitchFamily="34" charset="-120"/>
              </a:rPr>
              <a:t>forțelor</a:t>
            </a:r>
            <a:r>
              <a:rPr lang="en-US" sz="1300" dirty="0">
                <a:solidFill>
                  <a:srgbClr val="4B4A4A"/>
                </a:solidFill>
                <a:latin typeface="Geist" pitchFamily="34" charset="0"/>
                <a:ea typeface="Geist" pitchFamily="34" charset="-122"/>
                <a:cs typeface="Geist" pitchFamily="34" charset="-120"/>
              </a:rPr>
              <a:t> </a:t>
            </a:r>
          </a:p>
          <a:p>
            <a:pPr marL="0" indent="0" algn="l">
              <a:lnSpc>
                <a:spcPct val="128000"/>
              </a:lnSpc>
              <a:buNone/>
            </a:pPr>
            <a:r>
              <a:rPr lang="en-US" sz="1300" dirty="0" err="1">
                <a:solidFill>
                  <a:srgbClr val="4B4A4A"/>
                </a:solidFill>
                <a:latin typeface="Geist" pitchFamily="34" charset="0"/>
                <a:ea typeface="Geist" pitchFamily="34" charset="-122"/>
                <a:cs typeface="Geist" pitchFamily="34" charset="-120"/>
              </a:rPr>
              <a:t>corporale</a:t>
            </a:r>
            <a:endParaRPr lang="en-US" sz="1300" dirty="0"/>
          </a:p>
        </p:txBody>
      </p:sp>
      <p:sp>
        <p:nvSpPr>
          <p:cNvPr id="19" name="Shape 14"/>
          <p:cNvSpPr/>
          <p:nvPr/>
        </p:nvSpPr>
        <p:spPr>
          <a:xfrm>
            <a:off x="457349" y="3493815"/>
            <a:ext cx="4054376" cy="1044066"/>
          </a:xfrm>
          <a:prstGeom prst="roundRect">
            <a:avLst>
              <a:gd name="adj" fmla="val 9331"/>
            </a:avLst>
          </a:prstGeom>
          <a:solidFill>
            <a:srgbClr val="D1EFE4"/>
          </a:solidFill>
          <a:ln w="4763">
            <a:solidFill>
              <a:srgbClr val="B7D5CA"/>
            </a:solidFill>
            <a:prstDash val="solid"/>
          </a:ln>
        </p:spPr>
      </p:sp>
      <p:sp>
        <p:nvSpPr>
          <p:cNvPr id="20" name="Shape 15"/>
          <p:cNvSpPr/>
          <p:nvPr/>
        </p:nvSpPr>
        <p:spPr>
          <a:xfrm>
            <a:off x="592782" y="3629248"/>
            <a:ext cx="392013" cy="392013"/>
          </a:xfrm>
          <a:prstGeom prst="roundRect">
            <a:avLst>
              <a:gd name="adj" fmla="val 14577140"/>
            </a:avLst>
          </a:prstGeom>
          <a:solidFill>
            <a:srgbClr val="006747"/>
          </a:solidFill>
          <a:ln/>
        </p:spPr>
      </p:sp>
      <p:pic>
        <p:nvPicPr>
          <p:cNvPr id="21" name="Image 3" descr="preencoded.png"/>
          <p:cNvPicPr>
            <a:picLocks noChangeAspect="1"/>
          </p:cNvPicPr>
          <p:nvPr/>
        </p:nvPicPr>
        <p:blipFill>
          <a:blip r:embed="rId4"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00608" y="3737000"/>
            <a:ext cx="176361" cy="176361"/>
          </a:xfrm>
          <a:prstGeom prst="rect">
            <a:avLst/>
          </a:prstGeom>
        </p:spPr>
      </p:pic>
      <p:sp>
        <p:nvSpPr>
          <p:cNvPr id="22" name="Text 16"/>
          <p:cNvSpPr/>
          <p:nvPr/>
        </p:nvSpPr>
        <p:spPr>
          <a:xfrm>
            <a:off x="1157497" y="3740811"/>
            <a:ext cx="2628156" cy="204118"/>
          </a:xfrm>
          <a:prstGeom prst="rect">
            <a:avLst/>
          </a:prstGeom>
          <a:noFill/>
          <a:ln/>
        </p:spPr>
        <p:txBody>
          <a:bodyPr wrap="none" lIns="0" tIns="0" rIns="0" bIns="0" rtlCol="0" anchor="t"/>
          <a:lstStyle/>
          <a:p>
            <a:pPr marL="0" indent="0" algn="l">
              <a:lnSpc>
                <a:spcPct val="104000"/>
              </a:lnSpc>
              <a:buNone/>
            </a:pPr>
            <a:r>
              <a:rPr lang="en-US" sz="1300" b="1" dirty="0">
                <a:solidFill>
                  <a:srgbClr val="4B4A4A"/>
                </a:solidFill>
                <a:latin typeface="Noto Serif SC Bold" pitchFamily="34" charset="0"/>
                <a:ea typeface="Noto Serif SC Bold" pitchFamily="34" charset="-122"/>
                <a:cs typeface="Noto Serif SC Bold" pitchFamily="34" charset="-120"/>
              </a:rPr>
              <a:t>Teoria sistemelor &amp; Cibernetică</a:t>
            </a:r>
            <a:endParaRPr lang="en-US" sz="1300" dirty="0"/>
          </a:p>
        </p:txBody>
      </p:sp>
      <p:sp>
        <p:nvSpPr>
          <p:cNvPr id="23" name="Text 17"/>
          <p:cNvSpPr/>
          <p:nvPr/>
        </p:nvSpPr>
        <p:spPr>
          <a:xfrm>
            <a:off x="592782" y="4156694"/>
            <a:ext cx="3783509" cy="200844"/>
          </a:xfrm>
          <a:prstGeom prst="rect">
            <a:avLst/>
          </a:prstGeom>
          <a:noFill/>
          <a:ln/>
        </p:spPr>
        <p:txBody>
          <a:bodyPr wrap="none" lIns="0" tIns="0" rIns="0" bIns="0" rtlCol="0" anchor="t"/>
          <a:lstStyle/>
          <a:p>
            <a:pPr marL="0" indent="0" algn="l">
              <a:lnSpc>
                <a:spcPct val="128000"/>
              </a:lnSpc>
              <a:buNone/>
            </a:pPr>
            <a:r>
              <a:rPr lang="en-US" sz="1300" dirty="0">
                <a:solidFill>
                  <a:srgbClr val="4B4A4A"/>
                </a:solidFill>
                <a:latin typeface="Geist" pitchFamily="34" charset="0"/>
                <a:ea typeface="Geist" pitchFamily="34" charset="-122"/>
                <a:cs typeface="Geist" pitchFamily="34" charset="-120"/>
              </a:rPr>
              <a:t>Modele de organizare și autoreglare</a:t>
            </a:r>
            <a:endParaRPr lang="en-US" sz="1300" dirty="0"/>
          </a:p>
        </p:txBody>
      </p:sp>
      <p:sp>
        <p:nvSpPr>
          <p:cNvPr id="24" name="Shape 18"/>
          <p:cNvSpPr/>
          <p:nvPr/>
        </p:nvSpPr>
        <p:spPr>
          <a:xfrm>
            <a:off x="4632201" y="3493815"/>
            <a:ext cx="4054376" cy="1044066"/>
          </a:xfrm>
          <a:prstGeom prst="roundRect">
            <a:avLst>
              <a:gd name="adj" fmla="val 9331"/>
            </a:avLst>
          </a:prstGeom>
          <a:solidFill>
            <a:srgbClr val="D1EFE4"/>
          </a:solidFill>
          <a:ln w="4763">
            <a:solidFill>
              <a:srgbClr val="B7D5CA"/>
            </a:solidFill>
            <a:prstDash val="solid"/>
          </a:ln>
        </p:spPr>
      </p:sp>
      <p:sp>
        <p:nvSpPr>
          <p:cNvPr id="25" name="Shape 19"/>
          <p:cNvSpPr/>
          <p:nvPr/>
        </p:nvSpPr>
        <p:spPr>
          <a:xfrm>
            <a:off x="4767635" y="3629248"/>
            <a:ext cx="392013" cy="392013"/>
          </a:xfrm>
          <a:prstGeom prst="roundRect">
            <a:avLst>
              <a:gd name="adj" fmla="val 14577140"/>
            </a:avLst>
          </a:prstGeom>
          <a:solidFill>
            <a:srgbClr val="006747"/>
          </a:solidFill>
          <a:ln/>
        </p:spPr>
      </p:sp>
      <p:pic>
        <p:nvPicPr>
          <p:cNvPr id="26" name="Image 4" descr="preencoded.png"/>
          <p:cNvPicPr>
            <a:picLocks noChangeAspect="1"/>
          </p:cNvPicPr>
          <p:nvPr/>
        </p:nvPicPr>
        <p:blipFill>
          <a:blip r:embed="rId4" cstate="hq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4875461" y="3737000"/>
            <a:ext cx="176361" cy="176361"/>
          </a:xfrm>
          <a:prstGeom prst="rect">
            <a:avLst/>
          </a:prstGeom>
        </p:spPr>
      </p:pic>
      <p:sp>
        <p:nvSpPr>
          <p:cNvPr id="27" name="Text 20"/>
          <p:cNvSpPr/>
          <p:nvPr/>
        </p:nvSpPr>
        <p:spPr>
          <a:xfrm>
            <a:off x="5280124" y="3740811"/>
            <a:ext cx="1633612" cy="204118"/>
          </a:xfrm>
          <a:prstGeom prst="rect">
            <a:avLst/>
          </a:prstGeom>
          <a:noFill/>
          <a:ln/>
        </p:spPr>
        <p:txBody>
          <a:bodyPr wrap="none" lIns="0" tIns="0" rIns="0" bIns="0" rtlCol="0" anchor="t"/>
          <a:lstStyle/>
          <a:p>
            <a:pPr marL="0" indent="0" algn="l">
              <a:lnSpc>
                <a:spcPct val="104000"/>
              </a:lnSpc>
              <a:buNone/>
            </a:pPr>
            <a:r>
              <a:rPr lang="en-US" sz="1300" b="1" dirty="0">
                <a:solidFill>
                  <a:srgbClr val="4B4A4A"/>
                </a:solidFill>
                <a:latin typeface="Noto Serif SC Bold" pitchFamily="34" charset="0"/>
                <a:ea typeface="Noto Serif SC Bold" pitchFamily="34" charset="-122"/>
                <a:cs typeface="Noto Serif SC Bold" pitchFamily="34" charset="-120"/>
              </a:rPr>
              <a:t>Teoriile evoluției</a:t>
            </a:r>
            <a:endParaRPr lang="en-US" sz="1300" dirty="0"/>
          </a:p>
        </p:txBody>
      </p:sp>
      <p:sp>
        <p:nvSpPr>
          <p:cNvPr id="28" name="Text 21"/>
          <p:cNvSpPr/>
          <p:nvPr/>
        </p:nvSpPr>
        <p:spPr>
          <a:xfrm>
            <a:off x="4767635" y="4154042"/>
            <a:ext cx="3783509" cy="200844"/>
          </a:xfrm>
          <a:prstGeom prst="rect">
            <a:avLst/>
          </a:prstGeom>
          <a:noFill/>
          <a:ln/>
        </p:spPr>
        <p:txBody>
          <a:bodyPr wrap="none" lIns="0" tIns="0" rIns="0" bIns="0" rtlCol="0" anchor="t"/>
          <a:lstStyle/>
          <a:p>
            <a:pPr marL="0" indent="0" algn="l">
              <a:lnSpc>
                <a:spcPct val="128000"/>
              </a:lnSpc>
              <a:buNone/>
            </a:pPr>
            <a:r>
              <a:rPr lang="en-US" sz="1300" dirty="0">
                <a:solidFill>
                  <a:srgbClr val="4B4A4A"/>
                </a:solidFill>
                <a:latin typeface="Geist" pitchFamily="34" charset="0"/>
                <a:ea typeface="Geist" pitchFamily="34" charset="-122"/>
                <a:cs typeface="Geist" pitchFamily="34" charset="-120"/>
              </a:rPr>
              <a:t>Perspectiva dezvoltării și adaptării umane</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18896" y="332556"/>
            <a:ext cx="4812804" cy="346100"/>
          </a:xfrm>
          <a:prstGeom prst="rect">
            <a:avLst/>
          </a:prstGeom>
          <a:noFill/>
          <a:ln/>
        </p:spPr>
        <p:txBody>
          <a:bodyPr wrap="none" lIns="0" tIns="0" rIns="0" bIns="0" rtlCol="0" anchor="t"/>
          <a:lstStyle/>
          <a:p>
            <a:pPr marL="0" indent="0" algn="l">
              <a:lnSpc>
                <a:spcPct val="104000"/>
              </a:lnSpc>
              <a:buNone/>
            </a:pPr>
            <a:r>
              <a:rPr lang="en-US" sz="2400" b="1" dirty="0">
                <a:solidFill>
                  <a:srgbClr val="006747"/>
                </a:solidFill>
                <a:latin typeface="Noto Serif SC Bold" pitchFamily="34" charset="0"/>
                <a:ea typeface="Noto Serif SC Bold" pitchFamily="34" charset="-122"/>
              </a:rPr>
              <a:t>Concepția despre ființa umană</a:t>
            </a:r>
          </a:p>
        </p:txBody>
      </p:sp>
      <p:pic>
        <p:nvPicPr>
          <p:cNvPr id="3" name="Image 0" descr="preencoded.png"/>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18896" y="905768"/>
            <a:ext cx="4872782" cy="2684487"/>
          </a:xfrm>
          <a:prstGeom prst="rect">
            <a:avLst/>
          </a:prstGeom>
        </p:spPr>
      </p:pic>
      <p:sp>
        <p:nvSpPr>
          <p:cNvPr id="4" name="Text 1"/>
          <p:cNvSpPr/>
          <p:nvPr/>
        </p:nvSpPr>
        <p:spPr>
          <a:xfrm>
            <a:off x="750912" y="3687589"/>
            <a:ext cx="5329982" cy="157758"/>
          </a:xfrm>
          <a:prstGeom prst="rect">
            <a:avLst/>
          </a:prstGeom>
          <a:noFill/>
          <a:ln/>
        </p:spPr>
        <p:txBody>
          <a:bodyPr wrap="none" lIns="0" tIns="0" rIns="0" bIns="0" rtlCol="0" anchor="t"/>
          <a:lstStyle/>
          <a:p>
            <a:pPr marL="0" indent="0" algn="l">
              <a:lnSpc>
                <a:spcPct val="119000"/>
              </a:lnSpc>
              <a:buNone/>
            </a:pPr>
            <a:endParaRPr lang="en-US" sz="850" dirty="0"/>
          </a:p>
        </p:txBody>
      </p:sp>
      <p:sp>
        <p:nvSpPr>
          <p:cNvPr id="5" name="Text 2"/>
          <p:cNvSpPr/>
          <p:nvPr/>
        </p:nvSpPr>
        <p:spPr>
          <a:xfrm>
            <a:off x="5898579" y="1419225"/>
            <a:ext cx="2499122" cy="1637874"/>
          </a:xfrm>
          <a:prstGeom prst="rect">
            <a:avLst/>
          </a:prstGeom>
          <a:noFill/>
          <a:ln/>
        </p:spPr>
        <p:txBody>
          <a:bodyPr wrap="square" lIns="0" tIns="0" rIns="0" bIns="0" rtlCol="0" anchor="t">
            <a:noAutofit/>
          </a:bodyPr>
          <a:lstStyle/>
          <a:p>
            <a:pPr marL="0" indent="0" algn="l">
              <a:lnSpc>
                <a:spcPct val="119000"/>
              </a:lnSpc>
              <a:buNone/>
            </a:pPr>
            <a:r>
              <a:rPr lang="en-US" sz="1300" dirty="0">
                <a:solidFill>
                  <a:srgbClr val="4B4A4A"/>
                </a:solidFill>
                <a:latin typeface="Geist" pitchFamily="34" charset="0"/>
                <a:ea typeface="Geist" pitchFamily="34" charset="-122"/>
                <a:cs typeface="Geist" pitchFamily="34" charset="-120"/>
              </a:rPr>
              <a:t>Feldenkrais consideră </a:t>
            </a:r>
            <a:r>
              <a:rPr lang="en-US" sz="1300" dirty="0">
                <a:solidFill>
                  <a:srgbClr val="4B4A4A"/>
                </a:solidFill>
                <a:latin typeface="Geist" pitchFamily="34" charset="0"/>
                <a:ea typeface="Geist" pitchFamily="34" charset="-122"/>
                <a:cs typeface="Geist" pitchFamily="34" charset="-120"/>
                <a:hlinkClick r:id="rId4"/>
              </a:rPr>
              <a:t>omul o </a:t>
            </a:r>
            <a:r>
              <a:rPr lang="en-US" sz="1300" b="1" dirty="0">
                <a:solidFill>
                  <a:srgbClr val="4B4A4A"/>
                </a:solidFill>
                <a:latin typeface="Geist" pitchFamily="34" charset="0"/>
                <a:ea typeface="Geist" pitchFamily="34" charset="-122"/>
                <a:cs typeface="Geist" pitchFamily="34" charset="-120"/>
                <a:hlinkClick r:id="rId4"/>
              </a:rPr>
              <a:t>entitate indivizibilă</a:t>
            </a:r>
            <a:r>
              <a:rPr lang="en-US" sz="1300" dirty="0">
                <a:solidFill>
                  <a:srgbClr val="4B4A4A"/>
                </a:solidFill>
                <a:latin typeface="Geist" pitchFamily="34" charset="0"/>
                <a:ea typeface="Geist" pitchFamily="34" charset="-122"/>
                <a:cs typeface="Geist" pitchFamily="34" charset="-120"/>
              </a:rPr>
              <a:t>, în care corpul, sistemul nervos, experiențele psihice, ereditatea și mediul se influențează reciproc permanent.</a:t>
            </a:r>
            <a:endParaRPr lang="en-US" sz="1300" dirty="0"/>
          </a:p>
        </p:txBody>
      </p:sp>
      <p:sp>
        <p:nvSpPr>
          <p:cNvPr id="7" name="Text 3"/>
          <p:cNvSpPr/>
          <p:nvPr/>
        </p:nvSpPr>
        <p:spPr>
          <a:xfrm>
            <a:off x="488885" y="3749745"/>
            <a:ext cx="2040062" cy="173013"/>
          </a:xfrm>
          <a:prstGeom prst="rect">
            <a:avLst/>
          </a:prstGeom>
          <a:noFill/>
          <a:ln/>
        </p:spPr>
        <p:txBody>
          <a:bodyPr wrap="none" lIns="0" tIns="0" rIns="0" bIns="0" rtlCol="0" anchor="t"/>
          <a:lstStyle/>
          <a:p>
            <a:pPr marL="0" indent="0" algn="l">
              <a:lnSpc>
                <a:spcPct val="104000"/>
              </a:lnSpc>
              <a:buNone/>
            </a:pPr>
            <a:r>
              <a:rPr lang="en-US" sz="1300" b="1" dirty="0">
                <a:solidFill>
                  <a:srgbClr val="4B4A4A"/>
                </a:solidFill>
                <a:latin typeface="Noto Serif SC Bold" pitchFamily="34" charset="0"/>
                <a:ea typeface="Noto Serif SC Bold" pitchFamily="34" charset="-122"/>
                <a:cs typeface="Noto Serif SC Bold" pitchFamily="34" charset="-120"/>
              </a:rPr>
              <a:t>Corp și psihic — inseparabile</a:t>
            </a:r>
            <a:endParaRPr lang="en-US" sz="1300" dirty="0"/>
          </a:p>
        </p:txBody>
      </p:sp>
      <p:sp>
        <p:nvSpPr>
          <p:cNvPr id="8" name="Text 4"/>
          <p:cNvSpPr/>
          <p:nvPr/>
        </p:nvSpPr>
        <p:spPr>
          <a:xfrm>
            <a:off x="488885" y="4042864"/>
            <a:ext cx="2196778" cy="315516"/>
          </a:xfrm>
          <a:prstGeom prst="rect">
            <a:avLst/>
          </a:prstGeom>
          <a:noFill/>
          <a:ln/>
        </p:spPr>
        <p:txBody>
          <a:bodyPr wrap="square" lIns="0" tIns="0" rIns="0" bIns="0" rtlCol="0" anchor="t">
            <a:noAutofit/>
          </a:bodyPr>
          <a:lstStyle/>
          <a:p>
            <a:pPr marL="0" indent="0" algn="l">
              <a:lnSpc>
                <a:spcPct val="119000"/>
              </a:lnSpc>
              <a:buNone/>
            </a:pPr>
            <a:r>
              <a:rPr lang="en-US" sz="1300" dirty="0">
                <a:solidFill>
                  <a:srgbClr val="4B4A4A"/>
                </a:solidFill>
                <a:latin typeface="Geist" pitchFamily="34" charset="0"/>
                <a:ea typeface="Geist" pitchFamily="34" charset="-122"/>
                <a:cs typeface="Geist" pitchFamily="34" charset="-120"/>
              </a:rPr>
              <a:t>Corpul și psihicul nu pot fi separate; ele formează un sistem unitar și integrat.</a:t>
            </a:r>
            <a:endParaRPr lang="en-US" sz="1300" dirty="0"/>
          </a:p>
        </p:txBody>
      </p:sp>
      <p:sp>
        <p:nvSpPr>
          <p:cNvPr id="10" name="Text 5"/>
          <p:cNvSpPr/>
          <p:nvPr/>
        </p:nvSpPr>
        <p:spPr>
          <a:xfrm>
            <a:off x="3474459" y="3749745"/>
            <a:ext cx="1711672" cy="173013"/>
          </a:xfrm>
          <a:prstGeom prst="rect">
            <a:avLst/>
          </a:prstGeom>
          <a:noFill/>
          <a:ln/>
        </p:spPr>
        <p:txBody>
          <a:bodyPr wrap="none" lIns="0" tIns="0" rIns="0" bIns="0" rtlCol="0" anchor="t"/>
          <a:lstStyle/>
          <a:p>
            <a:pPr marL="0" indent="0" algn="l">
              <a:lnSpc>
                <a:spcPct val="104000"/>
              </a:lnSpc>
              <a:buNone/>
            </a:pPr>
            <a:r>
              <a:rPr lang="en-US" sz="1300" b="1" dirty="0">
                <a:solidFill>
                  <a:srgbClr val="4B4A4A"/>
                </a:solidFill>
                <a:latin typeface="Noto Serif SC Bold" pitchFamily="34" charset="0"/>
                <a:ea typeface="Noto Serif SC Bold" pitchFamily="34" charset="-122"/>
                <a:cs typeface="Noto Serif SC Bold" pitchFamily="34" charset="-120"/>
              </a:rPr>
              <a:t>Dificultățile funcționale</a:t>
            </a:r>
            <a:endParaRPr lang="en-US" sz="1300" dirty="0"/>
          </a:p>
        </p:txBody>
      </p:sp>
      <p:sp>
        <p:nvSpPr>
          <p:cNvPr id="11" name="Text 6"/>
          <p:cNvSpPr/>
          <p:nvPr/>
        </p:nvSpPr>
        <p:spPr>
          <a:xfrm>
            <a:off x="3474459" y="4056512"/>
            <a:ext cx="2196852" cy="315516"/>
          </a:xfrm>
          <a:prstGeom prst="rect">
            <a:avLst/>
          </a:prstGeom>
          <a:noFill/>
          <a:ln/>
        </p:spPr>
        <p:txBody>
          <a:bodyPr wrap="square" lIns="0" tIns="0" rIns="0" bIns="0" rtlCol="0" anchor="t">
            <a:noAutofit/>
          </a:bodyPr>
          <a:lstStyle/>
          <a:p>
            <a:pPr marL="0" indent="0" algn="l">
              <a:lnSpc>
                <a:spcPct val="119000"/>
              </a:lnSpc>
              <a:buNone/>
            </a:pPr>
            <a:r>
              <a:rPr lang="en-US" sz="1300" dirty="0">
                <a:solidFill>
                  <a:srgbClr val="4B4A4A"/>
                </a:solidFill>
                <a:latin typeface="Geist" pitchFamily="34" charset="0"/>
                <a:ea typeface="Geist" pitchFamily="34" charset="-122"/>
                <a:cs typeface="Geist" pitchFamily="34" charset="-120"/>
              </a:rPr>
              <a:t>Sunt rezultatul interacțiunii întregului sistem, nu al unor componente izolate.</a:t>
            </a:r>
            <a:endParaRPr lang="en-US" sz="1300" dirty="0"/>
          </a:p>
        </p:txBody>
      </p:sp>
      <p:sp>
        <p:nvSpPr>
          <p:cNvPr id="13" name="Text 7"/>
          <p:cNvSpPr/>
          <p:nvPr/>
        </p:nvSpPr>
        <p:spPr>
          <a:xfrm>
            <a:off x="6071146" y="3749745"/>
            <a:ext cx="2114476" cy="173013"/>
          </a:xfrm>
          <a:prstGeom prst="rect">
            <a:avLst/>
          </a:prstGeom>
          <a:noFill/>
          <a:ln/>
        </p:spPr>
        <p:txBody>
          <a:bodyPr wrap="none" lIns="0" tIns="0" rIns="0" bIns="0" rtlCol="0" anchor="t"/>
          <a:lstStyle/>
          <a:p>
            <a:pPr marL="0" indent="0" algn="l">
              <a:lnSpc>
                <a:spcPct val="104000"/>
              </a:lnSpc>
              <a:buNone/>
            </a:pPr>
            <a:r>
              <a:rPr lang="en-US" sz="1300" b="1" dirty="0">
                <a:solidFill>
                  <a:srgbClr val="4B4A4A"/>
                </a:solidFill>
                <a:latin typeface="Noto Serif SC Bold" pitchFamily="34" charset="0"/>
                <a:ea typeface="Noto Serif SC Bold" pitchFamily="34" charset="-122"/>
                <a:cs typeface="Noto Serif SC Bold" pitchFamily="34" charset="-120"/>
              </a:rPr>
              <a:t>Schimbarea prin reorganizare</a:t>
            </a:r>
            <a:endParaRPr lang="en-US" sz="1300" dirty="0"/>
          </a:p>
        </p:txBody>
      </p:sp>
      <p:sp>
        <p:nvSpPr>
          <p:cNvPr id="14" name="Text 8"/>
          <p:cNvSpPr/>
          <p:nvPr/>
        </p:nvSpPr>
        <p:spPr>
          <a:xfrm>
            <a:off x="6071146" y="4036040"/>
            <a:ext cx="2196778" cy="315516"/>
          </a:xfrm>
          <a:prstGeom prst="rect">
            <a:avLst/>
          </a:prstGeom>
          <a:noFill/>
          <a:ln/>
        </p:spPr>
        <p:txBody>
          <a:bodyPr wrap="square" lIns="0" tIns="0" rIns="0" bIns="0" rtlCol="0" anchor="t">
            <a:noAutofit/>
          </a:bodyPr>
          <a:lstStyle/>
          <a:p>
            <a:pPr marL="0" indent="0" algn="l">
              <a:lnSpc>
                <a:spcPct val="119000"/>
              </a:lnSpc>
              <a:buNone/>
            </a:pPr>
            <a:r>
              <a:rPr lang="en-US" sz="1300" dirty="0">
                <a:solidFill>
                  <a:srgbClr val="4B4A4A"/>
                </a:solidFill>
                <a:latin typeface="Geist" pitchFamily="34" charset="0"/>
                <a:ea typeface="Geist" pitchFamily="34" charset="-122"/>
                <a:cs typeface="Geist" pitchFamily="34" charset="-120"/>
              </a:rPr>
              <a:t>Apare prin reorganizarea modului în care persoana se percepe și acționează.</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875361" y="232628"/>
            <a:ext cx="3002121" cy="4455235"/>
          </a:xfrm>
          <a:prstGeom prst="rect">
            <a:avLst/>
          </a:prstGeom>
        </p:spPr>
      </p:pic>
      <p:sp>
        <p:nvSpPr>
          <p:cNvPr id="4" name="Text 0"/>
          <p:cNvSpPr/>
          <p:nvPr/>
        </p:nvSpPr>
        <p:spPr>
          <a:xfrm>
            <a:off x="496119" y="434727"/>
            <a:ext cx="4798516" cy="442987"/>
          </a:xfrm>
          <a:prstGeom prst="rect">
            <a:avLst/>
          </a:prstGeom>
          <a:noFill/>
          <a:ln/>
        </p:spPr>
        <p:txBody>
          <a:bodyPr wrap="none" lIns="0" tIns="0" rIns="0" bIns="0" rtlCol="0" anchor="t"/>
          <a:lstStyle/>
          <a:p>
            <a:pPr>
              <a:lnSpc>
                <a:spcPct val="104000"/>
              </a:lnSpc>
            </a:pPr>
            <a:r>
              <a:rPr lang="en-US" sz="2400" b="1" dirty="0">
                <a:solidFill>
                  <a:srgbClr val="006747"/>
                </a:solidFill>
                <a:latin typeface="Noto Serif SC Bold" pitchFamily="34" charset="0"/>
                <a:ea typeface="Noto Serif SC Bold" pitchFamily="34" charset="-122"/>
              </a:rPr>
              <a:t>Rolul central al mișcării</a:t>
            </a:r>
          </a:p>
        </p:txBody>
      </p:sp>
      <p:sp>
        <p:nvSpPr>
          <p:cNvPr id="5" name="Text 1"/>
          <p:cNvSpPr/>
          <p:nvPr/>
        </p:nvSpPr>
        <p:spPr>
          <a:xfrm>
            <a:off x="496119" y="960658"/>
            <a:ext cx="4722763" cy="1111325"/>
          </a:xfrm>
          <a:prstGeom prst="rect">
            <a:avLst/>
          </a:prstGeom>
          <a:noFill/>
          <a:ln/>
        </p:spPr>
        <p:txBody>
          <a:bodyPr wrap="square" lIns="0" tIns="0" rIns="0" bIns="0" rtlCol="0" anchor="t">
            <a:noAutofit/>
          </a:bodyPr>
          <a:lstStyle/>
          <a:p>
            <a:pPr marL="0" indent="0" algn="l">
              <a:lnSpc>
                <a:spcPct val="133000"/>
              </a:lnSpc>
              <a:buNone/>
            </a:pPr>
            <a:r>
              <a:rPr lang="en-US" sz="1300" dirty="0">
                <a:solidFill>
                  <a:srgbClr val="4B4A4A"/>
                </a:solidFill>
                <a:latin typeface="Geist" pitchFamily="34" charset="0"/>
                <a:ea typeface="Geist" pitchFamily="34" charset="-122"/>
                <a:cs typeface="Geist" pitchFamily="34" charset="-120"/>
              </a:rPr>
              <a:t>În metoda Feldenkrais, </a:t>
            </a:r>
            <a:r>
              <a:rPr lang="en-US" sz="1300" b="1" dirty="0">
                <a:solidFill>
                  <a:srgbClr val="4B4A4A"/>
                </a:solidFill>
                <a:latin typeface="Geist" pitchFamily="34" charset="0"/>
                <a:ea typeface="Geist" pitchFamily="34" charset="-122"/>
                <a:cs typeface="Geist" pitchFamily="34" charset="-120"/>
              </a:rPr>
              <a:t>mișcarea reprezintă principalul </a:t>
            </a:r>
            <a:r>
              <a:rPr lang="en-US" sz="1300" b="1" dirty="0">
                <a:solidFill>
                  <a:srgbClr val="4B4A4A"/>
                </a:solidFill>
                <a:latin typeface="Geist" pitchFamily="34" charset="0"/>
                <a:ea typeface="Geist" pitchFamily="34" charset="-122"/>
                <a:cs typeface="Geist" pitchFamily="34" charset="-120"/>
                <a:hlinkClick r:id="rId4"/>
              </a:rPr>
              <a:t>instrument de explorare și învățare</a:t>
            </a:r>
            <a:r>
              <a:rPr lang="en-US" sz="1300" dirty="0">
                <a:solidFill>
                  <a:srgbClr val="4B4A4A"/>
                </a:solidFill>
                <a:latin typeface="Geist" pitchFamily="34" charset="0"/>
                <a:ea typeface="Geist" pitchFamily="34" charset="-122"/>
                <a:cs typeface="Geist" pitchFamily="34" charset="-120"/>
              </a:rPr>
              <a:t>. Orice acțiune este precedată de procese neurologice și musculare subtile care pregătesc mișcarea și mențin echilibrul organismului.</a:t>
            </a:r>
            <a:endParaRPr lang="en-US" sz="1300" dirty="0"/>
          </a:p>
        </p:txBody>
      </p:sp>
      <p:pic>
        <p:nvPicPr>
          <p:cNvPr id="6" name="Image 2" descr="preencoded.png"/>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96119" y="2157040"/>
            <a:ext cx="708794" cy="850553"/>
          </a:xfrm>
          <a:prstGeom prst="rect">
            <a:avLst/>
          </a:prstGeom>
        </p:spPr>
      </p:pic>
      <p:sp>
        <p:nvSpPr>
          <p:cNvPr id="7" name="Text 2"/>
          <p:cNvSpPr/>
          <p:nvPr/>
        </p:nvSpPr>
        <p:spPr>
          <a:xfrm>
            <a:off x="1346671" y="2298799"/>
            <a:ext cx="1993553" cy="221456"/>
          </a:xfrm>
          <a:prstGeom prst="rect">
            <a:avLst/>
          </a:prstGeom>
          <a:noFill/>
          <a:ln/>
        </p:spPr>
        <p:txBody>
          <a:bodyPr wrap="none" lIns="0" tIns="0" rIns="0" bIns="0" rtlCol="0" anchor="t"/>
          <a:lstStyle/>
          <a:p>
            <a:pPr marL="0" indent="0" algn="l">
              <a:lnSpc>
                <a:spcPct val="104000"/>
              </a:lnSpc>
              <a:buNone/>
            </a:pPr>
            <a:r>
              <a:rPr lang="en-US" sz="1350" b="1" dirty="0">
                <a:solidFill>
                  <a:srgbClr val="4B4A4A"/>
                </a:solidFill>
                <a:latin typeface="Noto Serif SC Bold" pitchFamily="34" charset="0"/>
                <a:ea typeface="Noto Serif SC Bold" pitchFamily="34" charset="-122"/>
                <a:cs typeface="Noto Serif SC Bold" pitchFamily="34" charset="-120"/>
              </a:rPr>
              <a:t>Observată &amp; Analizată</a:t>
            </a:r>
            <a:endParaRPr lang="en-US" sz="1350" dirty="0"/>
          </a:p>
        </p:txBody>
      </p:sp>
      <p:sp>
        <p:nvSpPr>
          <p:cNvPr id="8" name="Text 3"/>
          <p:cNvSpPr/>
          <p:nvPr/>
        </p:nvSpPr>
        <p:spPr>
          <a:xfrm>
            <a:off x="1346671" y="2605311"/>
            <a:ext cx="3872210" cy="226814"/>
          </a:xfrm>
          <a:prstGeom prst="rect">
            <a:avLst/>
          </a:prstGeom>
          <a:noFill/>
          <a:ln/>
        </p:spPr>
        <p:txBody>
          <a:bodyPr wrap="none" lIns="0" tIns="0" rIns="0" bIns="0" rtlCol="0" anchor="t"/>
          <a:lstStyle/>
          <a:p>
            <a:pPr marL="0" indent="0" algn="l">
              <a:lnSpc>
                <a:spcPct val="133000"/>
              </a:lnSpc>
              <a:buNone/>
            </a:pPr>
            <a:r>
              <a:rPr lang="en-US" sz="1300" dirty="0">
                <a:solidFill>
                  <a:srgbClr val="4B4A4A"/>
                </a:solidFill>
                <a:latin typeface="Geist" pitchFamily="34" charset="0"/>
                <a:ea typeface="Geist" pitchFamily="34" charset="-122"/>
                <a:cs typeface="Geist" pitchFamily="34" charset="-120"/>
              </a:rPr>
              <a:t>Mișcarea poate fi văzută, studiată și înțeleasă în detaliu</a:t>
            </a:r>
            <a:endParaRPr lang="en-US" sz="1300" dirty="0"/>
          </a:p>
        </p:txBody>
      </p:sp>
      <p:pic>
        <p:nvPicPr>
          <p:cNvPr id="9" name="Image 3" descr="preencoded.png"/>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96119" y="3007593"/>
            <a:ext cx="708794" cy="850553"/>
          </a:xfrm>
          <a:prstGeom prst="rect">
            <a:avLst/>
          </a:prstGeom>
        </p:spPr>
      </p:pic>
      <p:sp>
        <p:nvSpPr>
          <p:cNvPr id="10" name="Text 4"/>
          <p:cNvSpPr/>
          <p:nvPr/>
        </p:nvSpPr>
        <p:spPr>
          <a:xfrm>
            <a:off x="1346671" y="3149352"/>
            <a:ext cx="2092003" cy="221456"/>
          </a:xfrm>
          <a:prstGeom prst="rect">
            <a:avLst/>
          </a:prstGeom>
          <a:noFill/>
          <a:ln/>
        </p:spPr>
        <p:txBody>
          <a:bodyPr wrap="none" lIns="0" tIns="0" rIns="0" bIns="0" rtlCol="0" anchor="t"/>
          <a:lstStyle/>
          <a:p>
            <a:pPr marL="0" indent="0" algn="l">
              <a:lnSpc>
                <a:spcPct val="104000"/>
              </a:lnSpc>
              <a:buNone/>
            </a:pPr>
            <a:r>
              <a:rPr lang="en-US" sz="1350" b="1" dirty="0">
                <a:solidFill>
                  <a:srgbClr val="4B4A4A"/>
                </a:solidFill>
                <a:latin typeface="Noto Serif SC Bold" pitchFamily="34" charset="0"/>
                <a:ea typeface="Noto Serif SC Bold" pitchFamily="34" charset="-122"/>
                <a:cs typeface="Noto Serif SC Bold" pitchFamily="34" charset="-120"/>
              </a:rPr>
              <a:t>Încetinită &amp; Modificată</a:t>
            </a:r>
            <a:endParaRPr lang="en-US" sz="1350" dirty="0"/>
          </a:p>
        </p:txBody>
      </p:sp>
      <p:sp>
        <p:nvSpPr>
          <p:cNvPr id="11" name="Text 5"/>
          <p:cNvSpPr/>
          <p:nvPr/>
        </p:nvSpPr>
        <p:spPr>
          <a:xfrm>
            <a:off x="1346671" y="3455863"/>
            <a:ext cx="3872210" cy="226814"/>
          </a:xfrm>
          <a:prstGeom prst="rect">
            <a:avLst/>
          </a:prstGeom>
          <a:noFill/>
          <a:ln/>
        </p:spPr>
        <p:txBody>
          <a:bodyPr wrap="none" lIns="0" tIns="0" rIns="0" bIns="0" rtlCol="0" anchor="t"/>
          <a:lstStyle/>
          <a:p>
            <a:pPr marL="0" indent="0" algn="l">
              <a:lnSpc>
                <a:spcPct val="133000"/>
              </a:lnSpc>
              <a:buNone/>
            </a:pPr>
            <a:r>
              <a:rPr lang="en-US" sz="1300" dirty="0">
                <a:solidFill>
                  <a:srgbClr val="4B4A4A"/>
                </a:solidFill>
                <a:latin typeface="Geist" pitchFamily="34" charset="0"/>
                <a:ea typeface="Geist" pitchFamily="34" charset="-122"/>
                <a:cs typeface="Geist" pitchFamily="34" charset="-120"/>
              </a:rPr>
              <a:t>Permite ajustarea conștientă a tiparelor de mișcare</a:t>
            </a:r>
            <a:endParaRPr lang="en-US" sz="1300" dirty="0"/>
          </a:p>
        </p:txBody>
      </p:sp>
      <p:pic>
        <p:nvPicPr>
          <p:cNvPr id="12" name="Image 4" descr="preencoded.png"/>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496119" y="3858146"/>
            <a:ext cx="708794" cy="850553"/>
          </a:xfrm>
          <a:prstGeom prst="rect">
            <a:avLst/>
          </a:prstGeom>
        </p:spPr>
      </p:pic>
      <p:sp>
        <p:nvSpPr>
          <p:cNvPr id="13" name="Text 6"/>
          <p:cNvSpPr/>
          <p:nvPr/>
        </p:nvSpPr>
        <p:spPr>
          <a:xfrm>
            <a:off x="1346671" y="3999905"/>
            <a:ext cx="2196108" cy="221456"/>
          </a:xfrm>
          <a:prstGeom prst="rect">
            <a:avLst/>
          </a:prstGeom>
          <a:noFill/>
          <a:ln/>
        </p:spPr>
        <p:txBody>
          <a:bodyPr wrap="none" lIns="0" tIns="0" rIns="0" bIns="0" rtlCol="0" anchor="t"/>
          <a:lstStyle/>
          <a:p>
            <a:pPr marL="0" indent="0" algn="l">
              <a:lnSpc>
                <a:spcPct val="104000"/>
              </a:lnSpc>
              <a:buNone/>
            </a:pPr>
            <a:r>
              <a:rPr lang="en-US" sz="1350" b="1" dirty="0">
                <a:solidFill>
                  <a:srgbClr val="4B4A4A"/>
                </a:solidFill>
                <a:latin typeface="Noto Serif SC Bold" pitchFamily="34" charset="0"/>
                <a:ea typeface="Noto Serif SC Bold" pitchFamily="34" charset="-122"/>
                <a:cs typeface="Noto Serif SC Bold" pitchFamily="34" charset="-120"/>
              </a:rPr>
              <a:t>Acces la tipare profunde</a:t>
            </a:r>
            <a:endParaRPr lang="en-US" sz="1350" dirty="0"/>
          </a:p>
        </p:txBody>
      </p:sp>
      <p:sp>
        <p:nvSpPr>
          <p:cNvPr id="14" name="Text 7"/>
          <p:cNvSpPr/>
          <p:nvPr/>
        </p:nvSpPr>
        <p:spPr>
          <a:xfrm>
            <a:off x="1346671" y="4306416"/>
            <a:ext cx="3872210" cy="226814"/>
          </a:xfrm>
          <a:prstGeom prst="rect">
            <a:avLst/>
          </a:prstGeom>
          <a:noFill/>
          <a:ln/>
        </p:spPr>
        <p:txBody>
          <a:bodyPr wrap="none" lIns="0" tIns="0" rIns="0" bIns="0" rtlCol="0" anchor="t"/>
          <a:lstStyle/>
          <a:p>
            <a:pPr marL="0" indent="0" algn="l">
              <a:lnSpc>
                <a:spcPct val="133000"/>
              </a:lnSpc>
              <a:buNone/>
            </a:pPr>
            <a:r>
              <a:rPr lang="en-US" sz="1300" dirty="0">
                <a:solidFill>
                  <a:srgbClr val="4B4A4A"/>
                </a:solidFill>
                <a:latin typeface="Geist" pitchFamily="34" charset="0"/>
                <a:ea typeface="Geist" pitchFamily="34" charset="-122"/>
                <a:cs typeface="Geist" pitchFamily="34" charset="-120"/>
              </a:rPr>
              <a:t>Reflectă relația dintre corp și mediul înconjurător</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53717" y="292224"/>
            <a:ext cx="5816054" cy="283741"/>
          </a:xfrm>
          <a:prstGeom prst="rect">
            <a:avLst/>
          </a:prstGeom>
          <a:noFill/>
          <a:ln/>
        </p:spPr>
        <p:txBody>
          <a:bodyPr wrap="none" lIns="0" tIns="0" rIns="0" bIns="0" rtlCol="0" anchor="t"/>
          <a:lstStyle/>
          <a:p>
            <a:pPr marL="0" indent="0" algn="l">
              <a:lnSpc>
                <a:spcPct val="104000"/>
              </a:lnSpc>
              <a:buNone/>
            </a:pPr>
            <a:r>
              <a:rPr lang="en-US" sz="2400" b="1" dirty="0">
                <a:solidFill>
                  <a:srgbClr val="006747"/>
                </a:solidFill>
                <a:latin typeface="Noto Serif SC Bold" pitchFamily="34" charset="0"/>
                <a:ea typeface="Noto Serif SC Bold" pitchFamily="34" charset="-122"/>
                <a:cs typeface="Noto Serif SC Bold" pitchFamily="34" charset="-120"/>
              </a:rPr>
              <a:t>Conceptul de „Awareness Through Movement"</a:t>
            </a:r>
            <a:endParaRPr lang="en-US" sz="2400" dirty="0"/>
          </a:p>
        </p:txBody>
      </p:sp>
      <p:pic>
        <p:nvPicPr>
          <p:cNvPr id="3" name="Image 0" descr="preencoded.png"/>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36105" y="861724"/>
            <a:ext cx="2771616" cy="1975570"/>
          </a:xfrm>
          <a:prstGeom prst="rect">
            <a:avLst/>
          </a:prstGeom>
        </p:spPr>
      </p:pic>
      <p:sp>
        <p:nvSpPr>
          <p:cNvPr id="4" name="Text 1"/>
          <p:cNvSpPr/>
          <p:nvPr/>
        </p:nvSpPr>
        <p:spPr>
          <a:xfrm>
            <a:off x="374189" y="2901990"/>
            <a:ext cx="4784156" cy="476548"/>
          </a:xfrm>
          <a:prstGeom prst="rect">
            <a:avLst/>
          </a:prstGeom>
          <a:noFill/>
          <a:ln/>
        </p:spPr>
        <p:txBody>
          <a:bodyPr wrap="square" lIns="0" tIns="0" rIns="0" bIns="0" rtlCol="0" anchor="t">
            <a:noAutofit/>
          </a:bodyPr>
          <a:lstStyle/>
          <a:p>
            <a:pPr marL="0" indent="0" algn="l">
              <a:lnSpc>
                <a:spcPct val="109000"/>
              </a:lnSpc>
              <a:buNone/>
            </a:pPr>
            <a:r>
              <a:rPr lang="en-US" sz="1300" dirty="0">
                <a:solidFill>
                  <a:srgbClr val="4B4A4A"/>
                </a:solidFill>
                <a:latin typeface="Geist" pitchFamily="34" charset="0"/>
                <a:ea typeface="Geist" pitchFamily="34" charset="-122"/>
                <a:cs typeface="Geist" pitchFamily="34" charset="-120"/>
              </a:rPr>
              <a:t>Metoda este cunoscută internațional sub denumirea de </a:t>
            </a:r>
            <a:r>
              <a:rPr lang="en-US" sz="1300" b="1" dirty="0">
                <a:solidFill>
                  <a:srgbClr val="4B4A4A"/>
                </a:solidFill>
                <a:latin typeface="Geist" pitchFamily="34" charset="0"/>
                <a:ea typeface="Geist" pitchFamily="34" charset="-122"/>
                <a:cs typeface="Geist" pitchFamily="34" charset="-120"/>
              </a:rPr>
              <a:t>Awareness Through Movement (ATM)</a:t>
            </a:r>
            <a:r>
              <a:rPr lang="en-US" sz="1300" dirty="0">
                <a:solidFill>
                  <a:srgbClr val="4B4A4A"/>
                </a:solidFill>
                <a:latin typeface="Geist" pitchFamily="34" charset="0"/>
                <a:ea typeface="Geist" pitchFamily="34" charset="-122"/>
                <a:cs typeface="Geist" pitchFamily="34" charset="-120"/>
              </a:rPr>
              <a:t> – „Conștientizare prin mișcare". Această abordare se bazează pe două concepte fundamentale care lucrează împreună.</a:t>
            </a:r>
            <a:endParaRPr lang="en-US" sz="1300" dirty="0"/>
          </a:p>
        </p:txBody>
      </p:sp>
      <p:pic>
        <p:nvPicPr>
          <p:cNvPr id="5" name="Image 1" descr="preencoded.png"/>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5410833" y="759608"/>
            <a:ext cx="3022550" cy="2855049"/>
          </a:xfrm>
          <a:prstGeom prst="rect">
            <a:avLst/>
          </a:prstGeom>
        </p:spPr>
      </p:pic>
      <p:sp>
        <p:nvSpPr>
          <p:cNvPr id="6" name="Shape 2"/>
          <p:cNvSpPr/>
          <p:nvPr/>
        </p:nvSpPr>
        <p:spPr>
          <a:xfrm>
            <a:off x="394662" y="3881958"/>
            <a:ext cx="3813867" cy="606177"/>
          </a:xfrm>
          <a:prstGeom prst="roundRect">
            <a:avLst>
              <a:gd name="adj" fmla="val 13484"/>
            </a:avLst>
          </a:prstGeom>
          <a:solidFill>
            <a:srgbClr val="D1EFE4"/>
          </a:solidFill>
          <a:ln w="4763">
            <a:solidFill>
              <a:srgbClr val="B7D5CA"/>
            </a:solidFill>
            <a:prstDash val="solid"/>
          </a:ln>
        </p:spPr>
      </p:sp>
      <p:sp>
        <p:nvSpPr>
          <p:cNvPr id="7" name="Text 3"/>
          <p:cNvSpPr/>
          <p:nvPr/>
        </p:nvSpPr>
        <p:spPr>
          <a:xfrm>
            <a:off x="462915" y="3881970"/>
            <a:ext cx="1135187" cy="141908"/>
          </a:xfrm>
          <a:prstGeom prst="rect">
            <a:avLst/>
          </a:prstGeom>
          <a:noFill/>
          <a:ln/>
        </p:spPr>
        <p:txBody>
          <a:bodyPr wrap="none" lIns="0" tIns="0" rIns="0" bIns="0" rtlCol="0" anchor="t"/>
          <a:lstStyle/>
          <a:p>
            <a:pPr marL="0" indent="0" algn="l">
              <a:lnSpc>
                <a:spcPct val="104000"/>
              </a:lnSpc>
              <a:buNone/>
            </a:pPr>
            <a:r>
              <a:rPr lang="en-US" sz="1200" b="1" dirty="0">
                <a:solidFill>
                  <a:srgbClr val="4B4A4A"/>
                </a:solidFill>
                <a:latin typeface="Noto Serif SC Bold" pitchFamily="34" charset="0"/>
                <a:ea typeface="Noto Serif SC Bold" pitchFamily="34" charset="-122"/>
                <a:cs typeface="Noto Serif SC Bold" pitchFamily="34" charset="-120"/>
              </a:rPr>
              <a:t>Mișcarea</a:t>
            </a:r>
            <a:endParaRPr lang="en-US" sz="1200" dirty="0"/>
          </a:p>
        </p:txBody>
      </p:sp>
      <p:sp>
        <p:nvSpPr>
          <p:cNvPr id="8" name="Text 4"/>
          <p:cNvSpPr/>
          <p:nvPr/>
        </p:nvSpPr>
        <p:spPr>
          <a:xfrm>
            <a:off x="456078" y="4099722"/>
            <a:ext cx="3718319" cy="238274"/>
          </a:xfrm>
          <a:prstGeom prst="rect">
            <a:avLst/>
          </a:prstGeom>
          <a:noFill/>
          <a:ln/>
        </p:spPr>
        <p:txBody>
          <a:bodyPr wrap="square" lIns="0" tIns="0" rIns="0" bIns="0" rtlCol="0" anchor="t">
            <a:noAutofit/>
          </a:bodyPr>
          <a:lstStyle/>
          <a:p>
            <a:pPr marL="0" indent="0" algn="l">
              <a:lnSpc>
                <a:spcPct val="109000"/>
              </a:lnSpc>
              <a:buNone/>
            </a:pPr>
            <a:r>
              <a:rPr lang="en-US" sz="1200" dirty="0">
                <a:solidFill>
                  <a:srgbClr val="4B4A4A"/>
                </a:solidFill>
                <a:latin typeface="Geist" pitchFamily="34" charset="0"/>
                <a:ea typeface="Geist" pitchFamily="34" charset="-122"/>
                <a:cs typeface="Geist" pitchFamily="34" charset="-120"/>
              </a:rPr>
              <a:t>Mijlocul prin care individul explorează și reorganizează propriile modele de funcționare.</a:t>
            </a:r>
            <a:endParaRPr lang="en-US" sz="1200" dirty="0"/>
          </a:p>
        </p:txBody>
      </p:sp>
      <p:sp>
        <p:nvSpPr>
          <p:cNvPr id="9" name="Shape 5"/>
          <p:cNvSpPr/>
          <p:nvPr/>
        </p:nvSpPr>
        <p:spPr>
          <a:xfrm>
            <a:off x="4601021" y="3881958"/>
            <a:ext cx="3887886" cy="606177"/>
          </a:xfrm>
          <a:prstGeom prst="roundRect">
            <a:avLst>
              <a:gd name="adj" fmla="val 13484"/>
            </a:avLst>
          </a:prstGeom>
          <a:solidFill>
            <a:srgbClr val="D1EFE4"/>
          </a:solidFill>
          <a:ln w="4763">
            <a:solidFill>
              <a:srgbClr val="B7D5CA"/>
            </a:solidFill>
            <a:prstDash val="solid"/>
          </a:ln>
        </p:spPr>
      </p:sp>
      <p:sp>
        <p:nvSpPr>
          <p:cNvPr id="10" name="Text 6"/>
          <p:cNvSpPr/>
          <p:nvPr/>
        </p:nvSpPr>
        <p:spPr>
          <a:xfrm>
            <a:off x="4696569" y="3895618"/>
            <a:ext cx="1553468" cy="141908"/>
          </a:xfrm>
          <a:prstGeom prst="rect">
            <a:avLst/>
          </a:prstGeom>
          <a:noFill/>
          <a:ln/>
        </p:spPr>
        <p:txBody>
          <a:bodyPr wrap="none" lIns="0" tIns="0" rIns="0" bIns="0" rtlCol="0" anchor="t"/>
          <a:lstStyle/>
          <a:p>
            <a:pPr marL="0" indent="0" algn="l">
              <a:lnSpc>
                <a:spcPct val="104000"/>
              </a:lnSpc>
              <a:buNone/>
            </a:pPr>
            <a:r>
              <a:rPr lang="en-US" sz="1200" b="1" dirty="0">
                <a:solidFill>
                  <a:srgbClr val="4B4A4A"/>
                </a:solidFill>
                <a:latin typeface="Noto Serif SC Bold" pitchFamily="34" charset="0"/>
                <a:ea typeface="Noto Serif SC Bold" pitchFamily="34" charset="-122"/>
                <a:cs typeface="Noto Serif SC Bold" pitchFamily="34" charset="-120"/>
              </a:rPr>
              <a:t>Awareness (conștientizare)</a:t>
            </a:r>
            <a:endParaRPr lang="en-US" sz="1200" dirty="0"/>
          </a:p>
        </p:txBody>
      </p:sp>
      <p:sp>
        <p:nvSpPr>
          <p:cNvPr id="11" name="Text 7"/>
          <p:cNvSpPr/>
          <p:nvPr/>
        </p:nvSpPr>
        <p:spPr>
          <a:xfrm>
            <a:off x="4696569" y="4113370"/>
            <a:ext cx="3792338" cy="238274"/>
          </a:xfrm>
          <a:prstGeom prst="rect">
            <a:avLst/>
          </a:prstGeom>
          <a:noFill/>
          <a:ln/>
        </p:spPr>
        <p:txBody>
          <a:bodyPr wrap="square" lIns="0" tIns="0" rIns="0" bIns="0" rtlCol="0" anchor="t">
            <a:noAutofit/>
          </a:bodyPr>
          <a:lstStyle/>
          <a:p>
            <a:pPr marL="0" indent="0" algn="l">
              <a:lnSpc>
                <a:spcPct val="109000"/>
              </a:lnSpc>
              <a:buNone/>
            </a:pPr>
            <a:r>
              <a:rPr lang="en-US" sz="1200" dirty="0">
                <a:solidFill>
                  <a:srgbClr val="4B4A4A"/>
                </a:solidFill>
                <a:latin typeface="Geist" pitchFamily="34" charset="0"/>
                <a:ea typeface="Geist" pitchFamily="34" charset="-122"/>
                <a:cs typeface="Geist" pitchFamily="34" charset="-120"/>
              </a:rPr>
              <a:t>Capacitatea de a observa în mod conștient ceea ce se petrece în corp și în experiența proprie, in </a:t>
            </a:r>
            <a:r>
              <a:rPr lang="en-US" sz="1200" dirty="0" err="1">
                <a:solidFill>
                  <a:srgbClr val="4B4A4A"/>
                </a:solidFill>
                <a:latin typeface="Geist" pitchFamily="34" charset="0"/>
                <a:ea typeface="Geist" pitchFamily="34" charset="-122"/>
                <a:cs typeface="Geist" pitchFamily="34" charset="-120"/>
              </a:rPr>
              <a:t>fiecare</a:t>
            </a:r>
            <a:r>
              <a:rPr lang="en-US" sz="1200" dirty="0">
                <a:solidFill>
                  <a:srgbClr val="4B4A4A"/>
                </a:solidFill>
                <a:latin typeface="Geist" pitchFamily="34" charset="0"/>
                <a:ea typeface="Geist" pitchFamily="34" charset="-122"/>
                <a:cs typeface="Geist" pitchFamily="34" charset="-120"/>
              </a:rPr>
              <a:t> moment.</a:t>
            </a:r>
            <a:endParaRPr lang="en-US" sz="1200" dirty="0"/>
          </a:p>
        </p:txBody>
      </p:sp>
      <p:sp>
        <p:nvSpPr>
          <p:cNvPr id="12" name="Shape 8"/>
          <p:cNvSpPr/>
          <p:nvPr/>
        </p:nvSpPr>
        <p:spPr>
          <a:xfrm>
            <a:off x="810914" y="4553545"/>
            <a:ext cx="7309494" cy="297656"/>
          </a:xfrm>
          <a:prstGeom prst="roundRect">
            <a:avLst>
              <a:gd name="adj" fmla="val 27460"/>
            </a:avLst>
          </a:prstGeom>
          <a:solidFill>
            <a:srgbClr val="B6D6FC"/>
          </a:solidFill>
          <a:ln/>
        </p:spPr>
      </p:sp>
      <p:sp>
        <p:nvSpPr>
          <p:cNvPr id="14" name="Text 9"/>
          <p:cNvSpPr/>
          <p:nvPr/>
        </p:nvSpPr>
        <p:spPr>
          <a:xfrm>
            <a:off x="914899" y="4600239"/>
            <a:ext cx="6337920" cy="119137"/>
          </a:xfrm>
          <a:prstGeom prst="rect">
            <a:avLst/>
          </a:prstGeom>
          <a:noFill/>
          <a:ln/>
        </p:spPr>
        <p:txBody>
          <a:bodyPr wrap="none" lIns="0" tIns="0" rIns="0" bIns="0" rtlCol="0" anchor="t"/>
          <a:lstStyle/>
          <a:p>
            <a:pPr marL="0" indent="0" algn="l">
              <a:lnSpc>
                <a:spcPct val="109000"/>
              </a:lnSpc>
              <a:buNone/>
            </a:pPr>
            <a:r>
              <a:rPr lang="en-US" sz="1300" dirty="0">
                <a:solidFill>
                  <a:srgbClr val="000000"/>
                </a:solidFill>
                <a:latin typeface="Geist" pitchFamily="34" charset="0"/>
                <a:ea typeface="Geist" pitchFamily="34" charset="-122"/>
                <a:cs typeface="Geist" pitchFamily="34" charset="-120"/>
              </a:rPr>
              <a:t>Această pauză dintre stimul și răspuns permite apariția unor răspunsuri noi și mai adaptative.</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91580" y="263566"/>
            <a:ext cx="3507209" cy="311497"/>
          </a:xfrm>
          <a:prstGeom prst="rect">
            <a:avLst/>
          </a:prstGeom>
          <a:noFill/>
          <a:ln/>
        </p:spPr>
        <p:txBody>
          <a:bodyPr wrap="none" lIns="0" tIns="0" rIns="0" bIns="0" rtlCol="0" anchor="t"/>
          <a:lstStyle/>
          <a:p>
            <a:pPr marL="0" indent="0" algn="l">
              <a:lnSpc>
                <a:spcPct val="104000"/>
              </a:lnSpc>
              <a:buNone/>
            </a:pPr>
            <a:r>
              <a:rPr lang="en-US" sz="2400" b="1" dirty="0">
                <a:solidFill>
                  <a:srgbClr val="006747"/>
                </a:solidFill>
                <a:latin typeface="Noto Serif SC Bold" pitchFamily="34" charset="0"/>
                <a:ea typeface="Noto Serif SC Bold" pitchFamily="34" charset="-122"/>
                <a:cs typeface="Noto Serif SC Bold" pitchFamily="34" charset="-120"/>
              </a:rPr>
              <a:t>Perspectiva neurologică</a:t>
            </a:r>
            <a:endParaRPr lang="en-US" sz="2400" dirty="0"/>
          </a:p>
        </p:txBody>
      </p:sp>
      <p:pic>
        <p:nvPicPr>
          <p:cNvPr id="3" name="Image 0" descr="preencoded.png"/>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12307" y="758941"/>
            <a:ext cx="2893814" cy="2844108"/>
          </a:xfrm>
          <a:prstGeom prst="rect">
            <a:avLst/>
          </a:prstGeom>
        </p:spPr>
      </p:pic>
      <p:sp>
        <p:nvSpPr>
          <p:cNvPr id="4" name="Text 1"/>
          <p:cNvSpPr/>
          <p:nvPr/>
        </p:nvSpPr>
        <p:spPr>
          <a:xfrm>
            <a:off x="4104601" y="987808"/>
            <a:ext cx="3317304" cy="271611"/>
          </a:xfrm>
          <a:prstGeom prst="rect">
            <a:avLst/>
          </a:prstGeom>
          <a:noFill/>
          <a:ln/>
        </p:spPr>
        <p:txBody>
          <a:bodyPr wrap="square" lIns="0" tIns="0" rIns="0" bIns="0" rtlCol="0" anchor="t">
            <a:noAutofit/>
          </a:bodyPr>
          <a:lstStyle/>
          <a:p>
            <a:pPr marL="0" indent="0" algn="l">
              <a:lnSpc>
                <a:spcPct val="114000"/>
              </a:lnSpc>
              <a:buNone/>
            </a:pPr>
            <a:r>
              <a:rPr lang="en-US" sz="1300" dirty="0">
                <a:solidFill>
                  <a:srgbClr val="4B4A4A"/>
                </a:solidFill>
                <a:latin typeface="Geist" pitchFamily="34" charset="0"/>
                <a:ea typeface="Geist" pitchFamily="34" charset="-122"/>
                <a:cs typeface="Geist" pitchFamily="34" charset="-120"/>
              </a:rPr>
              <a:t>Metoda se bazează pe principiul </a:t>
            </a:r>
            <a:r>
              <a:rPr lang="en-US" sz="1300" b="1" dirty="0">
                <a:solidFill>
                  <a:srgbClr val="4B4A4A"/>
                </a:solidFill>
                <a:latin typeface="Geist" pitchFamily="34" charset="0"/>
                <a:ea typeface="Geist" pitchFamily="34" charset="-122"/>
                <a:cs typeface="Geist" pitchFamily="34" charset="-120"/>
              </a:rPr>
              <a:t>neuroplasticității</a:t>
            </a:r>
            <a:r>
              <a:rPr lang="en-US" sz="1300" dirty="0">
                <a:solidFill>
                  <a:srgbClr val="4B4A4A"/>
                </a:solidFill>
                <a:latin typeface="Geist" pitchFamily="34" charset="0"/>
                <a:ea typeface="Geist" pitchFamily="34" charset="-122"/>
                <a:cs typeface="Geist" pitchFamily="34" charset="-120"/>
              </a:rPr>
              <a:t>, conform căruia creierul își poate modifica permanent conexiunile neuronale.</a:t>
            </a:r>
            <a:endParaRPr lang="en-US" sz="1300" dirty="0"/>
          </a:p>
        </p:txBody>
      </p:sp>
      <p:sp>
        <p:nvSpPr>
          <p:cNvPr id="5" name="Shape 2"/>
          <p:cNvSpPr/>
          <p:nvPr/>
        </p:nvSpPr>
        <p:spPr>
          <a:xfrm>
            <a:off x="5237376" y="2175000"/>
            <a:ext cx="3317304" cy="1155052"/>
          </a:xfrm>
          <a:prstGeom prst="roundRect">
            <a:avLst>
              <a:gd name="adj" fmla="val 14585"/>
            </a:avLst>
          </a:prstGeom>
          <a:solidFill>
            <a:srgbClr val="B3FFE7"/>
          </a:solidFill>
          <a:ln/>
        </p:spPr>
      </p:sp>
      <p:pic>
        <p:nvPicPr>
          <p:cNvPr id="6" name="Image 1" descr="preencoded.png"/>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316544" y="2312294"/>
            <a:ext cx="124569" cy="99640"/>
          </a:xfrm>
          <a:prstGeom prst="rect">
            <a:avLst/>
          </a:prstGeom>
        </p:spPr>
      </p:pic>
      <p:sp>
        <p:nvSpPr>
          <p:cNvPr id="7" name="Text 3"/>
          <p:cNvSpPr/>
          <p:nvPr/>
        </p:nvSpPr>
        <p:spPr>
          <a:xfrm>
            <a:off x="5540754" y="2269878"/>
            <a:ext cx="2893814" cy="1060174"/>
          </a:xfrm>
          <a:prstGeom prst="rect">
            <a:avLst/>
          </a:prstGeom>
          <a:noFill/>
          <a:ln/>
        </p:spPr>
        <p:txBody>
          <a:bodyPr wrap="square" lIns="0" tIns="0" rIns="0" bIns="0" rtlCol="0" anchor="t">
            <a:normAutofit/>
          </a:bodyPr>
          <a:lstStyle/>
          <a:p>
            <a:pPr marL="0" indent="0" algn="l">
              <a:lnSpc>
                <a:spcPct val="114000"/>
              </a:lnSpc>
              <a:buNone/>
            </a:pPr>
            <a:r>
              <a:rPr lang="en-US" sz="1300" dirty="0">
                <a:solidFill>
                  <a:srgbClr val="000000"/>
                </a:solidFill>
                <a:latin typeface="Geist" pitchFamily="34" charset="0"/>
                <a:ea typeface="Geist" pitchFamily="34" charset="-122"/>
                <a:cs typeface="Geist" pitchFamily="34" charset="-120"/>
              </a:rPr>
              <a:t>Awareness-ul este asociat activității </a:t>
            </a:r>
            <a:r>
              <a:rPr lang="en-US" sz="1300" b="1" dirty="0">
                <a:solidFill>
                  <a:srgbClr val="000000"/>
                </a:solidFill>
                <a:latin typeface="Geist" pitchFamily="34" charset="0"/>
                <a:ea typeface="Geist" pitchFamily="34" charset="-122"/>
                <a:cs typeface="Geist" pitchFamily="34" charset="-120"/>
              </a:rPr>
              <a:t>neocortexului</a:t>
            </a:r>
            <a:r>
              <a:rPr lang="en-US" sz="1300" dirty="0">
                <a:solidFill>
                  <a:srgbClr val="000000"/>
                </a:solidFill>
                <a:latin typeface="Geist" pitchFamily="34" charset="0"/>
                <a:ea typeface="Geist" pitchFamily="34" charset="-122"/>
                <a:cs typeface="Geist" pitchFamily="34" charset="-120"/>
              </a:rPr>
              <a:t> — regiunea cerebrală responsabilă de procesele complexe de analiză, învățare și adaptare.</a:t>
            </a:r>
            <a:endParaRPr lang="en-US" sz="1300" dirty="0"/>
          </a:p>
        </p:txBody>
      </p:sp>
      <p:pic>
        <p:nvPicPr>
          <p:cNvPr id="8" name="Image 2" descr="preencoded.png"/>
          <p:cNvPicPr>
            <a:picLocks noChangeAspect="1"/>
          </p:cNvPicPr>
          <p:nvPr/>
        </p:nvPicPr>
        <p:blipFill>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28935" y="3725144"/>
            <a:ext cx="149498" cy="149498"/>
          </a:xfrm>
          <a:prstGeom prst="rect">
            <a:avLst/>
          </a:prstGeom>
        </p:spPr>
      </p:pic>
      <p:sp>
        <p:nvSpPr>
          <p:cNvPr id="9" name="Text 4"/>
          <p:cNvSpPr/>
          <p:nvPr/>
        </p:nvSpPr>
        <p:spPr>
          <a:xfrm>
            <a:off x="815430" y="3722055"/>
            <a:ext cx="1245989" cy="155674"/>
          </a:xfrm>
          <a:prstGeom prst="rect">
            <a:avLst/>
          </a:prstGeom>
          <a:noFill/>
          <a:ln/>
        </p:spPr>
        <p:txBody>
          <a:bodyPr wrap="none" lIns="0" tIns="0" rIns="0" bIns="0" rtlCol="0" anchor="t"/>
          <a:lstStyle/>
          <a:p>
            <a:pPr marL="0" indent="0" algn="l">
              <a:lnSpc>
                <a:spcPct val="104000"/>
              </a:lnSpc>
              <a:buNone/>
            </a:pPr>
            <a:r>
              <a:rPr lang="en-US" sz="1300" b="1" dirty="0">
                <a:solidFill>
                  <a:srgbClr val="4B4A4A"/>
                </a:solidFill>
                <a:latin typeface="Noto Serif SC Bold" pitchFamily="34" charset="0"/>
                <a:ea typeface="Noto Serif SC Bold" pitchFamily="34" charset="-122"/>
                <a:cs typeface="Noto Serif SC Bold" pitchFamily="34" charset="-120"/>
              </a:rPr>
              <a:t>Învățarea autentică</a:t>
            </a:r>
            <a:endParaRPr lang="en-US" sz="1300" dirty="0"/>
          </a:p>
        </p:txBody>
      </p:sp>
      <p:sp>
        <p:nvSpPr>
          <p:cNvPr id="10" name="Text 5"/>
          <p:cNvSpPr/>
          <p:nvPr/>
        </p:nvSpPr>
        <p:spPr>
          <a:xfrm>
            <a:off x="678433" y="4008486"/>
            <a:ext cx="2204717" cy="271611"/>
          </a:xfrm>
          <a:prstGeom prst="rect">
            <a:avLst/>
          </a:prstGeom>
          <a:noFill/>
          <a:ln/>
        </p:spPr>
        <p:txBody>
          <a:bodyPr wrap="square" lIns="0" tIns="0" rIns="0" bIns="0" rtlCol="0" anchor="t">
            <a:noAutofit/>
          </a:bodyPr>
          <a:lstStyle/>
          <a:p>
            <a:pPr marL="0" indent="0" algn="l">
              <a:lnSpc>
                <a:spcPct val="114000"/>
              </a:lnSpc>
              <a:buNone/>
            </a:pPr>
            <a:r>
              <a:rPr lang="en-US" sz="1300" dirty="0">
                <a:solidFill>
                  <a:srgbClr val="4B4A4A"/>
                </a:solidFill>
                <a:latin typeface="Geist" pitchFamily="34" charset="0"/>
                <a:ea typeface="Geist" pitchFamily="34" charset="-122"/>
                <a:cs typeface="Geist" pitchFamily="34" charset="-120"/>
              </a:rPr>
              <a:t>Apare atunci când percepția și acțiunea sunt conectate în mod conștient.</a:t>
            </a:r>
            <a:endParaRPr lang="en-US" sz="1300" dirty="0"/>
          </a:p>
        </p:txBody>
      </p:sp>
      <p:pic>
        <p:nvPicPr>
          <p:cNvPr id="11" name="Image 3" descr="preencoded.png"/>
          <p:cNvPicPr>
            <a:picLocks noChangeAspect="1"/>
          </p:cNvPicPr>
          <p:nvPr/>
        </p:nvPicPr>
        <p:blipFill>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437586" y="3725144"/>
            <a:ext cx="149498" cy="149498"/>
          </a:xfrm>
          <a:prstGeom prst="rect">
            <a:avLst/>
          </a:prstGeom>
        </p:spPr>
      </p:pic>
      <p:sp>
        <p:nvSpPr>
          <p:cNvPr id="12" name="Text 6"/>
          <p:cNvSpPr/>
          <p:nvPr/>
        </p:nvSpPr>
        <p:spPr>
          <a:xfrm>
            <a:off x="3724080" y="3722055"/>
            <a:ext cx="1284833" cy="155674"/>
          </a:xfrm>
          <a:prstGeom prst="rect">
            <a:avLst/>
          </a:prstGeom>
          <a:noFill/>
          <a:ln/>
        </p:spPr>
        <p:txBody>
          <a:bodyPr wrap="none" lIns="0" tIns="0" rIns="0" bIns="0" rtlCol="0" anchor="t"/>
          <a:lstStyle/>
          <a:p>
            <a:pPr marL="0" indent="0" algn="l">
              <a:lnSpc>
                <a:spcPct val="104000"/>
              </a:lnSpc>
              <a:buNone/>
            </a:pPr>
            <a:r>
              <a:rPr lang="en-US" sz="1300" b="1" dirty="0">
                <a:solidFill>
                  <a:srgbClr val="4B4A4A"/>
                </a:solidFill>
                <a:latin typeface="Noto Serif SC Bold" pitchFamily="34" charset="0"/>
                <a:ea typeface="Noto Serif SC Bold" pitchFamily="34" charset="-122"/>
                <a:cs typeface="Noto Serif SC Bold" pitchFamily="34" charset="-120"/>
              </a:rPr>
              <a:t>Repetarea mecanică</a:t>
            </a:r>
            <a:endParaRPr lang="en-US" sz="1300" dirty="0"/>
          </a:p>
        </p:txBody>
      </p:sp>
      <p:sp>
        <p:nvSpPr>
          <p:cNvPr id="13" name="Text 7"/>
          <p:cNvSpPr/>
          <p:nvPr/>
        </p:nvSpPr>
        <p:spPr>
          <a:xfrm>
            <a:off x="3655840" y="4008486"/>
            <a:ext cx="2067720" cy="271611"/>
          </a:xfrm>
          <a:prstGeom prst="rect">
            <a:avLst/>
          </a:prstGeom>
          <a:noFill/>
          <a:ln/>
        </p:spPr>
        <p:txBody>
          <a:bodyPr wrap="square" lIns="0" tIns="0" rIns="0" bIns="0" rtlCol="0" anchor="t">
            <a:noAutofit/>
          </a:bodyPr>
          <a:lstStyle/>
          <a:p>
            <a:pPr marL="0" indent="0" algn="l">
              <a:lnSpc>
                <a:spcPct val="114000"/>
              </a:lnSpc>
              <a:buNone/>
            </a:pPr>
            <a:r>
              <a:rPr lang="en-US" sz="1300" dirty="0">
                <a:solidFill>
                  <a:srgbClr val="4B4A4A"/>
                </a:solidFill>
                <a:latin typeface="Geist" pitchFamily="34" charset="0"/>
                <a:ea typeface="Geist" pitchFamily="34" charset="-122"/>
                <a:cs typeface="Geist" pitchFamily="34" charset="-120"/>
              </a:rPr>
              <a:t>Simpla repetare mecanică a unei mișcări nu produce neapărat schimbare reală.</a:t>
            </a:r>
            <a:endParaRPr lang="en-US" sz="1300" dirty="0"/>
          </a:p>
        </p:txBody>
      </p:sp>
      <p:pic>
        <p:nvPicPr>
          <p:cNvPr id="14" name="Image 4" descr="preencoded.png"/>
          <p:cNvPicPr>
            <a:picLocks noChangeAspect="1"/>
          </p:cNvPicPr>
          <p:nvPr/>
        </p:nvPicPr>
        <p:blipFill>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080107" y="3725144"/>
            <a:ext cx="149498" cy="149498"/>
          </a:xfrm>
          <a:prstGeom prst="rect">
            <a:avLst/>
          </a:prstGeom>
        </p:spPr>
      </p:pic>
      <p:sp>
        <p:nvSpPr>
          <p:cNvPr id="15" name="Text 8"/>
          <p:cNvSpPr/>
          <p:nvPr/>
        </p:nvSpPr>
        <p:spPr>
          <a:xfrm>
            <a:off x="6366601" y="3722055"/>
            <a:ext cx="1423615" cy="155674"/>
          </a:xfrm>
          <a:prstGeom prst="rect">
            <a:avLst/>
          </a:prstGeom>
          <a:noFill/>
          <a:ln/>
        </p:spPr>
        <p:txBody>
          <a:bodyPr wrap="none" lIns="0" tIns="0" rIns="0" bIns="0" rtlCol="0" anchor="t"/>
          <a:lstStyle/>
          <a:p>
            <a:pPr marL="0" indent="0" algn="l">
              <a:lnSpc>
                <a:spcPct val="104000"/>
              </a:lnSpc>
              <a:buNone/>
            </a:pPr>
            <a:r>
              <a:rPr lang="en-US" sz="1300" b="1" dirty="0">
                <a:solidFill>
                  <a:srgbClr val="4B4A4A"/>
                </a:solidFill>
                <a:latin typeface="Noto Serif SC Bold" pitchFamily="34" charset="0"/>
                <a:ea typeface="Noto Serif SC Bold" pitchFamily="34" charset="-122"/>
                <a:cs typeface="Noto Serif SC Bold" pitchFamily="34" charset="-120"/>
              </a:rPr>
              <a:t>Noi circuite neuronale</a:t>
            </a:r>
            <a:endParaRPr lang="en-US" sz="1300" dirty="0"/>
          </a:p>
        </p:txBody>
      </p:sp>
      <p:sp>
        <p:nvSpPr>
          <p:cNvPr id="16" name="Text 9"/>
          <p:cNvSpPr/>
          <p:nvPr/>
        </p:nvSpPr>
        <p:spPr>
          <a:xfrm>
            <a:off x="6291537" y="4008486"/>
            <a:ext cx="2299732" cy="407417"/>
          </a:xfrm>
          <a:prstGeom prst="rect">
            <a:avLst/>
          </a:prstGeom>
          <a:noFill/>
          <a:ln/>
        </p:spPr>
        <p:txBody>
          <a:bodyPr wrap="square" lIns="0" tIns="0" rIns="0" bIns="0" rtlCol="0" anchor="t">
            <a:noAutofit/>
          </a:bodyPr>
          <a:lstStyle/>
          <a:p>
            <a:pPr marL="0" indent="0" algn="l">
              <a:lnSpc>
                <a:spcPct val="114000"/>
              </a:lnSpc>
              <a:buNone/>
            </a:pPr>
            <a:r>
              <a:rPr lang="en-US" sz="1300" dirty="0">
                <a:solidFill>
                  <a:srgbClr val="4B4A4A"/>
                </a:solidFill>
                <a:latin typeface="Geist" pitchFamily="34" charset="0"/>
                <a:ea typeface="Geist" pitchFamily="34" charset="-122"/>
                <a:cs typeface="Geist" pitchFamily="34" charset="-120"/>
              </a:rPr>
              <a:t>Conștientizarea modului în care realizăm o acțiune stimulează dezvoltarea unor </a:t>
            </a:r>
            <a:r>
              <a:rPr lang="en-US" sz="1300" dirty="0">
                <a:solidFill>
                  <a:srgbClr val="4B4A4A"/>
                </a:solidFill>
                <a:latin typeface="Geist" pitchFamily="34" charset="0"/>
                <a:ea typeface="Geist" pitchFamily="34" charset="-122"/>
                <a:cs typeface="Geist" pitchFamily="34" charset="-120"/>
                <a:hlinkClick r:id="rId7"/>
              </a:rPr>
              <a:t>noi circuite neuronale</a:t>
            </a:r>
            <a:r>
              <a:rPr lang="en-US" sz="1300" dirty="0">
                <a:solidFill>
                  <a:srgbClr val="4B4A4A"/>
                </a:solidFill>
                <a:latin typeface="Geist" pitchFamily="34" charset="0"/>
                <a:ea typeface="Geist" pitchFamily="34" charset="-122"/>
                <a:cs typeface="Geist" pitchFamily="34" charset="-120"/>
              </a:rPr>
              <a:t>.</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882185" y="0"/>
            <a:ext cx="3261814" cy="5143500"/>
          </a:xfrm>
          <a:prstGeom prst="rect">
            <a:avLst/>
          </a:prstGeom>
        </p:spPr>
      </p:pic>
      <p:pic>
        <p:nvPicPr>
          <p:cNvPr id="3" name="Image 1" descr="preencoded.png"/>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435328" y="77626"/>
            <a:ext cx="2651075" cy="3923630"/>
          </a:xfrm>
          <a:prstGeom prst="rect">
            <a:avLst/>
          </a:prstGeom>
        </p:spPr>
      </p:pic>
      <p:sp>
        <p:nvSpPr>
          <p:cNvPr id="4" name="Text 0"/>
          <p:cNvSpPr/>
          <p:nvPr/>
        </p:nvSpPr>
        <p:spPr>
          <a:xfrm>
            <a:off x="403101" y="187205"/>
            <a:ext cx="3336801" cy="359941"/>
          </a:xfrm>
          <a:prstGeom prst="rect">
            <a:avLst/>
          </a:prstGeom>
          <a:noFill/>
          <a:ln/>
        </p:spPr>
        <p:txBody>
          <a:bodyPr wrap="none" lIns="0" tIns="0" rIns="0" bIns="0" rtlCol="0" anchor="t"/>
          <a:lstStyle/>
          <a:p>
            <a:pPr marL="0" indent="0" algn="l">
              <a:lnSpc>
                <a:spcPct val="104000"/>
              </a:lnSpc>
              <a:buNone/>
            </a:pPr>
            <a:r>
              <a:rPr lang="en-US" sz="2400" b="1" dirty="0">
                <a:solidFill>
                  <a:srgbClr val="006747"/>
                </a:solidFill>
                <a:latin typeface="Noto Serif SC Bold" pitchFamily="34" charset="0"/>
                <a:ea typeface="Noto Serif SC Bold" pitchFamily="34" charset="-122"/>
                <a:cs typeface="Noto Serif SC Bold" pitchFamily="34" charset="-120"/>
              </a:rPr>
              <a:t>Procesul terapeutic</a:t>
            </a:r>
            <a:endParaRPr lang="en-US" sz="2400" dirty="0"/>
          </a:p>
        </p:txBody>
      </p:sp>
      <p:sp>
        <p:nvSpPr>
          <p:cNvPr id="5" name="Text 1"/>
          <p:cNvSpPr/>
          <p:nvPr/>
        </p:nvSpPr>
        <p:spPr>
          <a:xfrm>
            <a:off x="403100" y="626075"/>
            <a:ext cx="5526852" cy="500955"/>
          </a:xfrm>
          <a:prstGeom prst="rect">
            <a:avLst/>
          </a:prstGeom>
          <a:noFill/>
          <a:ln/>
        </p:spPr>
        <p:txBody>
          <a:bodyPr wrap="square" lIns="0" tIns="0" rIns="0" bIns="0" rtlCol="0" anchor="t">
            <a:noAutofit/>
          </a:bodyPr>
          <a:lstStyle/>
          <a:p>
            <a:pPr marL="0" indent="0" algn="l">
              <a:lnSpc>
                <a:spcPct val="121000"/>
              </a:lnSpc>
              <a:buNone/>
            </a:pPr>
            <a:r>
              <a:rPr lang="en-US" sz="1300" dirty="0">
                <a:solidFill>
                  <a:srgbClr val="4B4A4A"/>
                </a:solidFill>
                <a:latin typeface="Geist" pitchFamily="34" charset="0"/>
                <a:ea typeface="Geist" pitchFamily="34" charset="-122"/>
                <a:cs typeface="Geist" pitchFamily="34" charset="-120"/>
              </a:rPr>
              <a:t>În cadrul ședințelor, accentul nu este pus pe atingerea rapidă a unui obiectiv, ci pe </a:t>
            </a:r>
            <a:r>
              <a:rPr lang="en-US" sz="1300" b="1" dirty="0">
                <a:solidFill>
                  <a:srgbClr val="4B4A4A"/>
                </a:solidFill>
                <a:latin typeface="Geist" pitchFamily="34" charset="0"/>
                <a:ea typeface="Geist" pitchFamily="34" charset="-122"/>
                <a:cs typeface="Geist" pitchFamily="34" charset="-120"/>
                <a:hlinkClick r:id="rId5"/>
              </a:rPr>
              <a:t>procesul de explorare</a:t>
            </a:r>
            <a:r>
              <a:rPr lang="en-US" sz="1300" dirty="0">
                <a:solidFill>
                  <a:srgbClr val="4B4A4A"/>
                </a:solidFill>
                <a:latin typeface="Geist" pitchFamily="34" charset="0"/>
                <a:ea typeface="Geist" pitchFamily="34" charset="-122"/>
                <a:cs typeface="Geist" pitchFamily="34" charset="-120"/>
              </a:rPr>
              <a:t>. Procesul produce o stare de curiozitate </a:t>
            </a:r>
            <a:r>
              <a:rPr lang="en-US" sz="1300" dirty="0" err="1">
                <a:solidFill>
                  <a:srgbClr val="4B4A4A"/>
                </a:solidFill>
                <a:latin typeface="Geist" pitchFamily="34" charset="0"/>
                <a:ea typeface="Geist" pitchFamily="34" charset="-122"/>
                <a:cs typeface="Geist" pitchFamily="34" charset="-120"/>
              </a:rPr>
              <a:t>și</a:t>
            </a:r>
            <a:r>
              <a:rPr lang="en-US" sz="1300" dirty="0">
                <a:solidFill>
                  <a:srgbClr val="4B4A4A"/>
                </a:solidFill>
                <a:latin typeface="Geist" pitchFamily="34" charset="0"/>
                <a:ea typeface="Geist" pitchFamily="34" charset="-122"/>
                <a:cs typeface="Geist" pitchFamily="34" charset="-120"/>
              </a:rPr>
              <a:t> </a:t>
            </a:r>
            <a:r>
              <a:rPr lang="en-US" sz="1300" dirty="0" err="1">
                <a:solidFill>
                  <a:srgbClr val="4B4A4A"/>
                </a:solidFill>
                <a:latin typeface="Geist" pitchFamily="34" charset="0"/>
                <a:ea typeface="Geist" pitchFamily="34" charset="-122"/>
                <a:cs typeface="Geist" pitchFamily="34" charset="-120"/>
              </a:rPr>
              <a:t>explorare</a:t>
            </a:r>
            <a:r>
              <a:rPr lang="en-US" sz="1300" dirty="0">
                <a:solidFill>
                  <a:srgbClr val="4B4A4A"/>
                </a:solidFill>
                <a:latin typeface="Geist" pitchFamily="34" charset="0"/>
                <a:ea typeface="Geist" pitchFamily="34" charset="-122"/>
                <a:cs typeface="Geist" pitchFamily="34" charset="-120"/>
              </a:rPr>
              <a:t>, în care învățarea apare prin experiență directă.</a:t>
            </a:r>
            <a:endParaRPr lang="en-US" sz="1300" dirty="0"/>
          </a:p>
        </p:txBody>
      </p:sp>
      <p:sp>
        <p:nvSpPr>
          <p:cNvPr id="7" name="Shape 2"/>
          <p:cNvSpPr/>
          <p:nvPr/>
        </p:nvSpPr>
        <p:spPr>
          <a:xfrm>
            <a:off x="403101" y="1652439"/>
            <a:ext cx="4908798" cy="14288"/>
          </a:xfrm>
          <a:prstGeom prst="rect">
            <a:avLst/>
          </a:prstGeom>
          <a:solidFill>
            <a:srgbClr val="006747"/>
          </a:solidFill>
          <a:ln/>
        </p:spPr>
      </p:sp>
      <p:sp>
        <p:nvSpPr>
          <p:cNvPr id="8" name="Text 3"/>
          <p:cNvSpPr/>
          <p:nvPr/>
        </p:nvSpPr>
        <p:spPr>
          <a:xfrm>
            <a:off x="403101" y="1738536"/>
            <a:ext cx="2411537" cy="179933"/>
          </a:xfrm>
          <a:prstGeom prst="rect">
            <a:avLst/>
          </a:prstGeom>
          <a:noFill/>
          <a:ln/>
        </p:spPr>
        <p:txBody>
          <a:bodyPr wrap="none" lIns="0" tIns="0" rIns="0" bIns="0" rtlCol="0" anchor="t"/>
          <a:lstStyle/>
          <a:p>
            <a:pPr marL="0" indent="0" algn="l">
              <a:lnSpc>
                <a:spcPct val="104000"/>
              </a:lnSpc>
              <a:buNone/>
            </a:pPr>
            <a:r>
              <a:rPr lang="en-US" sz="1300" b="1" dirty="0">
                <a:solidFill>
                  <a:srgbClr val="4B4A4A"/>
                </a:solidFill>
                <a:latin typeface="Noto Serif SC Bold" pitchFamily="34" charset="0"/>
                <a:ea typeface="Noto Serif SC Bold" pitchFamily="34" charset="-122"/>
                <a:cs typeface="Noto Serif SC Bold" pitchFamily="34" charset="-120"/>
              </a:rPr>
              <a:t>Observarea senzațiilor corporale</a:t>
            </a:r>
            <a:endParaRPr lang="en-US" sz="1300" dirty="0"/>
          </a:p>
        </p:txBody>
      </p:sp>
      <p:sp>
        <p:nvSpPr>
          <p:cNvPr id="9" name="Text 4"/>
          <p:cNvSpPr/>
          <p:nvPr/>
        </p:nvSpPr>
        <p:spPr>
          <a:xfrm>
            <a:off x="403101" y="1974577"/>
            <a:ext cx="4908798" cy="166985"/>
          </a:xfrm>
          <a:prstGeom prst="rect">
            <a:avLst/>
          </a:prstGeom>
          <a:noFill/>
          <a:ln/>
        </p:spPr>
        <p:txBody>
          <a:bodyPr wrap="none" lIns="0" tIns="0" rIns="0" bIns="0" rtlCol="0" anchor="t"/>
          <a:lstStyle/>
          <a:p>
            <a:pPr marL="0" indent="0" algn="l">
              <a:lnSpc>
                <a:spcPct val="121000"/>
              </a:lnSpc>
              <a:buNone/>
            </a:pPr>
            <a:r>
              <a:rPr lang="en-US" sz="1300" dirty="0">
                <a:solidFill>
                  <a:srgbClr val="4B4A4A"/>
                </a:solidFill>
                <a:latin typeface="Geist" pitchFamily="34" charset="0"/>
                <a:ea typeface="Geist" pitchFamily="34" charset="-122"/>
                <a:cs typeface="Geist" pitchFamily="34" charset="-120"/>
              </a:rPr>
              <a:t>Persoana este încurajată să fie atentă la ceea ce simte </a:t>
            </a:r>
            <a:r>
              <a:rPr lang="en-US" sz="1300" dirty="0" err="1">
                <a:solidFill>
                  <a:srgbClr val="4B4A4A"/>
                </a:solidFill>
                <a:latin typeface="Geist" pitchFamily="34" charset="0"/>
                <a:ea typeface="Geist" pitchFamily="34" charset="-122"/>
                <a:cs typeface="Geist" pitchFamily="34" charset="-120"/>
              </a:rPr>
              <a:t>în</a:t>
            </a:r>
            <a:r>
              <a:rPr lang="en-US" sz="1300" dirty="0">
                <a:solidFill>
                  <a:srgbClr val="4B4A4A"/>
                </a:solidFill>
                <a:latin typeface="Geist" pitchFamily="34" charset="0"/>
                <a:ea typeface="Geist" pitchFamily="34" charset="-122"/>
                <a:cs typeface="Geist" pitchFamily="34" charset="-120"/>
              </a:rPr>
              <a:t> </a:t>
            </a:r>
            <a:r>
              <a:rPr lang="en-US" sz="1300" dirty="0" err="1">
                <a:solidFill>
                  <a:srgbClr val="4B4A4A"/>
                </a:solidFill>
                <a:latin typeface="Geist" pitchFamily="34" charset="0"/>
                <a:ea typeface="Geist" pitchFamily="34" charset="-122"/>
                <a:cs typeface="Geist" pitchFamily="34" charset="-120"/>
              </a:rPr>
              <a:t>corp</a:t>
            </a:r>
            <a:endParaRPr lang="en-US" sz="1300" dirty="0">
              <a:solidFill>
                <a:srgbClr val="4B4A4A"/>
              </a:solidFill>
              <a:latin typeface="Geist" pitchFamily="34" charset="0"/>
              <a:ea typeface="Geist" pitchFamily="34" charset="-122"/>
              <a:cs typeface="Geist" pitchFamily="34" charset="-120"/>
            </a:endParaRPr>
          </a:p>
          <a:p>
            <a:pPr marL="0" indent="0" algn="l">
              <a:lnSpc>
                <a:spcPct val="121000"/>
              </a:lnSpc>
              <a:buNone/>
            </a:pPr>
            <a:r>
              <a:rPr lang="en-US" sz="1300" dirty="0" err="1">
                <a:solidFill>
                  <a:srgbClr val="4B4A4A"/>
                </a:solidFill>
                <a:latin typeface="Geist" pitchFamily="34" charset="0"/>
                <a:ea typeface="Geist" pitchFamily="34" charset="-122"/>
                <a:cs typeface="Geist" pitchFamily="34" charset="-120"/>
              </a:rPr>
              <a:t>în</a:t>
            </a:r>
            <a:r>
              <a:rPr lang="en-US" sz="1300" dirty="0">
                <a:solidFill>
                  <a:srgbClr val="4B4A4A"/>
                </a:solidFill>
                <a:latin typeface="Geist" pitchFamily="34" charset="0"/>
                <a:ea typeface="Geist" pitchFamily="34" charset="-122"/>
                <a:cs typeface="Geist" pitchFamily="34" charset="-120"/>
              </a:rPr>
              <a:t> fiecare moment al mișcării.</a:t>
            </a:r>
            <a:endParaRPr lang="en-US" sz="1300" dirty="0"/>
          </a:p>
        </p:txBody>
      </p:sp>
      <p:sp>
        <p:nvSpPr>
          <p:cNvPr id="11" name="Shape 5"/>
          <p:cNvSpPr/>
          <p:nvPr/>
        </p:nvSpPr>
        <p:spPr>
          <a:xfrm>
            <a:off x="403101" y="2502768"/>
            <a:ext cx="4908798" cy="14288"/>
          </a:xfrm>
          <a:prstGeom prst="rect">
            <a:avLst/>
          </a:prstGeom>
          <a:solidFill>
            <a:srgbClr val="006747"/>
          </a:solidFill>
          <a:ln/>
        </p:spPr>
      </p:sp>
      <p:sp>
        <p:nvSpPr>
          <p:cNvPr id="12" name="Text 6"/>
          <p:cNvSpPr/>
          <p:nvPr/>
        </p:nvSpPr>
        <p:spPr>
          <a:xfrm>
            <a:off x="403101" y="2588865"/>
            <a:ext cx="1875830" cy="179933"/>
          </a:xfrm>
          <a:prstGeom prst="rect">
            <a:avLst/>
          </a:prstGeom>
          <a:noFill/>
          <a:ln/>
        </p:spPr>
        <p:txBody>
          <a:bodyPr wrap="none" lIns="0" tIns="0" rIns="0" bIns="0" rtlCol="0" anchor="t"/>
          <a:lstStyle/>
          <a:p>
            <a:pPr marL="0" indent="0" algn="l">
              <a:lnSpc>
                <a:spcPct val="104000"/>
              </a:lnSpc>
              <a:buNone/>
            </a:pPr>
            <a:r>
              <a:rPr lang="en-US" sz="1300" b="1" dirty="0">
                <a:solidFill>
                  <a:srgbClr val="4B4A4A"/>
                </a:solidFill>
                <a:latin typeface="Noto Serif SC Bold" pitchFamily="34" charset="0"/>
                <a:ea typeface="Noto Serif SC Bold" pitchFamily="34" charset="-122"/>
                <a:cs typeface="Noto Serif SC Bold" pitchFamily="34" charset="-120"/>
              </a:rPr>
              <a:t>Identificarea diferențelor</a:t>
            </a:r>
            <a:endParaRPr lang="en-US" sz="1300" dirty="0"/>
          </a:p>
        </p:txBody>
      </p:sp>
      <p:sp>
        <p:nvSpPr>
          <p:cNvPr id="13" name="Text 7"/>
          <p:cNvSpPr/>
          <p:nvPr/>
        </p:nvSpPr>
        <p:spPr>
          <a:xfrm>
            <a:off x="403101" y="2824907"/>
            <a:ext cx="4908798" cy="166985"/>
          </a:xfrm>
          <a:prstGeom prst="rect">
            <a:avLst/>
          </a:prstGeom>
          <a:noFill/>
          <a:ln/>
        </p:spPr>
        <p:txBody>
          <a:bodyPr wrap="none" lIns="0" tIns="0" rIns="0" bIns="0" rtlCol="0" anchor="t"/>
          <a:lstStyle/>
          <a:p>
            <a:pPr marL="0" indent="0" algn="l">
              <a:lnSpc>
                <a:spcPct val="121000"/>
              </a:lnSpc>
              <a:buNone/>
            </a:pPr>
            <a:r>
              <a:rPr lang="en-US" sz="1300" dirty="0">
                <a:solidFill>
                  <a:srgbClr val="4B4A4A"/>
                </a:solidFill>
                <a:latin typeface="Geist" pitchFamily="34" charset="0"/>
                <a:ea typeface="Geist" pitchFamily="34" charset="-122"/>
                <a:cs typeface="Geist" pitchFamily="34" charset="-120"/>
              </a:rPr>
              <a:t>Recunoașterea diferențelor dintre diverse modalități de mișcare </a:t>
            </a:r>
            <a:r>
              <a:rPr lang="en-US" sz="1300" dirty="0" err="1">
                <a:solidFill>
                  <a:srgbClr val="4B4A4A"/>
                </a:solidFill>
                <a:latin typeface="Geist" pitchFamily="34" charset="0"/>
                <a:ea typeface="Geist" pitchFamily="34" charset="-122"/>
                <a:cs typeface="Geist" pitchFamily="34" charset="-120"/>
              </a:rPr>
              <a:t>și</a:t>
            </a:r>
            <a:r>
              <a:rPr lang="en-US" sz="1300" dirty="0">
                <a:solidFill>
                  <a:srgbClr val="4B4A4A"/>
                </a:solidFill>
                <a:latin typeface="Geist" pitchFamily="34" charset="0"/>
                <a:ea typeface="Geist" pitchFamily="34" charset="-122"/>
                <a:cs typeface="Geist" pitchFamily="34" charset="-120"/>
              </a:rPr>
              <a:t> </a:t>
            </a:r>
          </a:p>
          <a:p>
            <a:pPr marL="0" indent="0" algn="l">
              <a:lnSpc>
                <a:spcPct val="121000"/>
              </a:lnSpc>
              <a:buNone/>
            </a:pPr>
            <a:r>
              <a:rPr lang="en-US" sz="1300" dirty="0" err="1">
                <a:solidFill>
                  <a:srgbClr val="4B4A4A"/>
                </a:solidFill>
                <a:latin typeface="Geist" pitchFamily="34" charset="0"/>
                <a:ea typeface="Geist" pitchFamily="34" charset="-122"/>
                <a:cs typeface="Geist" pitchFamily="34" charset="-120"/>
              </a:rPr>
              <a:t>organizare</a:t>
            </a:r>
            <a:r>
              <a:rPr lang="en-US" sz="1300" dirty="0">
                <a:solidFill>
                  <a:srgbClr val="4B4A4A"/>
                </a:solidFill>
                <a:latin typeface="Geist" pitchFamily="34" charset="0"/>
                <a:ea typeface="Geist" pitchFamily="34" charset="-122"/>
                <a:cs typeface="Geist" pitchFamily="34" charset="-120"/>
              </a:rPr>
              <a:t> corporală.</a:t>
            </a:r>
            <a:endParaRPr lang="en-US" sz="1300" dirty="0"/>
          </a:p>
        </p:txBody>
      </p:sp>
      <p:sp>
        <p:nvSpPr>
          <p:cNvPr id="15" name="Shape 8"/>
          <p:cNvSpPr/>
          <p:nvPr/>
        </p:nvSpPr>
        <p:spPr>
          <a:xfrm>
            <a:off x="403101" y="3353098"/>
            <a:ext cx="4908798" cy="14288"/>
          </a:xfrm>
          <a:prstGeom prst="rect">
            <a:avLst/>
          </a:prstGeom>
          <a:solidFill>
            <a:srgbClr val="006747"/>
          </a:solidFill>
          <a:ln/>
        </p:spPr>
      </p:sp>
      <p:sp>
        <p:nvSpPr>
          <p:cNvPr id="16" name="Text 9"/>
          <p:cNvSpPr/>
          <p:nvPr/>
        </p:nvSpPr>
        <p:spPr>
          <a:xfrm>
            <a:off x="403101" y="3439195"/>
            <a:ext cx="2310780" cy="179933"/>
          </a:xfrm>
          <a:prstGeom prst="rect">
            <a:avLst/>
          </a:prstGeom>
          <a:noFill/>
          <a:ln/>
        </p:spPr>
        <p:txBody>
          <a:bodyPr wrap="none" lIns="0" tIns="0" rIns="0" bIns="0" rtlCol="0" anchor="t"/>
          <a:lstStyle/>
          <a:p>
            <a:pPr marL="0" indent="0" algn="l">
              <a:lnSpc>
                <a:spcPct val="104000"/>
              </a:lnSpc>
              <a:buNone/>
            </a:pPr>
            <a:r>
              <a:rPr lang="en-US" sz="1300" b="1" dirty="0">
                <a:solidFill>
                  <a:srgbClr val="4B4A4A"/>
                </a:solidFill>
                <a:latin typeface="Noto Serif SC Bold" pitchFamily="34" charset="0"/>
                <a:ea typeface="Noto Serif SC Bold" pitchFamily="34" charset="-122"/>
                <a:cs typeface="Noto Serif SC Bold" pitchFamily="34" charset="-120"/>
              </a:rPr>
              <a:t>Experimentarea variantelor noi</a:t>
            </a:r>
            <a:endParaRPr lang="en-US" sz="1300" dirty="0"/>
          </a:p>
        </p:txBody>
      </p:sp>
      <p:sp>
        <p:nvSpPr>
          <p:cNvPr id="17" name="Text 10"/>
          <p:cNvSpPr/>
          <p:nvPr/>
        </p:nvSpPr>
        <p:spPr>
          <a:xfrm>
            <a:off x="403101" y="3675236"/>
            <a:ext cx="4908798" cy="166985"/>
          </a:xfrm>
          <a:prstGeom prst="rect">
            <a:avLst/>
          </a:prstGeom>
          <a:noFill/>
          <a:ln/>
        </p:spPr>
        <p:txBody>
          <a:bodyPr wrap="none" lIns="0" tIns="0" rIns="0" bIns="0" rtlCol="0" anchor="t"/>
          <a:lstStyle/>
          <a:p>
            <a:pPr marL="0" indent="0" algn="l">
              <a:lnSpc>
                <a:spcPct val="121000"/>
              </a:lnSpc>
              <a:buNone/>
            </a:pPr>
            <a:r>
              <a:rPr lang="en-US" sz="1300" dirty="0">
                <a:solidFill>
                  <a:srgbClr val="4B4A4A"/>
                </a:solidFill>
                <a:latin typeface="Geist" pitchFamily="34" charset="0"/>
                <a:ea typeface="Geist" pitchFamily="34" charset="-122"/>
                <a:cs typeface="Geist" pitchFamily="34" charset="-120"/>
              </a:rPr>
              <a:t>Explorarea unor noi variante de organizare corporală, </a:t>
            </a:r>
            <a:r>
              <a:rPr lang="en-US" sz="1300" dirty="0" err="1">
                <a:solidFill>
                  <a:srgbClr val="4B4A4A"/>
                </a:solidFill>
                <a:latin typeface="Geist" pitchFamily="34" charset="0"/>
                <a:ea typeface="Geist" pitchFamily="34" charset="-122"/>
                <a:cs typeface="Geist" pitchFamily="34" charset="-120"/>
              </a:rPr>
              <a:t>fără</a:t>
            </a:r>
            <a:r>
              <a:rPr lang="en-US" sz="1300" dirty="0">
                <a:solidFill>
                  <a:srgbClr val="4B4A4A"/>
                </a:solidFill>
                <a:latin typeface="Geist" pitchFamily="34" charset="0"/>
                <a:ea typeface="Geist" pitchFamily="34" charset="-122"/>
                <a:cs typeface="Geist" pitchFamily="34" charset="-120"/>
              </a:rPr>
              <a:t> </a:t>
            </a:r>
            <a:r>
              <a:rPr lang="en-US" sz="1300" dirty="0" err="1">
                <a:solidFill>
                  <a:srgbClr val="4B4A4A"/>
                </a:solidFill>
                <a:latin typeface="Geist" pitchFamily="34" charset="0"/>
                <a:ea typeface="Geist" pitchFamily="34" charset="-122"/>
                <a:cs typeface="Geist" pitchFamily="34" charset="-120"/>
              </a:rPr>
              <a:t>presiunea</a:t>
            </a:r>
            <a:endParaRPr lang="en-US" sz="1300" dirty="0">
              <a:solidFill>
                <a:srgbClr val="4B4A4A"/>
              </a:solidFill>
              <a:latin typeface="Geist" pitchFamily="34" charset="0"/>
              <a:ea typeface="Geist" pitchFamily="34" charset="-122"/>
              <a:cs typeface="Geist" pitchFamily="34" charset="-120"/>
            </a:endParaRPr>
          </a:p>
          <a:p>
            <a:pPr marL="0" indent="0" algn="l">
              <a:lnSpc>
                <a:spcPct val="121000"/>
              </a:lnSpc>
              <a:buNone/>
            </a:pPr>
            <a:r>
              <a:rPr lang="en-US" sz="1300" dirty="0" err="1">
                <a:solidFill>
                  <a:srgbClr val="4B4A4A"/>
                </a:solidFill>
                <a:latin typeface="Geist" pitchFamily="34" charset="0"/>
                <a:ea typeface="Geist" pitchFamily="34" charset="-122"/>
                <a:cs typeface="Geist" pitchFamily="34" charset="-120"/>
              </a:rPr>
              <a:t>performanței</a:t>
            </a:r>
            <a:r>
              <a:rPr lang="en-US" sz="1300" dirty="0">
                <a:solidFill>
                  <a:srgbClr val="4B4A4A"/>
                </a:solidFill>
                <a:latin typeface="Geist" pitchFamily="34" charset="0"/>
                <a:ea typeface="Geist" pitchFamily="34" charset="-122"/>
                <a:cs typeface="Geist" pitchFamily="34" charset="-120"/>
              </a:rPr>
              <a:t>.</a:t>
            </a:r>
            <a:endParaRPr lang="en-US" sz="1300" dirty="0"/>
          </a:p>
        </p:txBody>
      </p:sp>
      <p:sp>
        <p:nvSpPr>
          <p:cNvPr id="19" name="Shape 11"/>
          <p:cNvSpPr/>
          <p:nvPr/>
        </p:nvSpPr>
        <p:spPr>
          <a:xfrm>
            <a:off x="403101" y="4203427"/>
            <a:ext cx="4908798" cy="14288"/>
          </a:xfrm>
          <a:prstGeom prst="rect">
            <a:avLst/>
          </a:prstGeom>
          <a:solidFill>
            <a:srgbClr val="006747"/>
          </a:solidFill>
          <a:ln/>
        </p:spPr>
      </p:sp>
      <p:sp>
        <p:nvSpPr>
          <p:cNvPr id="20" name="Text 12"/>
          <p:cNvSpPr/>
          <p:nvPr/>
        </p:nvSpPr>
        <p:spPr>
          <a:xfrm>
            <a:off x="403101" y="4289524"/>
            <a:ext cx="1668735" cy="179933"/>
          </a:xfrm>
          <a:prstGeom prst="rect">
            <a:avLst/>
          </a:prstGeom>
          <a:noFill/>
          <a:ln/>
        </p:spPr>
        <p:txBody>
          <a:bodyPr wrap="none" lIns="0" tIns="0" rIns="0" bIns="0" rtlCol="0" anchor="t"/>
          <a:lstStyle/>
          <a:p>
            <a:pPr marL="0" indent="0" algn="l">
              <a:lnSpc>
                <a:spcPct val="104000"/>
              </a:lnSpc>
              <a:buNone/>
            </a:pPr>
            <a:r>
              <a:rPr lang="en-US" sz="1300" b="1" dirty="0">
                <a:solidFill>
                  <a:srgbClr val="4B4A4A"/>
                </a:solidFill>
                <a:latin typeface="Noto Serif SC Bold" pitchFamily="34" charset="0"/>
                <a:ea typeface="Noto Serif SC Bold" pitchFamily="34" charset="-122"/>
                <a:cs typeface="Noto Serif SC Bold" pitchFamily="34" charset="-120"/>
              </a:rPr>
              <a:t>Descoperirea relațiilor</a:t>
            </a:r>
            <a:endParaRPr lang="en-US" sz="1300" dirty="0"/>
          </a:p>
        </p:txBody>
      </p:sp>
      <p:sp>
        <p:nvSpPr>
          <p:cNvPr id="21" name="Text 13"/>
          <p:cNvSpPr/>
          <p:nvPr/>
        </p:nvSpPr>
        <p:spPr>
          <a:xfrm>
            <a:off x="403101" y="4525566"/>
            <a:ext cx="4908798" cy="166985"/>
          </a:xfrm>
          <a:prstGeom prst="rect">
            <a:avLst/>
          </a:prstGeom>
          <a:noFill/>
          <a:ln/>
        </p:spPr>
        <p:txBody>
          <a:bodyPr wrap="none" lIns="0" tIns="0" rIns="0" bIns="0" rtlCol="0" anchor="t"/>
          <a:lstStyle/>
          <a:p>
            <a:pPr marL="0" indent="0" algn="l">
              <a:lnSpc>
                <a:spcPct val="121000"/>
              </a:lnSpc>
              <a:buNone/>
            </a:pPr>
            <a:r>
              <a:rPr lang="en-US" sz="1300" dirty="0">
                <a:solidFill>
                  <a:srgbClr val="4B4A4A"/>
                </a:solidFill>
                <a:latin typeface="Geist" pitchFamily="34" charset="0"/>
                <a:ea typeface="Geist" pitchFamily="34" charset="-122"/>
                <a:cs typeface="Geist" pitchFamily="34" charset="-120"/>
              </a:rPr>
              <a:t>Înțelegerea relațiilor dintre percepție și acțiune prin experiență directă.</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62945" y="328464"/>
            <a:ext cx="5710758" cy="352946"/>
          </a:xfrm>
          <a:prstGeom prst="rect">
            <a:avLst/>
          </a:prstGeom>
          <a:noFill/>
          <a:ln/>
        </p:spPr>
        <p:txBody>
          <a:bodyPr wrap="none" lIns="0" tIns="0" rIns="0" bIns="0" rtlCol="0" anchor="t"/>
          <a:lstStyle/>
          <a:p>
            <a:pPr marL="0" indent="0" algn="l">
              <a:lnSpc>
                <a:spcPct val="104000"/>
              </a:lnSpc>
              <a:buNone/>
            </a:pPr>
            <a:r>
              <a:rPr lang="en-US" sz="2400" b="1" dirty="0">
                <a:solidFill>
                  <a:srgbClr val="006747"/>
                </a:solidFill>
                <a:latin typeface="Noto Serif SC Bold" pitchFamily="34" charset="0"/>
                <a:ea typeface="Noto Serif SC Bold" pitchFamily="34" charset="-122"/>
                <a:cs typeface="Noto Serif SC Bold" pitchFamily="34" charset="-120"/>
              </a:rPr>
              <a:t>Dimensiunea senzorială și </a:t>
            </a:r>
            <a:r>
              <a:rPr lang="en-US" sz="2400" b="1" dirty="0">
                <a:solidFill>
                  <a:srgbClr val="006747"/>
                </a:solidFill>
                <a:latin typeface="Noto Serif SC Bold" pitchFamily="34" charset="0"/>
                <a:ea typeface="Noto Serif SC Bold" pitchFamily="34" charset="-122"/>
              </a:rPr>
              <a:t>corporală</a:t>
            </a:r>
          </a:p>
        </p:txBody>
      </p:sp>
      <p:pic>
        <p:nvPicPr>
          <p:cNvPr id="3" name="Image 0" descr="preencoded.png"/>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23779" y="855595"/>
            <a:ext cx="3905171" cy="2928861"/>
          </a:xfrm>
          <a:prstGeom prst="rect">
            <a:avLst/>
          </a:prstGeom>
        </p:spPr>
      </p:pic>
      <p:sp>
        <p:nvSpPr>
          <p:cNvPr id="4" name="Text 1"/>
          <p:cNvSpPr/>
          <p:nvPr/>
        </p:nvSpPr>
        <p:spPr>
          <a:xfrm>
            <a:off x="5060825" y="2898844"/>
            <a:ext cx="3578208" cy="717813"/>
          </a:xfrm>
          <a:prstGeom prst="rect">
            <a:avLst/>
          </a:prstGeom>
          <a:noFill/>
          <a:ln/>
        </p:spPr>
        <p:txBody>
          <a:bodyPr wrap="square" lIns="0" tIns="0" rIns="0" bIns="0" rtlCol="0" anchor="t">
            <a:noAutofit/>
          </a:bodyPr>
          <a:lstStyle/>
          <a:p>
            <a:pPr marL="0" indent="0" algn="l">
              <a:lnSpc>
                <a:spcPct val="120000"/>
              </a:lnSpc>
              <a:buNone/>
            </a:pPr>
            <a:r>
              <a:rPr lang="en-US" sz="1300" dirty="0">
                <a:solidFill>
                  <a:srgbClr val="4B4A4A"/>
                </a:solidFill>
                <a:latin typeface="Geist" pitchFamily="34" charset="0"/>
                <a:ea typeface="Geist" pitchFamily="34" charset="-122"/>
                <a:cs typeface="Geist" pitchFamily="34" charset="-120"/>
                <a:hlinkClick r:id="rId4"/>
              </a:rPr>
              <a:t>Metoda</a:t>
            </a:r>
            <a:r>
              <a:rPr lang="en-US" sz="1300" dirty="0">
                <a:solidFill>
                  <a:srgbClr val="4B4A4A"/>
                </a:solidFill>
                <a:latin typeface="Geist" pitchFamily="34" charset="0"/>
                <a:ea typeface="Geist" pitchFamily="34" charset="-122"/>
                <a:cs typeface="Geist" pitchFamily="34" charset="-120"/>
              </a:rPr>
              <a:t> valorifică dezvoltarea unei </a:t>
            </a:r>
            <a:r>
              <a:rPr lang="en-US" sz="1300" b="1" dirty="0">
                <a:solidFill>
                  <a:srgbClr val="4B4A4A"/>
                </a:solidFill>
                <a:latin typeface="Geist" pitchFamily="34" charset="0"/>
                <a:ea typeface="Geist" pitchFamily="34" charset="-122"/>
                <a:cs typeface="Geist" pitchFamily="34" charset="-120"/>
              </a:rPr>
              <a:t>cunoașteri senzoriale complexe</a:t>
            </a:r>
            <a:r>
              <a:rPr lang="en-US" sz="1300" dirty="0">
                <a:solidFill>
                  <a:srgbClr val="4B4A4A"/>
                </a:solidFill>
                <a:latin typeface="Geist" pitchFamily="34" charset="0"/>
                <a:ea typeface="Geist" pitchFamily="34" charset="-122"/>
                <a:cs typeface="Geist" pitchFamily="34" charset="-120"/>
              </a:rPr>
              <a:t>, care implică multiple canale de percepție:</a:t>
            </a:r>
            <a:endParaRPr lang="en-US" sz="1300" dirty="0"/>
          </a:p>
        </p:txBody>
      </p:sp>
      <p:sp>
        <p:nvSpPr>
          <p:cNvPr id="5" name="Shape 2"/>
          <p:cNvSpPr/>
          <p:nvPr/>
        </p:nvSpPr>
        <p:spPr>
          <a:xfrm>
            <a:off x="5060826" y="880872"/>
            <a:ext cx="3440595" cy="1786866"/>
          </a:xfrm>
          <a:prstGeom prst="roundRect">
            <a:avLst>
              <a:gd name="adj" fmla="val 9525"/>
            </a:avLst>
          </a:prstGeom>
          <a:solidFill>
            <a:srgbClr val="B6D6FC"/>
          </a:solidFill>
          <a:ln/>
        </p:spPr>
      </p:sp>
      <p:sp>
        <p:nvSpPr>
          <p:cNvPr id="7" name="Text 3"/>
          <p:cNvSpPr/>
          <p:nvPr/>
        </p:nvSpPr>
        <p:spPr>
          <a:xfrm>
            <a:off x="5281925" y="999041"/>
            <a:ext cx="3106536" cy="811857"/>
          </a:xfrm>
          <a:prstGeom prst="rect">
            <a:avLst/>
          </a:prstGeom>
          <a:noFill/>
          <a:ln/>
        </p:spPr>
        <p:txBody>
          <a:bodyPr wrap="square" lIns="0" tIns="0" rIns="0" bIns="0" rtlCol="0" anchor="t">
            <a:noAutofit/>
          </a:bodyPr>
          <a:lstStyle/>
          <a:p>
            <a:pPr marL="0" indent="0" algn="l">
              <a:lnSpc>
                <a:spcPct val="120000"/>
              </a:lnSpc>
              <a:buNone/>
            </a:pPr>
            <a:r>
              <a:rPr lang="en-US" sz="1300" dirty="0">
                <a:solidFill>
                  <a:srgbClr val="000000"/>
                </a:solidFill>
                <a:latin typeface="Geist" pitchFamily="34" charset="0"/>
                <a:ea typeface="Geist" pitchFamily="34" charset="-122"/>
                <a:cs typeface="Geist" pitchFamily="34" charset="-120"/>
              </a:rPr>
              <a:t>În sesiunile individuale, </a:t>
            </a:r>
            <a:r>
              <a:rPr lang="en-US" sz="1300" b="1" dirty="0">
                <a:solidFill>
                  <a:srgbClr val="000000"/>
                </a:solidFill>
                <a:latin typeface="Geist" pitchFamily="34" charset="0"/>
                <a:ea typeface="Geist" pitchFamily="34" charset="-122"/>
                <a:cs typeface="Geist" pitchFamily="34" charset="-120"/>
              </a:rPr>
              <a:t>atingerea terapeutică</a:t>
            </a:r>
            <a:r>
              <a:rPr lang="en-US" sz="1300" dirty="0">
                <a:solidFill>
                  <a:srgbClr val="000000"/>
                </a:solidFill>
                <a:latin typeface="Geist" pitchFamily="34" charset="0"/>
                <a:ea typeface="Geist" pitchFamily="34" charset="-122"/>
                <a:cs typeface="Geist" pitchFamily="34" charset="-120"/>
              </a:rPr>
              <a:t> facilitează amplificarea percepției corporale și dezvoltarea unei forme de cunoaștere nonverbale, bazate pe experiența directă.</a:t>
            </a:r>
            <a:endParaRPr lang="en-US" sz="1300" dirty="0"/>
          </a:p>
        </p:txBody>
      </p:sp>
      <p:pic>
        <p:nvPicPr>
          <p:cNvPr id="8" name="Image 2" descr="preencoded.png"/>
          <p:cNvPicPr>
            <a:picLocks noChangeAspect="1"/>
          </p:cNvPicPr>
          <p:nvPr/>
        </p:nvPicPr>
        <p:blipFill>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62945" y="3934381"/>
            <a:ext cx="225921" cy="225921"/>
          </a:xfrm>
          <a:prstGeom prst="rect">
            <a:avLst/>
          </a:prstGeom>
        </p:spPr>
      </p:pic>
      <p:sp>
        <p:nvSpPr>
          <p:cNvPr id="9" name="Text 4"/>
          <p:cNvSpPr/>
          <p:nvPr/>
        </p:nvSpPr>
        <p:spPr>
          <a:xfrm>
            <a:off x="801380" y="3973151"/>
            <a:ext cx="1494086" cy="176510"/>
          </a:xfrm>
          <a:prstGeom prst="rect">
            <a:avLst/>
          </a:prstGeom>
          <a:noFill/>
          <a:ln/>
        </p:spPr>
        <p:txBody>
          <a:bodyPr wrap="none" lIns="0" tIns="0" rIns="0" bIns="0" rtlCol="0" anchor="t"/>
          <a:lstStyle/>
          <a:p>
            <a:pPr marL="0" indent="0" algn="l">
              <a:lnSpc>
                <a:spcPct val="104000"/>
              </a:lnSpc>
              <a:buNone/>
            </a:pPr>
            <a:r>
              <a:rPr lang="en-US" sz="1300" b="1" dirty="0">
                <a:solidFill>
                  <a:srgbClr val="4B4A4A"/>
                </a:solidFill>
                <a:latin typeface="Noto Serif SC Bold" pitchFamily="34" charset="0"/>
                <a:ea typeface="Noto Serif SC Bold" pitchFamily="34" charset="-122"/>
                <a:cs typeface="Noto Serif SC Bold" pitchFamily="34" charset="-120"/>
              </a:rPr>
              <a:t>Tactile &amp; Kinestezice</a:t>
            </a:r>
            <a:endParaRPr lang="en-US" sz="1300" dirty="0"/>
          </a:p>
        </p:txBody>
      </p:sp>
      <p:sp>
        <p:nvSpPr>
          <p:cNvPr id="10" name="Text 5"/>
          <p:cNvSpPr/>
          <p:nvPr/>
        </p:nvSpPr>
        <p:spPr>
          <a:xfrm>
            <a:off x="462946" y="4203611"/>
            <a:ext cx="2523306" cy="324743"/>
          </a:xfrm>
          <a:prstGeom prst="rect">
            <a:avLst/>
          </a:prstGeom>
          <a:noFill/>
          <a:ln/>
        </p:spPr>
        <p:txBody>
          <a:bodyPr wrap="square" lIns="0" tIns="0" rIns="0" bIns="0" rtlCol="0" anchor="t">
            <a:noAutofit/>
          </a:bodyPr>
          <a:lstStyle/>
          <a:p>
            <a:pPr marL="0" indent="0" algn="l">
              <a:lnSpc>
                <a:spcPct val="120000"/>
              </a:lnSpc>
              <a:buNone/>
            </a:pPr>
            <a:r>
              <a:rPr lang="en-US" sz="1300" dirty="0">
                <a:solidFill>
                  <a:srgbClr val="4B4A4A"/>
                </a:solidFill>
                <a:latin typeface="Geist" pitchFamily="34" charset="0"/>
                <a:ea typeface="Geist" pitchFamily="34" charset="-122"/>
                <a:cs typeface="Geist" pitchFamily="34" charset="-120"/>
              </a:rPr>
              <a:t>Percepția atingerii și a mișcării musculare conștiente.</a:t>
            </a:r>
            <a:endParaRPr lang="en-US" sz="1300" dirty="0"/>
          </a:p>
        </p:txBody>
      </p:sp>
      <p:pic>
        <p:nvPicPr>
          <p:cNvPr id="11" name="Image 3" descr="preencoded.png"/>
          <p:cNvPicPr>
            <a:picLocks noChangeAspect="1"/>
          </p:cNvPicPr>
          <p:nvPr/>
        </p:nvPicPr>
        <p:blipFill>
          <a:blip r:embed="rId5" cstate="hq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3310310" y="3934381"/>
            <a:ext cx="225921" cy="225921"/>
          </a:xfrm>
          <a:prstGeom prst="rect">
            <a:avLst/>
          </a:prstGeom>
        </p:spPr>
      </p:pic>
      <p:sp>
        <p:nvSpPr>
          <p:cNvPr id="12" name="Text 6"/>
          <p:cNvSpPr/>
          <p:nvPr/>
        </p:nvSpPr>
        <p:spPr>
          <a:xfrm>
            <a:off x="3648745" y="3973151"/>
            <a:ext cx="1412081" cy="176510"/>
          </a:xfrm>
          <a:prstGeom prst="rect">
            <a:avLst/>
          </a:prstGeom>
          <a:noFill/>
          <a:ln/>
        </p:spPr>
        <p:txBody>
          <a:bodyPr wrap="none" lIns="0" tIns="0" rIns="0" bIns="0" rtlCol="0" anchor="t"/>
          <a:lstStyle/>
          <a:p>
            <a:pPr marL="0" indent="0" algn="l">
              <a:lnSpc>
                <a:spcPct val="104000"/>
              </a:lnSpc>
              <a:buNone/>
            </a:pPr>
            <a:r>
              <a:rPr lang="en-US" sz="1300" b="1" dirty="0">
                <a:solidFill>
                  <a:srgbClr val="4B4A4A"/>
                </a:solidFill>
                <a:latin typeface="Noto Serif SC Bold" pitchFamily="34" charset="0"/>
                <a:ea typeface="Noto Serif SC Bold" pitchFamily="34" charset="-122"/>
                <a:cs typeface="Noto Serif SC Bold" pitchFamily="34" charset="-120"/>
              </a:rPr>
              <a:t>Proprioceptive</a:t>
            </a:r>
            <a:endParaRPr lang="en-US" sz="1300" dirty="0"/>
          </a:p>
        </p:txBody>
      </p:sp>
      <p:sp>
        <p:nvSpPr>
          <p:cNvPr id="13" name="Text 7"/>
          <p:cNvSpPr/>
          <p:nvPr/>
        </p:nvSpPr>
        <p:spPr>
          <a:xfrm>
            <a:off x="3284563" y="4203611"/>
            <a:ext cx="2549054" cy="324743"/>
          </a:xfrm>
          <a:prstGeom prst="rect">
            <a:avLst/>
          </a:prstGeom>
          <a:noFill/>
          <a:ln/>
        </p:spPr>
        <p:txBody>
          <a:bodyPr wrap="square" lIns="0" tIns="0" rIns="0" bIns="0" rtlCol="0" anchor="t">
            <a:noAutofit/>
          </a:bodyPr>
          <a:lstStyle/>
          <a:p>
            <a:pPr marL="0" indent="0" algn="l">
              <a:lnSpc>
                <a:spcPct val="120000"/>
              </a:lnSpc>
              <a:buNone/>
            </a:pPr>
            <a:r>
              <a:rPr lang="en-US" sz="1300" dirty="0">
                <a:solidFill>
                  <a:srgbClr val="4B4A4A"/>
                </a:solidFill>
                <a:latin typeface="Geist" pitchFamily="34" charset="0"/>
                <a:ea typeface="Geist" pitchFamily="34" charset="-122"/>
                <a:cs typeface="Geist" pitchFamily="34" charset="-120"/>
              </a:rPr>
              <a:t>Simțul poziției și al mișcării segmentelor corporale în spațiu.</a:t>
            </a:r>
            <a:endParaRPr lang="en-US" sz="1300" dirty="0"/>
          </a:p>
        </p:txBody>
      </p:sp>
      <p:pic>
        <p:nvPicPr>
          <p:cNvPr id="14" name="Image 4" descr="preencoded.png"/>
          <p:cNvPicPr>
            <a:picLocks noChangeAspect="1"/>
          </p:cNvPicPr>
          <p:nvPr/>
        </p:nvPicPr>
        <p:blipFill>
          <a:blip r:embed="rId5"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253210" y="3934381"/>
            <a:ext cx="225921" cy="225921"/>
          </a:xfrm>
          <a:prstGeom prst="rect">
            <a:avLst/>
          </a:prstGeom>
        </p:spPr>
      </p:pic>
      <p:sp>
        <p:nvSpPr>
          <p:cNvPr id="15" name="Text 8"/>
          <p:cNvSpPr/>
          <p:nvPr/>
        </p:nvSpPr>
        <p:spPr>
          <a:xfrm>
            <a:off x="6591645" y="3973151"/>
            <a:ext cx="1498774" cy="176510"/>
          </a:xfrm>
          <a:prstGeom prst="rect">
            <a:avLst/>
          </a:prstGeom>
          <a:noFill/>
          <a:ln/>
        </p:spPr>
        <p:txBody>
          <a:bodyPr wrap="none" lIns="0" tIns="0" rIns="0" bIns="0" rtlCol="0" anchor="t"/>
          <a:lstStyle/>
          <a:p>
            <a:pPr marL="0" indent="0" algn="l">
              <a:lnSpc>
                <a:spcPct val="104000"/>
              </a:lnSpc>
              <a:buNone/>
            </a:pPr>
            <a:r>
              <a:rPr lang="en-US" sz="1300" b="1" dirty="0">
                <a:solidFill>
                  <a:srgbClr val="4B4A4A"/>
                </a:solidFill>
                <a:latin typeface="Noto Serif SC Bold" pitchFamily="34" charset="0"/>
                <a:ea typeface="Noto Serif SC Bold" pitchFamily="34" charset="-122"/>
                <a:cs typeface="Noto Serif SC Bold" pitchFamily="34" charset="-120"/>
              </a:rPr>
              <a:t>Olfactive &amp; Gustative</a:t>
            </a:r>
            <a:endParaRPr lang="en-US" sz="1300" dirty="0"/>
          </a:p>
        </p:txBody>
      </p:sp>
      <p:sp>
        <p:nvSpPr>
          <p:cNvPr id="16" name="Text 9"/>
          <p:cNvSpPr/>
          <p:nvPr/>
        </p:nvSpPr>
        <p:spPr>
          <a:xfrm>
            <a:off x="6259447" y="4203611"/>
            <a:ext cx="2517069" cy="324743"/>
          </a:xfrm>
          <a:prstGeom prst="rect">
            <a:avLst/>
          </a:prstGeom>
          <a:noFill/>
          <a:ln/>
        </p:spPr>
        <p:txBody>
          <a:bodyPr wrap="square" lIns="0" tIns="0" rIns="0" bIns="0" rtlCol="0" anchor="t">
            <a:noAutofit/>
          </a:bodyPr>
          <a:lstStyle/>
          <a:p>
            <a:pPr marL="0" indent="0" algn="l">
              <a:lnSpc>
                <a:spcPct val="120000"/>
              </a:lnSpc>
              <a:buNone/>
            </a:pPr>
            <a:r>
              <a:rPr lang="en-US" sz="1300" dirty="0">
                <a:solidFill>
                  <a:srgbClr val="4B4A4A"/>
                </a:solidFill>
                <a:latin typeface="Geist" pitchFamily="34" charset="0"/>
                <a:ea typeface="Geist" pitchFamily="34" charset="-122"/>
                <a:cs typeface="Geist" pitchFamily="34" charset="-120"/>
              </a:rPr>
              <a:t>Integrarea tuturor simțurilor în experiența corporală globală.</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14113" y="162460"/>
            <a:ext cx="4375175" cy="242292"/>
          </a:xfrm>
          <a:prstGeom prst="rect">
            <a:avLst/>
          </a:prstGeom>
          <a:noFill/>
          <a:ln/>
        </p:spPr>
        <p:txBody>
          <a:bodyPr wrap="none" lIns="0" tIns="0" rIns="0" bIns="0" rtlCol="0" anchor="t"/>
          <a:lstStyle/>
          <a:p>
            <a:pPr marL="0" indent="0" algn="l">
              <a:lnSpc>
                <a:spcPct val="104000"/>
              </a:lnSpc>
              <a:buNone/>
            </a:pPr>
            <a:r>
              <a:rPr lang="en-US" sz="2400" b="1" dirty="0">
                <a:solidFill>
                  <a:srgbClr val="006747"/>
                </a:solidFill>
                <a:latin typeface="Noto Serif SC Bold" pitchFamily="34" charset="0"/>
                <a:ea typeface="Noto Serif SC Bold" pitchFamily="34" charset="-122"/>
                <a:cs typeface="Noto Serif SC Bold" pitchFamily="34" charset="-120"/>
              </a:rPr>
              <a:t>Elementele explorate în timpul mișcării</a:t>
            </a:r>
            <a:endParaRPr lang="en-US" sz="2400" dirty="0"/>
          </a:p>
        </p:txBody>
      </p:sp>
      <p:sp>
        <p:nvSpPr>
          <p:cNvPr id="4" name="Shape 2"/>
          <p:cNvSpPr/>
          <p:nvPr/>
        </p:nvSpPr>
        <p:spPr>
          <a:xfrm>
            <a:off x="314113" y="726885"/>
            <a:ext cx="2913578" cy="1093419"/>
          </a:xfrm>
          <a:prstGeom prst="roundRect">
            <a:avLst>
              <a:gd name="adj" fmla="val 10940"/>
            </a:avLst>
          </a:prstGeom>
          <a:solidFill>
            <a:srgbClr val="D1EFE4"/>
          </a:solidFill>
          <a:ln w="4763">
            <a:solidFill>
              <a:srgbClr val="B7D5CA"/>
            </a:solidFill>
            <a:prstDash val="solid"/>
          </a:ln>
        </p:spPr>
      </p:sp>
      <p:sp>
        <p:nvSpPr>
          <p:cNvPr id="5" name="Text 3"/>
          <p:cNvSpPr/>
          <p:nvPr/>
        </p:nvSpPr>
        <p:spPr>
          <a:xfrm>
            <a:off x="396340" y="788640"/>
            <a:ext cx="2176751" cy="306266"/>
          </a:xfrm>
          <a:prstGeom prst="rect">
            <a:avLst/>
          </a:prstGeom>
          <a:noFill/>
          <a:ln/>
        </p:spPr>
        <p:txBody>
          <a:bodyPr wrap="none" lIns="0" tIns="0" rIns="0" bIns="0" rtlCol="0" anchor="t"/>
          <a:lstStyle/>
          <a:p>
            <a:pPr marL="0" indent="0" algn="l">
              <a:lnSpc>
                <a:spcPct val="104000"/>
              </a:lnSpc>
              <a:buNone/>
            </a:pPr>
            <a:r>
              <a:rPr lang="en-US" sz="1300" b="1" dirty="0">
                <a:solidFill>
                  <a:srgbClr val="000000"/>
                </a:solidFill>
                <a:latin typeface="Noto Serif SC Bold" pitchFamily="34" charset="0"/>
                <a:ea typeface="Noto Serif SC Bold" pitchFamily="34" charset="-122"/>
                <a:cs typeface="Noto Serif SC Bold" pitchFamily="34" charset="-120"/>
              </a:rPr>
              <a:t>🔵</a:t>
            </a:r>
            <a:r>
              <a:rPr lang="en-US" sz="1300" b="1" dirty="0">
                <a:solidFill>
                  <a:srgbClr val="4B4A4A"/>
                </a:solidFill>
                <a:latin typeface="Noto Serif SC Bold" pitchFamily="34" charset="0"/>
                <a:ea typeface="Noto Serif SC Bold" pitchFamily="34" charset="-122"/>
                <a:cs typeface="Noto Serif SC Bold" pitchFamily="34" charset="-120"/>
              </a:rPr>
              <a:t> Componenta senzorială</a:t>
            </a:r>
            <a:endParaRPr lang="en-US" sz="1300" dirty="0"/>
          </a:p>
        </p:txBody>
      </p:sp>
      <p:sp>
        <p:nvSpPr>
          <p:cNvPr id="6" name="Text 4"/>
          <p:cNvSpPr/>
          <p:nvPr/>
        </p:nvSpPr>
        <p:spPr>
          <a:xfrm>
            <a:off x="396340" y="1067443"/>
            <a:ext cx="2640542" cy="484615"/>
          </a:xfrm>
          <a:prstGeom prst="rect">
            <a:avLst/>
          </a:prstGeom>
          <a:noFill/>
          <a:ln/>
        </p:spPr>
        <p:txBody>
          <a:bodyPr wrap="square" lIns="0" tIns="0" rIns="0" bIns="0" rtlCol="0" anchor="t">
            <a:noAutofit/>
          </a:bodyPr>
          <a:lstStyle/>
          <a:p>
            <a:pPr marL="342900" indent="-342900" algn="l">
              <a:lnSpc>
                <a:spcPct val="103000"/>
              </a:lnSpc>
              <a:buSzPct val="100000"/>
              <a:buChar char="•"/>
            </a:pPr>
            <a:r>
              <a:rPr lang="en-US" sz="1300" dirty="0">
                <a:solidFill>
                  <a:srgbClr val="4B4A4A"/>
                </a:solidFill>
                <a:latin typeface="Geist" pitchFamily="34" charset="0"/>
                <a:ea typeface="Geist" pitchFamily="34" charset="-122"/>
                <a:cs typeface="Geist" pitchFamily="34" charset="-120"/>
              </a:rPr>
              <a:t>Senzațiile generate de mișcare</a:t>
            </a:r>
            <a:endParaRPr lang="en-US" sz="1300" dirty="0"/>
          </a:p>
          <a:p>
            <a:pPr marL="342900" indent="-342900" algn="l">
              <a:lnSpc>
                <a:spcPct val="103000"/>
              </a:lnSpc>
              <a:buSzPct val="100000"/>
              <a:buChar char="•"/>
            </a:pPr>
            <a:r>
              <a:rPr lang="en-US" sz="1300" dirty="0">
                <a:solidFill>
                  <a:srgbClr val="4B4A4A"/>
                </a:solidFill>
                <a:latin typeface="Geist" pitchFamily="34" charset="0"/>
                <a:ea typeface="Geist" pitchFamily="34" charset="-122"/>
                <a:cs typeface="Geist" pitchFamily="34" charset="-120"/>
              </a:rPr>
              <a:t>Diferențele dintre experiențe</a:t>
            </a:r>
            <a:endParaRPr lang="en-US" sz="1300" dirty="0"/>
          </a:p>
        </p:txBody>
      </p:sp>
      <p:sp>
        <p:nvSpPr>
          <p:cNvPr id="7" name="Shape 5"/>
          <p:cNvSpPr/>
          <p:nvPr/>
        </p:nvSpPr>
        <p:spPr>
          <a:xfrm>
            <a:off x="3391469" y="706413"/>
            <a:ext cx="2473796" cy="1122243"/>
          </a:xfrm>
          <a:prstGeom prst="roundRect">
            <a:avLst>
              <a:gd name="adj" fmla="val 10940"/>
            </a:avLst>
          </a:prstGeom>
          <a:solidFill>
            <a:srgbClr val="D1EFE4"/>
          </a:solidFill>
          <a:ln w="4763">
            <a:solidFill>
              <a:srgbClr val="B7D5CA"/>
            </a:solidFill>
            <a:prstDash val="solid"/>
          </a:ln>
        </p:spPr>
      </p:sp>
      <p:sp>
        <p:nvSpPr>
          <p:cNvPr id="8" name="Text 6"/>
          <p:cNvSpPr/>
          <p:nvPr/>
        </p:nvSpPr>
        <p:spPr>
          <a:xfrm>
            <a:off x="3550527" y="788640"/>
            <a:ext cx="1846614" cy="229791"/>
          </a:xfrm>
          <a:prstGeom prst="rect">
            <a:avLst/>
          </a:prstGeom>
          <a:noFill/>
          <a:ln/>
        </p:spPr>
        <p:txBody>
          <a:bodyPr wrap="none" lIns="0" tIns="0" rIns="0" bIns="0" rtlCol="0" anchor="t"/>
          <a:lstStyle/>
          <a:p>
            <a:pPr marL="0" indent="0" algn="l">
              <a:lnSpc>
                <a:spcPct val="104000"/>
              </a:lnSpc>
              <a:buNone/>
            </a:pPr>
            <a:r>
              <a:rPr lang="en-US" sz="1300" b="1" dirty="0">
                <a:solidFill>
                  <a:srgbClr val="000000"/>
                </a:solidFill>
                <a:latin typeface="Noto Serif SC Bold" pitchFamily="34" charset="0"/>
                <a:ea typeface="Noto Serif SC Bold" pitchFamily="34" charset="-122"/>
                <a:cs typeface="Noto Serif SC Bold" pitchFamily="34" charset="-120"/>
              </a:rPr>
              <a:t>🟣</a:t>
            </a:r>
            <a:r>
              <a:rPr lang="en-US" sz="1300" b="1" dirty="0">
                <a:solidFill>
                  <a:srgbClr val="4B4A4A"/>
                </a:solidFill>
                <a:latin typeface="Noto Serif SC Bold" pitchFamily="34" charset="0"/>
                <a:ea typeface="Noto Serif SC Bold" pitchFamily="34" charset="-122"/>
                <a:cs typeface="Noto Serif SC Bold" pitchFamily="34" charset="-120"/>
              </a:rPr>
              <a:t> Componenta temporală</a:t>
            </a:r>
            <a:endParaRPr lang="en-US" sz="1300" dirty="0"/>
          </a:p>
        </p:txBody>
      </p:sp>
      <p:sp>
        <p:nvSpPr>
          <p:cNvPr id="9" name="Text 7"/>
          <p:cNvSpPr/>
          <p:nvPr/>
        </p:nvSpPr>
        <p:spPr>
          <a:xfrm>
            <a:off x="3502094" y="1012851"/>
            <a:ext cx="2241973" cy="558437"/>
          </a:xfrm>
          <a:prstGeom prst="rect">
            <a:avLst/>
          </a:prstGeom>
          <a:noFill/>
          <a:ln/>
        </p:spPr>
        <p:txBody>
          <a:bodyPr wrap="square" lIns="0" tIns="0" rIns="0" bIns="0" rtlCol="0" anchor="t">
            <a:noAutofit/>
          </a:bodyPr>
          <a:lstStyle/>
          <a:p>
            <a:pPr marL="342900" indent="-342900" algn="l">
              <a:lnSpc>
                <a:spcPct val="103000"/>
              </a:lnSpc>
              <a:buSzPct val="100000"/>
              <a:buChar char="•"/>
            </a:pPr>
            <a:r>
              <a:rPr lang="en-US" sz="1300" dirty="0">
                <a:solidFill>
                  <a:srgbClr val="4B4A4A"/>
                </a:solidFill>
                <a:latin typeface="Geist" pitchFamily="34" charset="0"/>
                <a:ea typeface="Geist" pitchFamily="34" charset="-122"/>
                <a:cs typeface="Geist" pitchFamily="34" charset="-120"/>
              </a:rPr>
              <a:t>Ritmul personal</a:t>
            </a:r>
            <a:endParaRPr lang="en-US" sz="1300" dirty="0"/>
          </a:p>
          <a:p>
            <a:pPr marL="342900" indent="-342900" algn="l">
              <a:lnSpc>
                <a:spcPct val="103000"/>
              </a:lnSpc>
              <a:buSzPct val="100000"/>
              <a:buChar char="•"/>
            </a:pPr>
            <a:r>
              <a:rPr lang="en-US" sz="1300" dirty="0">
                <a:solidFill>
                  <a:srgbClr val="4B4A4A"/>
                </a:solidFill>
                <a:latin typeface="Geist" pitchFamily="34" charset="0"/>
                <a:ea typeface="Geist" pitchFamily="34" charset="-122"/>
                <a:cs typeface="Geist" pitchFamily="34" charset="-120"/>
              </a:rPr>
              <a:t>Viteza mișcării</a:t>
            </a:r>
            <a:endParaRPr lang="en-US" sz="1300" dirty="0"/>
          </a:p>
          <a:p>
            <a:pPr marL="342900" indent="-342900" algn="l">
              <a:lnSpc>
                <a:spcPct val="103000"/>
              </a:lnSpc>
              <a:buSzPct val="100000"/>
              <a:buChar char="•"/>
            </a:pPr>
            <a:r>
              <a:rPr lang="en-US" sz="1300" dirty="0">
                <a:solidFill>
                  <a:srgbClr val="4B4A4A"/>
                </a:solidFill>
                <a:latin typeface="Geist" pitchFamily="34" charset="0"/>
                <a:ea typeface="Geist" pitchFamily="34" charset="-122"/>
                <a:cs typeface="Geist" pitchFamily="34" charset="-120"/>
              </a:rPr>
              <a:t>Raportarea la timpul grupului</a:t>
            </a:r>
            <a:endParaRPr lang="en-US" sz="1300" dirty="0"/>
          </a:p>
        </p:txBody>
      </p:sp>
      <p:sp>
        <p:nvSpPr>
          <p:cNvPr id="10" name="Shape 8"/>
          <p:cNvSpPr/>
          <p:nvPr/>
        </p:nvSpPr>
        <p:spPr>
          <a:xfrm>
            <a:off x="6037676" y="706413"/>
            <a:ext cx="2717370" cy="1093419"/>
          </a:xfrm>
          <a:prstGeom prst="roundRect">
            <a:avLst>
              <a:gd name="adj" fmla="val 10940"/>
            </a:avLst>
          </a:prstGeom>
          <a:solidFill>
            <a:srgbClr val="D1EFE4"/>
          </a:solidFill>
          <a:ln w="4763">
            <a:solidFill>
              <a:srgbClr val="B7D5CA"/>
            </a:solidFill>
            <a:prstDash val="solid"/>
          </a:ln>
        </p:spPr>
      </p:sp>
      <p:sp>
        <p:nvSpPr>
          <p:cNvPr id="11" name="Text 9"/>
          <p:cNvSpPr/>
          <p:nvPr/>
        </p:nvSpPr>
        <p:spPr>
          <a:xfrm>
            <a:off x="6119903" y="788640"/>
            <a:ext cx="1846991" cy="223889"/>
          </a:xfrm>
          <a:prstGeom prst="rect">
            <a:avLst/>
          </a:prstGeom>
          <a:noFill/>
          <a:ln/>
        </p:spPr>
        <p:txBody>
          <a:bodyPr wrap="none" lIns="0" tIns="0" rIns="0" bIns="0" rtlCol="0" anchor="t"/>
          <a:lstStyle/>
          <a:p>
            <a:pPr marL="0" indent="0" algn="l">
              <a:lnSpc>
                <a:spcPct val="104000"/>
              </a:lnSpc>
              <a:buNone/>
            </a:pPr>
            <a:r>
              <a:rPr lang="en-US" sz="1300" b="1" dirty="0">
                <a:solidFill>
                  <a:srgbClr val="000000"/>
                </a:solidFill>
                <a:latin typeface="Noto Serif SC Bold" pitchFamily="34" charset="0"/>
                <a:ea typeface="Noto Serif SC Bold" pitchFamily="34" charset="-122"/>
                <a:cs typeface="Noto Serif SC Bold" pitchFamily="34" charset="-120"/>
              </a:rPr>
              <a:t>🟢</a:t>
            </a:r>
            <a:r>
              <a:rPr lang="en-US" sz="1300" b="1" dirty="0">
                <a:solidFill>
                  <a:srgbClr val="4B4A4A"/>
                </a:solidFill>
                <a:latin typeface="Noto Serif SC Bold" pitchFamily="34" charset="0"/>
                <a:ea typeface="Noto Serif SC Bold" pitchFamily="34" charset="-122"/>
                <a:cs typeface="Noto Serif SC Bold" pitchFamily="34" charset="-120"/>
              </a:rPr>
              <a:t> Componenta spațială</a:t>
            </a:r>
            <a:endParaRPr lang="en-US" sz="1300" dirty="0"/>
          </a:p>
        </p:txBody>
      </p:sp>
      <p:sp>
        <p:nvSpPr>
          <p:cNvPr id="12" name="Text 10"/>
          <p:cNvSpPr/>
          <p:nvPr/>
        </p:nvSpPr>
        <p:spPr>
          <a:xfrm>
            <a:off x="6119903" y="1033323"/>
            <a:ext cx="2462732" cy="354267"/>
          </a:xfrm>
          <a:prstGeom prst="rect">
            <a:avLst/>
          </a:prstGeom>
          <a:noFill/>
          <a:ln/>
        </p:spPr>
        <p:txBody>
          <a:bodyPr wrap="square" lIns="0" tIns="0" rIns="0" bIns="0" rtlCol="0" anchor="t">
            <a:noAutofit/>
          </a:bodyPr>
          <a:lstStyle/>
          <a:p>
            <a:pPr marL="342900" indent="-342900" algn="l">
              <a:lnSpc>
                <a:spcPct val="103000"/>
              </a:lnSpc>
              <a:buSzPct val="100000"/>
              <a:buChar char="•"/>
            </a:pPr>
            <a:r>
              <a:rPr lang="en-US" sz="1300" dirty="0">
                <a:solidFill>
                  <a:srgbClr val="4B4A4A"/>
                </a:solidFill>
                <a:latin typeface="Geist" pitchFamily="34" charset="0"/>
                <a:ea typeface="Geist" pitchFamily="34" charset="-122"/>
                <a:cs typeface="Geist" pitchFamily="34" charset="-120"/>
              </a:rPr>
              <a:t>Relația dintre segmentele corpului</a:t>
            </a:r>
            <a:endParaRPr lang="en-US" sz="1300" dirty="0"/>
          </a:p>
          <a:p>
            <a:pPr marL="342900" indent="-342900" algn="l">
              <a:lnSpc>
                <a:spcPct val="103000"/>
              </a:lnSpc>
              <a:buSzPct val="100000"/>
              <a:buChar char="•"/>
            </a:pPr>
            <a:r>
              <a:rPr lang="en-US" sz="1300" dirty="0">
                <a:solidFill>
                  <a:srgbClr val="4B4A4A"/>
                </a:solidFill>
                <a:latin typeface="Geist" pitchFamily="34" charset="0"/>
                <a:ea typeface="Geist" pitchFamily="34" charset="-122"/>
                <a:cs typeface="Geist" pitchFamily="34" charset="-120"/>
              </a:rPr>
              <a:t>Orientarea în spațiu</a:t>
            </a:r>
            <a:endParaRPr lang="en-US" sz="1300" dirty="0"/>
          </a:p>
        </p:txBody>
      </p:sp>
      <p:sp>
        <p:nvSpPr>
          <p:cNvPr id="13" name="Shape 11"/>
          <p:cNvSpPr/>
          <p:nvPr/>
        </p:nvSpPr>
        <p:spPr>
          <a:xfrm>
            <a:off x="272833" y="1938602"/>
            <a:ext cx="2653531" cy="1031098"/>
          </a:xfrm>
          <a:prstGeom prst="roundRect">
            <a:avLst>
              <a:gd name="adj" fmla="val 13238"/>
            </a:avLst>
          </a:prstGeom>
          <a:solidFill>
            <a:srgbClr val="D1EFE4"/>
          </a:solidFill>
          <a:ln w="4763">
            <a:solidFill>
              <a:srgbClr val="B7D5CA"/>
            </a:solidFill>
            <a:prstDash val="solid"/>
          </a:ln>
        </p:spPr>
      </p:sp>
      <p:sp>
        <p:nvSpPr>
          <p:cNvPr id="14" name="Text 12"/>
          <p:cNvSpPr/>
          <p:nvPr/>
        </p:nvSpPr>
        <p:spPr>
          <a:xfrm>
            <a:off x="355060" y="2020830"/>
            <a:ext cx="1493713" cy="130597"/>
          </a:xfrm>
          <a:prstGeom prst="rect">
            <a:avLst/>
          </a:prstGeom>
          <a:noFill/>
          <a:ln/>
        </p:spPr>
        <p:txBody>
          <a:bodyPr wrap="none" lIns="0" tIns="0" rIns="0" bIns="0" rtlCol="0" anchor="t"/>
          <a:lstStyle/>
          <a:p>
            <a:pPr marL="0" indent="0" algn="l">
              <a:lnSpc>
                <a:spcPct val="104000"/>
              </a:lnSpc>
              <a:buNone/>
            </a:pPr>
            <a:r>
              <a:rPr lang="en-US" sz="1300" b="1" dirty="0">
                <a:solidFill>
                  <a:srgbClr val="000000"/>
                </a:solidFill>
                <a:latin typeface="Noto Serif SC Bold" pitchFamily="34" charset="0"/>
                <a:ea typeface="Noto Serif SC Bold" pitchFamily="34" charset="-122"/>
                <a:cs typeface="Noto Serif SC Bold" pitchFamily="34" charset="-120"/>
              </a:rPr>
              <a:t>🟡</a:t>
            </a:r>
            <a:r>
              <a:rPr lang="en-US" sz="1300" b="1" dirty="0">
                <a:solidFill>
                  <a:srgbClr val="4B4A4A"/>
                </a:solidFill>
                <a:latin typeface="Noto Serif SC Bold" pitchFamily="34" charset="0"/>
                <a:ea typeface="Noto Serif SC Bold" pitchFamily="34" charset="-122"/>
                <a:cs typeface="Noto Serif SC Bold" pitchFamily="34" charset="-120"/>
              </a:rPr>
              <a:t> Componenta gravitațională</a:t>
            </a:r>
            <a:endParaRPr lang="en-US" sz="1300" dirty="0"/>
          </a:p>
        </p:txBody>
      </p:sp>
      <p:sp>
        <p:nvSpPr>
          <p:cNvPr id="15" name="Text 13"/>
          <p:cNvSpPr/>
          <p:nvPr/>
        </p:nvSpPr>
        <p:spPr>
          <a:xfrm>
            <a:off x="355060" y="2279162"/>
            <a:ext cx="2489076" cy="206648"/>
          </a:xfrm>
          <a:prstGeom prst="rect">
            <a:avLst/>
          </a:prstGeom>
          <a:noFill/>
          <a:ln/>
        </p:spPr>
        <p:txBody>
          <a:bodyPr wrap="square" lIns="0" tIns="0" rIns="0" bIns="0" rtlCol="0" anchor="t">
            <a:noAutofit/>
          </a:bodyPr>
          <a:lstStyle/>
          <a:p>
            <a:pPr marL="342900" indent="-342900" algn="l">
              <a:lnSpc>
                <a:spcPct val="103000"/>
              </a:lnSpc>
              <a:buSzPct val="100000"/>
              <a:buChar char="•"/>
            </a:pPr>
            <a:r>
              <a:rPr lang="en-US" sz="1300" dirty="0">
                <a:solidFill>
                  <a:srgbClr val="4B4A4A"/>
                </a:solidFill>
                <a:latin typeface="Geist" pitchFamily="34" charset="0"/>
                <a:ea typeface="Geist" pitchFamily="34" charset="-122"/>
                <a:cs typeface="Geist" pitchFamily="34" charset="-120"/>
              </a:rPr>
              <a:t>Distribuția greutății</a:t>
            </a:r>
            <a:endParaRPr lang="en-US" sz="1300" dirty="0"/>
          </a:p>
          <a:p>
            <a:pPr marL="342900" indent="-342900" algn="l">
              <a:lnSpc>
                <a:spcPct val="103000"/>
              </a:lnSpc>
              <a:buSzPct val="100000"/>
              <a:buChar char="•"/>
            </a:pPr>
            <a:r>
              <a:rPr lang="en-US" sz="1300" dirty="0">
                <a:solidFill>
                  <a:srgbClr val="4B4A4A"/>
                </a:solidFill>
                <a:latin typeface="Geist" pitchFamily="34" charset="0"/>
                <a:ea typeface="Geist" pitchFamily="34" charset="-122"/>
                <a:cs typeface="Geist" pitchFamily="34" charset="-120"/>
              </a:rPr>
              <a:t>Echilibrul și sprijinul corporal</a:t>
            </a:r>
            <a:endParaRPr lang="en-US" sz="1300" dirty="0"/>
          </a:p>
        </p:txBody>
      </p:sp>
      <p:sp>
        <p:nvSpPr>
          <p:cNvPr id="16" name="Shape 14"/>
          <p:cNvSpPr/>
          <p:nvPr/>
        </p:nvSpPr>
        <p:spPr>
          <a:xfrm>
            <a:off x="3050934" y="1966582"/>
            <a:ext cx="2571377" cy="1003118"/>
          </a:xfrm>
          <a:prstGeom prst="roundRect">
            <a:avLst>
              <a:gd name="adj" fmla="val 13238"/>
            </a:avLst>
          </a:prstGeom>
          <a:solidFill>
            <a:srgbClr val="D1EFE4"/>
          </a:solidFill>
          <a:ln w="4763">
            <a:solidFill>
              <a:srgbClr val="B7D5CA"/>
            </a:solidFill>
            <a:prstDash val="solid"/>
          </a:ln>
        </p:spPr>
      </p:sp>
      <p:sp>
        <p:nvSpPr>
          <p:cNvPr id="17" name="Text 15"/>
          <p:cNvSpPr/>
          <p:nvPr/>
        </p:nvSpPr>
        <p:spPr>
          <a:xfrm>
            <a:off x="3133161" y="2048810"/>
            <a:ext cx="1324049" cy="248549"/>
          </a:xfrm>
          <a:prstGeom prst="rect">
            <a:avLst/>
          </a:prstGeom>
          <a:noFill/>
          <a:ln/>
        </p:spPr>
        <p:txBody>
          <a:bodyPr wrap="none" lIns="0" tIns="0" rIns="0" bIns="0" rtlCol="0" anchor="t"/>
          <a:lstStyle/>
          <a:p>
            <a:pPr marL="0" indent="0" algn="l">
              <a:lnSpc>
                <a:spcPct val="104000"/>
              </a:lnSpc>
              <a:buNone/>
            </a:pPr>
            <a:r>
              <a:rPr lang="en-US" sz="1300" b="1" dirty="0">
                <a:solidFill>
                  <a:srgbClr val="000000"/>
                </a:solidFill>
                <a:latin typeface="Noto Serif SC Bold" pitchFamily="34" charset="0"/>
                <a:ea typeface="Noto Serif SC Bold" pitchFamily="34" charset="-122"/>
                <a:cs typeface="Noto Serif SC Bold" pitchFamily="34" charset="-120"/>
              </a:rPr>
              <a:t>🔴</a:t>
            </a:r>
            <a:r>
              <a:rPr lang="en-US" sz="1300" b="1" dirty="0">
                <a:solidFill>
                  <a:srgbClr val="4B4A4A"/>
                </a:solidFill>
                <a:latin typeface="Noto Serif SC Bold" pitchFamily="34" charset="0"/>
                <a:ea typeface="Noto Serif SC Bold" pitchFamily="34" charset="-122"/>
                <a:cs typeface="Noto Serif SC Bold" pitchFamily="34" charset="-120"/>
              </a:rPr>
              <a:t> Componenta perceptivă</a:t>
            </a:r>
            <a:endParaRPr lang="en-US" sz="1300" dirty="0"/>
          </a:p>
        </p:txBody>
      </p:sp>
      <p:sp>
        <p:nvSpPr>
          <p:cNvPr id="18" name="Text 16"/>
          <p:cNvSpPr/>
          <p:nvPr/>
        </p:nvSpPr>
        <p:spPr>
          <a:xfrm>
            <a:off x="3133161" y="2286669"/>
            <a:ext cx="2489150" cy="182553"/>
          </a:xfrm>
          <a:prstGeom prst="rect">
            <a:avLst/>
          </a:prstGeom>
          <a:noFill/>
          <a:ln/>
        </p:spPr>
        <p:txBody>
          <a:bodyPr wrap="none" lIns="0" tIns="0" rIns="0" bIns="0" rtlCol="0" anchor="t"/>
          <a:lstStyle/>
          <a:p>
            <a:pPr marL="342900" indent="-342900" algn="l">
              <a:lnSpc>
                <a:spcPct val="103000"/>
              </a:lnSpc>
              <a:buSzPct val="100000"/>
              <a:buChar char="•"/>
            </a:pPr>
            <a:r>
              <a:rPr lang="en-US" sz="1300" dirty="0">
                <a:solidFill>
                  <a:srgbClr val="4B4A4A"/>
                </a:solidFill>
                <a:latin typeface="Geist" pitchFamily="34" charset="0"/>
                <a:ea typeface="Geist" pitchFamily="34" charset="-122"/>
                <a:cs typeface="Geist" pitchFamily="34" charset="-120"/>
              </a:rPr>
              <a:t>Modificările </a:t>
            </a:r>
            <a:r>
              <a:rPr lang="en-US" sz="1300" dirty="0" err="1">
                <a:solidFill>
                  <a:srgbClr val="4B4A4A"/>
                </a:solidFill>
                <a:latin typeface="Geist" pitchFamily="34" charset="0"/>
                <a:ea typeface="Geist" pitchFamily="34" charset="-122"/>
                <a:cs typeface="Geist" pitchFamily="34" charset="-120"/>
              </a:rPr>
              <a:t>subtile</a:t>
            </a:r>
            <a:r>
              <a:rPr lang="en-US" sz="1300" dirty="0">
                <a:solidFill>
                  <a:srgbClr val="4B4A4A"/>
                </a:solidFill>
                <a:latin typeface="Geist" pitchFamily="34" charset="0"/>
                <a:ea typeface="Geist" pitchFamily="34" charset="-122"/>
                <a:cs typeface="Geist" pitchFamily="34" charset="-120"/>
              </a:rPr>
              <a:t> ale</a:t>
            </a:r>
          </a:p>
          <a:p>
            <a:pPr algn="l">
              <a:lnSpc>
                <a:spcPct val="103000"/>
              </a:lnSpc>
              <a:buSzPct val="100000"/>
            </a:pPr>
            <a:r>
              <a:rPr lang="en-US" sz="1300" dirty="0">
                <a:solidFill>
                  <a:srgbClr val="4B4A4A"/>
                </a:solidFill>
                <a:latin typeface="Geist" pitchFamily="34" charset="0"/>
                <a:ea typeface="Geist" pitchFamily="34" charset="-122"/>
                <a:cs typeface="Geist" pitchFamily="34" charset="-120"/>
              </a:rPr>
              <a:t> experienței corporale</a:t>
            </a:r>
            <a:endParaRPr lang="en-US" sz="1300" dirty="0"/>
          </a:p>
        </p:txBody>
      </p:sp>
      <p:pic>
        <p:nvPicPr>
          <p:cNvPr id="19" name="Image 0" descr="preencoded.png"/>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145220" y="2202140"/>
            <a:ext cx="3613217" cy="2657774"/>
          </a:xfrm>
          <a:prstGeom prst="rect">
            <a:avLst/>
          </a:prstGeom>
        </p:spPr>
      </p:pic>
      <p:sp>
        <p:nvSpPr>
          <p:cNvPr id="20" name="Text 17"/>
          <p:cNvSpPr/>
          <p:nvPr/>
        </p:nvSpPr>
        <p:spPr>
          <a:xfrm>
            <a:off x="6562708" y="4143139"/>
            <a:ext cx="1203605" cy="150451"/>
          </a:xfrm>
          <a:prstGeom prst="rect">
            <a:avLst/>
          </a:prstGeom>
          <a:noFill/>
          <a:ln/>
        </p:spPr>
        <p:txBody>
          <a:bodyPr wrap="none" lIns="0" tIns="0" rIns="0" bIns="0" rtlCol="0" anchor="t"/>
          <a:lstStyle/>
          <a:p>
            <a:pPr marL="0" indent="0" algn="ctr">
              <a:lnSpc>
                <a:spcPct val="104000"/>
              </a:lnSpc>
              <a:buNone/>
            </a:pPr>
            <a:r>
              <a:rPr lang="en-US" sz="1300" b="1" dirty="0">
                <a:latin typeface="Noto Serif SC Bold" pitchFamily="34" charset="0"/>
                <a:ea typeface="Noto Serif SC Bold" pitchFamily="34" charset="-122"/>
                <a:cs typeface="Noto Serif SC Bold" pitchFamily="34" charset="-120"/>
              </a:rPr>
              <a:t>Senzorial</a:t>
            </a:r>
            <a:endParaRPr lang="en-US" sz="1300" dirty="0"/>
          </a:p>
        </p:txBody>
      </p:sp>
      <p:sp>
        <p:nvSpPr>
          <p:cNvPr id="21" name="Text 18"/>
          <p:cNvSpPr/>
          <p:nvPr/>
        </p:nvSpPr>
        <p:spPr>
          <a:xfrm>
            <a:off x="6647677" y="3042014"/>
            <a:ext cx="994980" cy="150451"/>
          </a:xfrm>
          <a:prstGeom prst="rect">
            <a:avLst/>
          </a:prstGeom>
          <a:noFill/>
          <a:ln/>
        </p:spPr>
        <p:txBody>
          <a:bodyPr wrap="none" lIns="0" tIns="0" rIns="0" bIns="0" rtlCol="0" anchor="t"/>
          <a:lstStyle/>
          <a:p>
            <a:pPr marL="0" indent="0" algn="ctr">
              <a:lnSpc>
                <a:spcPct val="104000"/>
              </a:lnSpc>
              <a:buNone/>
            </a:pPr>
            <a:r>
              <a:rPr lang="en-US" sz="1300" b="1" dirty="0">
                <a:latin typeface="Noto Serif SC Bold" pitchFamily="34" charset="0"/>
                <a:ea typeface="Noto Serif SC Bold" pitchFamily="34" charset="-122"/>
                <a:cs typeface="Noto Serif SC Bold" pitchFamily="34" charset="-120"/>
              </a:rPr>
              <a:t>Temporal</a:t>
            </a:r>
            <a:endParaRPr lang="en-US" sz="1300" dirty="0"/>
          </a:p>
        </p:txBody>
      </p:sp>
      <p:sp>
        <p:nvSpPr>
          <p:cNvPr id="22" name="Text 19"/>
          <p:cNvSpPr/>
          <p:nvPr/>
        </p:nvSpPr>
        <p:spPr>
          <a:xfrm>
            <a:off x="7711477" y="3704612"/>
            <a:ext cx="898692" cy="150450"/>
          </a:xfrm>
          <a:prstGeom prst="rect">
            <a:avLst/>
          </a:prstGeom>
          <a:noFill/>
          <a:ln/>
        </p:spPr>
        <p:txBody>
          <a:bodyPr wrap="none" lIns="0" tIns="0" rIns="0" bIns="0" rtlCol="0" anchor="t"/>
          <a:lstStyle/>
          <a:p>
            <a:pPr marL="0" indent="0" algn="ctr">
              <a:lnSpc>
                <a:spcPct val="104000"/>
              </a:lnSpc>
              <a:buNone/>
            </a:pPr>
            <a:r>
              <a:rPr lang="en-US" sz="1300" b="1" dirty="0">
                <a:latin typeface="Noto Serif SC Bold" pitchFamily="34" charset="0"/>
                <a:ea typeface="Noto Serif SC Bold" pitchFamily="34" charset="-122"/>
                <a:cs typeface="Noto Serif SC Bold" pitchFamily="34" charset="-120"/>
              </a:rPr>
              <a:t>Spațial</a:t>
            </a:r>
            <a:endParaRPr lang="en-US" sz="1300" dirty="0"/>
          </a:p>
        </p:txBody>
      </p:sp>
      <p:sp>
        <p:nvSpPr>
          <p:cNvPr id="23" name="Text 20"/>
          <p:cNvSpPr/>
          <p:nvPr/>
        </p:nvSpPr>
        <p:spPr>
          <a:xfrm>
            <a:off x="5525437" y="3722090"/>
            <a:ext cx="845198" cy="150451"/>
          </a:xfrm>
          <a:prstGeom prst="rect">
            <a:avLst/>
          </a:prstGeom>
          <a:noFill/>
          <a:ln/>
        </p:spPr>
        <p:txBody>
          <a:bodyPr wrap="none" lIns="0" tIns="0" rIns="0" bIns="0" rtlCol="0" anchor="t"/>
          <a:lstStyle/>
          <a:p>
            <a:pPr marL="0" indent="0" algn="ctr">
              <a:lnSpc>
                <a:spcPct val="104000"/>
              </a:lnSpc>
              <a:buNone/>
            </a:pPr>
            <a:r>
              <a:rPr lang="en-US" sz="1300" b="1" dirty="0">
                <a:latin typeface="Noto Serif SC Bold" pitchFamily="34" charset="0"/>
                <a:ea typeface="Noto Serif SC Bold" pitchFamily="34" charset="-122"/>
                <a:cs typeface="Noto Serif SC Bold" pitchFamily="34" charset="-120"/>
              </a:rPr>
              <a:t>Gravitațional</a:t>
            </a:r>
            <a:endParaRPr lang="en-US" sz="1300" dirty="0"/>
          </a:p>
        </p:txBody>
      </p:sp>
      <p:sp>
        <p:nvSpPr>
          <p:cNvPr id="24" name="Text 21"/>
          <p:cNvSpPr/>
          <p:nvPr/>
        </p:nvSpPr>
        <p:spPr>
          <a:xfrm>
            <a:off x="5697892" y="2584268"/>
            <a:ext cx="738211" cy="150450"/>
          </a:xfrm>
          <a:prstGeom prst="rect">
            <a:avLst/>
          </a:prstGeom>
          <a:noFill/>
          <a:ln/>
        </p:spPr>
        <p:txBody>
          <a:bodyPr wrap="none" lIns="0" tIns="0" rIns="0" bIns="0" rtlCol="0" anchor="t"/>
          <a:lstStyle/>
          <a:p>
            <a:pPr marL="0" indent="0" algn="ctr">
              <a:lnSpc>
                <a:spcPct val="104000"/>
              </a:lnSpc>
              <a:buNone/>
            </a:pPr>
            <a:r>
              <a:rPr lang="en-US" sz="1300" b="1" dirty="0">
                <a:latin typeface="Noto Serif SC Bold" pitchFamily="34" charset="0"/>
                <a:ea typeface="Noto Serif SC Bold" pitchFamily="34" charset="-122"/>
                <a:cs typeface="Noto Serif SC Bold" pitchFamily="34" charset="-120"/>
              </a:rPr>
              <a:t>      </a:t>
            </a:r>
            <a:r>
              <a:rPr lang="en-US" sz="1300" b="1" dirty="0" err="1">
                <a:latin typeface="Noto Serif SC Bold" pitchFamily="34" charset="0"/>
                <a:ea typeface="Noto Serif SC Bold" pitchFamily="34" charset="-122"/>
                <a:cs typeface="Noto Serif SC Bold" pitchFamily="34" charset="-120"/>
              </a:rPr>
              <a:t>Perceptiv</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D6AF2FDF-7468-492C-8DD6-DBDBE1F3C7C9}"/>
              </a:ext>
            </a:extLst>
          </p:cNvPr>
          <p:cNvSpPr/>
          <p:nvPr/>
        </p:nvSpPr>
        <p:spPr>
          <a:xfrm>
            <a:off x="219299" y="309566"/>
            <a:ext cx="8692689" cy="385688"/>
          </a:xfrm>
          <a:prstGeom prst="rect">
            <a:avLst/>
          </a:prstGeom>
          <a:noFill/>
          <a:ln/>
        </p:spPr>
        <p:txBody>
          <a:bodyPr wrap="none" lIns="0" tIns="0" rIns="0" bIns="0" rtlCol="0" anchor="t"/>
          <a:lstStyle/>
          <a:p>
            <a:pPr marL="0" indent="0" algn="l">
              <a:lnSpc>
                <a:spcPct val="104000"/>
              </a:lnSpc>
              <a:buNone/>
            </a:pPr>
            <a:r>
              <a:rPr lang="en-US" sz="2400" b="1" dirty="0">
                <a:solidFill>
                  <a:srgbClr val="006747"/>
                </a:solidFill>
                <a:latin typeface="Noto Serif SC Bold" pitchFamily="34" charset="0"/>
                <a:ea typeface="Noto Serif SC Bold" pitchFamily="34" charset="-122"/>
              </a:rPr>
              <a:t>Cele două modalități de practică în metoda Feldenkrais</a:t>
            </a:r>
          </a:p>
        </p:txBody>
      </p:sp>
      <p:sp>
        <p:nvSpPr>
          <p:cNvPr id="3" name="Text 1">
            <a:extLst>
              <a:ext uri="{FF2B5EF4-FFF2-40B4-BE49-F238E27FC236}">
                <a16:creationId xmlns:a16="http://schemas.microsoft.com/office/drawing/2014/main" id="{B1ED7C46-C3A8-4F73-8A0E-C3CBF39C1CAD}"/>
              </a:ext>
            </a:extLst>
          </p:cNvPr>
          <p:cNvSpPr/>
          <p:nvPr/>
        </p:nvSpPr>
        <p:spPr>
          <a:xfrm>
            <a:off x="219299" y="830768"/>
            <a:ext cx="8063954" cy="308595"/>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Cele </a:t>
            </a:r>
            <a:r>
              <a:rPr lang="en-US" sz="1300" dirty="0">
                <a:solidFill>
                  <a:srgbClr val="383838"/>
                </a:solidFill>
                <a:latin typeface="Geist" panose="020B0604020202020204" charset="0"/>
                <a:ea typeface="Patrick Hand" pitchFamily="34" charset="-122"/>
                <a:cs typeface="Geist" panose="020B0604020202020204" charset="0"/>
                <a:hlinkClick r:id="rId2"/>
              </a:rPr>
              <a:t>două forme de aplicare ale metodei</a:t>
            </a:r>
            <a:endParaRPr lang="en-US" sz="1300" dirty="0">
              <a:latin typeface="Geist" panose="020B0604020202020204" charset="0"/>
              <a:cs typeface="Geist" panose="020B0604020202020204" charset="0"/>
            </a:endParaRPr>
          </a:p>
        </p:txBody>
      </p:sp>
      <p:sp>
        <p:nvSpPr>
          <p:cNvPr id="4" name="Shape 2">
            <a:extLst>
              <a:ext uri="{FF2B5EF4-FFF2-40B4-BE49-F238E27FC236}">
                <a16:creationId xmlns:a16="http://schemas.microsoft.com/office/drawing/2014/main" id="{BA0624B7-C34F-4926-A2B2-7A3284D07284}"/>
              </a:ext>
            </a:extLst>
          </p:cNvPr>
          <p:cNvSpPr/>
          <p:nvPr/>
        </p:nvSpPr>
        <p:spPr>
          <a:xfrm>
            <a:off x="540023" y="1269669"/>
            <a:ext cx="3954810" cy="2442515"/>
          </a:xfrm>
          <a:prstGeom prst="roundRect">
            <a:avLst>
              <a:gd name="adj" fmla="val 3638"/>
            </a:avLst>
          </a:prstGeom>
          <a:solidFill>
            <a:schemeClr val="accent6">
              <a:lumMod val="40000"/>
              <a:lumOff val="60000"/>
            </a:schemeClr>
          </a:solidFill>
          <a:ln w="19050">
            <a:solidFill>
              <a:srgbClr val="CCCCCC"/>
            </a:solidFill>
            <a:prstDash val="solid"/>
          </a:ln>
        </p:spPr>
      </p:sp>
      <p:sp>
        <p:nvSpPr>
          <p:cNvPr id="5" name="Text 3">
            <a:extLst>
              <a:ext uri="{FF2B5EF4-FFF2-40B4-BE49-F238E27FC236}">
                <a16:creationId xmlns:a16="http://schemas.microsoft.com/office/drawing/2014/main" id="{80401AFB-EA06-485E-BC03-610DB51C983C}"/>
              </a:ext>
            </a:extLst>
          </p:cNvPr>
          <p:cNvSpPr/>
          <p:nvPr/>
        </p:nvSpPr>
        <p:spPr>
          <a:xfrm>
            <a:off x="713333" y="1442979"/>
            <a:ext cx="3608189" cy="192881"/>
          </a:xfrm>
          <a:prstGeom prst="rect">
            <a:avLst/>
          </a:prstGeom>
          <a:noFill/>
          <a:ln/>
        </p:spPr>
        <p:txBody>
          <a:bodyPr wrap="none" lIns="0" tIns="0" rIns="0" bIns="0" rtlCol="0" anchor="t"/>
          <a:lstStyle/>
          <a:p>
            <a:pPr marL="0" indent="0" algn="l">
              <a:lnSpc>
                <a:spcPct val="104000"/>
              </a:lnSpc>
              <a:buNone/>
            </a:pPr>
            <a:r>
              <a:rPr lang="en-US" sz="1300" b="1" dirty="0">
                <a:solidFill>
                  <a:srgbClr val="383838"/>
                </a:solidFill>
                <a:latin typeface="Geist" panose="020B0604020202020204" charset="0"/>
                <a:ea typeface="Patrick Hand" pitchFamily="34" charset="-122"/>
                <a:cs typeface="Geist" panose="020B0604020202020204" charset="0"/>
              </a:rPr>
              <a:t>1. Awareness Through Movement (ATM)</a:t>
            </a:r>
            <a:endParaRPr lang="en-US" sz="1300" b="1" dirty="0">
              <a:latin typeface="Geist" panose="020B0604020202020204" charset="0"/>
              <a:cs typeface="Geist" panose="020B0604020202020204" charset="0"/>
            </a:endParaRPr>
          </a:p>
        </p:txBody>
      </p:sp>
      <p:sp>
        <p:nvSpPr>
          <p:cNvPr id="6" name="Text 4">
            <a:extLst>
              <a:ext uri="{FF2B5EF4-FFF2-40B4-BE49-F238E27FC236}">
                <a16:creationId xmlns:a16="http://schemas.microsoft.com/office/drawing/2014/main" id="{250CCD61-5561-4D18-A046-731524D16FEF}"/>
              </a:ext>
            </a:extLst>
          </p:cNvPr>
          <p:cNvSpPr/>
          <p:nvPr/>
        </p:nvSpPr>
        <p:spPr>
          <a:xfrm>
            <a:off x="713333" y="1728432"/>
            <a:ext cx="3608189" cy="1149474"/>
          </a:xfrm>
          <a:prstGeom prst="rect">
            <a:avLst/>
          </a:prstGeom>
          <a:noFill/>
          <a:ln/>
        </p:spPr>
        <p:txBody>
          <a:bodyPr wrap="square" lIns="0" tIns="0" rIns="0" bIns="0" rtlCol="0" anchor="t">
            <a:noAutofit/>
          </a:bodyPr>
          <a:lstStyle/>
          <a:p>
            <a:pPr marL="243840" indent="-243840" algn="l">
              <a:lnSpc>
                <a:spcPct val="133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Lecții desfășurate individual sau în grup.</a:t>
            </a:r>
            <a:endParaRPr lang="en-US" sz="1300" dirty="0">
              <a:latin typeface="Geist" panose="020B0604020202020204" charset="0"/>
              <a:cs typeface="Geist" panose="020B0604020202020204" charset="0"/>
            </a:endParaRPr>
          </a:p>
          <a:p>
            <a:pPr marL="243840" indent="-243840" algn="l">
              <a:lnSpc>
                <a:spcPct val="133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Instructorul oferă indicații verbale.</a:t>
            </a:r>
            <a:endParaRPr lang="en-US" sz="1300" dirty="0">
              <a:latin typeface="Geist" panose="020B0604020202020204" charset="0"/>
              <a:cs typeface="Geist" panose="020B0604020202020204" charset="0"/>
            </a:endParaRPr>
          </a:p>
          <a:p>
            <a:pPr marL="243840" indent="-243840" algn="l">
              <a:lnSpc>
                <a:spcPct val="133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Participanții explorează mișcările în propriul ritm.</a:t>
            </a:r>
            <a:endParaRPr lang="en-US" sz="1300" dirty="0">
              <a:latin typeface="Geist" panose="020B0604020202020204" charset="0"/>
              <a:cs typeface="Geist" panose="020B0604020202020204" charset="0"/>
            </a:endParaRPr>
          </a:p>
          <a:p>
            <a:pPr marL="243840" indent="-243840" algn="l">
              <a:lnSpc>
                <a:spcPct val="133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Accent pe conștientizare, nu pe performanță.</a:t>
            </a:r>
            <a:endParaRPr lang="en-US" sz="1300" dirty="0">
              <a:latin typeface="Geist" panose="020B0604020202020204" charset="0"/>
              <a:cs typeface="Geist" panose="020B0604020202020204" charset="0"/>
            </a:endParaRPr>
          </a:p>
        </p:txBody>
      </p:sp>
      <p:sp>
        <p:nvSpPr>
          <p:cNvPr id="7" name="Shape 5">
            <a:extLst>
              <a:ext uri="{FF2B5EF4-FFF2-40B4-BE49-F238E27FC236}">
                <a16:creationId xmlns:a16="http://schemas.microsoft.com/office/drawing/2014/main" id="{F7AD6291-57EA-4813-AC34-28C0B35510D5}"/>
              </a:ext>
            </a:extLst>
          </p:cNvPr>
          <p:cNvSpPr/>
          <p:nvPr/>
        </p:nvSpPr>
        <p:spPr>
          <a:xfrm>
            <a:off x="4649093" y="1269669"/>
            <a:ext cx="3954884" cy="2442515"/>
          </a:xfrm>
          <a:prstGeom prst="roundRect">
            <a:avLst>
              <a:gd name="adj" fmla="val 3638"/>
            </a:avLst>
          </a:prstGeom>
          <a:solidFill>
            <a:schemeClr val="accent2">
              <a:lumMod val="40000"/>
              <a:lumOff val="60000"/>
            </a:schemeClr>
          </a:solidFill>
          <a:ln w="19050">
            <a:solidFill>
              <a:srgbClr val="CCCCCC"/>
            </a:solidFill>
            <a:prstDash val="solid"/>
          </a:ln>
        </p:spPr>
      </p:sp>
      <p:sp>
        <p:nvSpPr>
          <p:cNvPr id="8" name="Text 6">
            <a:extLst>
              <a:ext uri="{FF2B5EF4-FFF2-40B4-BE49-F238E27FC236}">
                <a16:creationId xmlns:a16="http://schemas.microsoft.com/office/drawing/2014/main" id="{0B3B7E33-9AEC-472D-94B7-200D6C1D54FA}"/>
              </a:ext>
            </a:extLst>
          </p:cNvPr>
          <p:cNvSpPr/>
          <p:nvPr/>
        </p:nvSpPr>
        <p:spPr>
          <a:xfrm>
            <a:off x="4822403" y="1442979"/>
            <a:ext cx="3608263" cy="192881"/>
          </a:xfrm>
          <a:prstGeom prst="rect">
            <a:avLst/>
          </a:prstGeom>
          <a:noFill/>
          <a:ln/>
        </p:spPr>
        <p:txBody>
          <a:bodyPr wrap="none" lIns="0" tIns="0" rIns="0" bIns="0" rtlCol="0" anchor="t"/>
          <a:lstStyle/>
          <a:p>
            <a:pPr marL="0" indent="0" algn="l">
              <a:lnSpc>
                <a:spcPct val="104000"/>
              </a:lnSpc>
              <a:buNone/>
            </a:pPr>
            <a:r>
              <a:rPr lang="en-US" sz="1300" b="1" dirty="0">
                <a:solidFill>
                  <a:srgbClr val="383838"/>
                </a:solidFill>
                <a:latin typeface="Geist" panose="020B0604020202020204" charset="0"/>
                <a:ea typeface="Patrick Hand" pitchFamily="34" charset="-122"/>
                <a:cs typeface="Geist" panose="020B0604020202020204" charset="0"/>
              </a:rPr>
              <a:t>2. Functional Integration (FI)</a:t>
            </a:r>
            <a:endParaRPr lang="en-US" sz="1300" b="1" dirty="0">
              <a:latin typeface="Geist" panose="020B0604020202020204" charset="0"/>
              <a:cs typeface="Geist" panose="020B0604020202020204" charset="0"/>
            </a:endParaRPr>
          </a:p>
        </p:txBody>
      </p:sp>
      <p:sp>
        <p:nvSpPr>
          <p:cNvPr id="9" name="Text 7">
            <a:extLst>
              <a:ext uri="{FF2B5EF4-FFF2-40B4-BE49-F238E27FC236}">
                <a16:creationId xmlns:a16="http://schemas.microsoft.com/office/drawing/2014/main" id="{901A56FF-82F6-4BFE-84F3-50D2DD8B37E8}"/>
              </a:ext>
            </a:extLst>
          </p:cNvPr>
          <p:cNvSpPr/>
          <p:nvPr/>
        </p:nvSpPr>
        <p:spPr>
          <a:xfrm>
            <a:off x="4822403" y="1728432"/>
            <a:ext cx="3608263" cy="1149474"/>
          </a:xfrm>
          <a:prstGeom prst="rect">
            <a:avLst/>
          </a:prstGeom>
          <a:noFill/>
          <a:ln/>
        </p:spPr>
        <p:txBody>
          <a:bodyPr wrap="square" lIns="0" tIns="0" rIns="0" bIns="0" rtlCol="0" anchor="t">
            <a:noAutofit/>
          </a:bodyPr>
          <a:lstStyle/>
          <a:p>
            <a:pPr marL="243840" indent="-243840" algn="l">
              <a:lnSpc>
                <a:spcPct val="133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Ședințe individuale.</a:t>
            </a:r>
            <a:endParaRPr lang="en-US" sz="1300" dirty="0">
              <a:latin typeface="Geist" panose="020B0604020202020204" charset="0"/>
              <a:cs typeface="Geist" panose="020B0604020202020204" charset="0"/>
            </a:endParaRPr>
          </a:p>
          <a:p>
            <a:pPr marL="243840" indent="-243840" algn="l">
              <a:lnSpc>
                <a:spcPct val="133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Practicianul utilizează atingeri blânde și ghidarea mișcării.</a:t>
            </a:r>
            <a:endParaRPr lang="en-US" sz="1300" dirty="0">
              <a:latin typeface="Geist" panose="020B0604020202020204" charset="0"/>
              <a:cs typeface="Geist" panose="020B0604020202020204" charset="0"/>
            </a:endParaRPr>
          </a:p>
          <a:p>
            <a:pPr marL="243840" indent="-243840" algn="l">
              <a:lnSpc>
                <a:spcPct val="133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Adaptarea intervenției la nevoile fiecărei persoane.</a:t>
            </a:r>
            <a:endParaRPr lang="en-US" sz="1300" dirty="0">
              <a:latin typeface="Geist" panose="020B0604020202020204" charset="0"/>
              <a:cs typeface="Geist" panose="020B0604020202020204" charset="0"/>
            </a:endParaRPr>
          </a:p>
          <a:p>
            <a:pPr marL="243840" indent="-243840" algn="l">
              <a:lnSpc>
                <a:spcPct val="133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Favorizează reorganizarea tiparelor funcționale.</a:t>
            </a:r>
            <a:endParaRPr lang="en-US" sz="1300" dirty="0">
              <a:latin typeface="Geist" panose="020B0604020202020204" charset="0"/>
              <a:cs typeface="Geist" panose="020B0604020202020204" charset="0"/>
            </a:endParaRPr>
          </a:p>
        </p:txBody>
      </p:sp>
      <p:sp>
        <p:nvSpPr>
          <p:cNvPr id="10" name="Text 8">
            <a:extLst>
              <a:ext uri="{FF2B5EF4-FFF2-40B4-BE49-F238E27FC236}">
                <a16:creationId xmlns:a16="http://schemas.microsoft.com/office/drawing/2014/main" id="{E39CA885-D5E6-46EA-BAF1-363924B8B739}"/>
              </a:ext>
            </a:extLst>
          </p:cNvPr>
          <p:cNvSpPr/>
          <p:nvPr/>
        </p:nvSpPr>
        <p:spPr>
          <a:xfrm>
            <a:off x="540023" y="3992340"/>
            <a:ext cx="8063954" cy="308595"/>
          </a:xfrm>
          <a:prstGeom prst="rect">
            <a:avLst/>
          </a:prstGeom>
          <a:noFill/>
          <a:ln/>
        </p:spPr>
        <p:txBody>
          <a:bodyPr wrap="none" lIns="0" tIns="0" rIns="0" bIns="0" rtlCol="0" anchor="t"/>
          <a:lstStyle/>
          <a:p>
            <a:pPr marL="0" indent="0" algn="l">
              <a:lnSpc>
                <a:spcPct val="104000"/>
              </a:lnSpc>
              <a:buNone/>
            </a:pPr>
            <a:r>
              <a:rPr lang="en-US" sz="1300" b="1" dirty="0" err="1">
                <a:solidFill>
                  <a:srgbClr val="383838"/>
                </a:solidFill>
                <a:latin typeface="Geist" panose="020B0604020202020204" charset="0"/>
                <a:ea typeface="Patrick Hand" pitchFamily="34" charset="-122"/>
                <a:cs typeface="Geist" panose="020B0604020202020204" charset="0"/>
              </a:rPr>
              <a:t>Ideea</a:t>
            </a:r>
            <a:r>
              <a:rPr lang="en-US" sz="1300" b="1" dirty="0">
                <a:solidFill>
                  <a:srgbClr val="383838"/>
                </a:solidFill>
                <a:latin typeface="Geist" panose="020B0604020202020204" charset="0"/>
                <a:ea typeface="Patrick Hand" pitchFamily="34" charset="-122"/>
                <a:cs typeface="Geist" panose="020B0604020202020204" charset="0"/>
              </a:rPr>
              <a:t> </a:t>
            </a:r>
            <a:r>
              <a:rPr lang="en-US" sz="1300" b="1" dirty="0" err="1">
                <a:solidFill>
                  <a:srgbClr val="383838"/>
                </a:solidFill>
                <a:latin typeface="Geist" panose="020B0604020202020204" charset="0"/>
                <a:ea typeface="Patrick Hand" pitchFamily="34" charset="-122"/>
                <a:cs typeface="Geist" panose="020B0604020202020204" charset="0"/>
              </a:rPr>
              <a:t>centrală</a:t>
            </a:r>
            <a:r>
              <a:rPr lang="ro-RO" sz="1300" b="1" dirty="0">
                <a:solidFill>
                  <a:srgbClr val="383838"/>
                </a:solidFill>
                <a:latin typeface="Geist" panose="020B0604020202020204" charset="0"/>
                <a:ea typeface="Patrick Hand" pitchFamily="34" charset="-122"/>
                <a:cs typeface="Geist" panose="020B0604020202020204" charset="0"/>
              </a:rPr>
              <a:t>:</a:t>
            </a:r>
            <a:endParaRPr lang="en-US" sz="1300" b="1" dirty="0">
              <a:latin typeface="Geist" panose="020B0604020202020204" charset="0"/>
              <a:cs typeface="Geist" panose="020B0604020202020204" charset="0"/>
            </a:endParaRPr>
          </a:p>
        </p:txBody>
      </p:sp>
      <p:sp>
        <p:nvSpPr>
          <p:cNvPr id="11" name="Text 9">
            <a:extLst>
              <a:ext uri="{FF2B5EF4-FFF2-40B4-BE49-F238E27FC236}">
                <a16:creationId xmlns:a16="http://schemas.microsoft.com/office/drawing/2014/main" id="{0AC909DC-ECEC-440D-B965-1329757A3FFD}"/>
              </a:ext>
            </a:extLst>
          </p:cNvPr>
          <p:cNvSpPr/>
          <p:nvPr/>
        </p:nvSpPr>
        <p:spPr>
          <a:xfrm>
            <a:off x="540023" y="4218459"/>
            <a:ext cx="8521154" cy="530962"/>
          </a:xfrm>
          <a:prstGeom prst="rect">
            <a:avLst/>
          </a:prstGeom>
          <a:noFill/>
          <a:ln/>
        </p:spPr>
        <p:txBody>
          <a:bodyPr wrap="none" lIns="0" tIns="0" rIns="0" bIns="0" rtlCol="0" anchor="t"/>
          <a:lstStyle/>
          <a:p>
            <a:pPr marL="0" indent="0" algn="l">
              <a:lnSpc>
                <a:spcPct val="133000"/>
              </a:lnSpc>
              <a:buNone/>
            </a:pPr>
            <a:r>
              <a:rPr lang="en-US" sz="1300" dirty="0">
                <a:solidFill>
                  <a:srgbClr val="383838"/>
                </a:solidFill>
                <a:latin typeface="Geist" panose="020B0604020202020204" charset="0"/>
                <a:ea typeface="Patrick Hand" pitchFamily="34" charset="-122"/>
                <a:cs typeface="Geist" panose="020B0604020202020204" charset="0"/>
              </a:rPr>
              <a:t>Ambele modalități urmăresc dezvoltarea autonomiei persoanei și îmbunătățirea organizării </a:t>
            </a:r>
            <a:r>
              <a:rPr lang="en-US" sz="1300" dirty="0" err="1">
                <a:solidFill>
                  <a:srgbClr val="383838"/>
                </a:solidFill>
                <a:latin typeface="Geist" panose="020B0604020202020204" charset="0"/>
                <a:ea typeface="Patrick Hand" pitchFamily="34" charset="-122"/>
                <a:cs typeface="Geist" panose="020B0604020202020204" charset="0"/>
              </a:rPr>
              <a:t>neuromotorii</a:t>
            </a:r>
            <a:r>
              <a:rPr lang="en-US" sz="1300" dirty="0">
                <a:solidFill>
                  <a:srgbClr val="383838"/>
                </a:solidFill>
                <a:latin typeface="Geist" panose="020B0604020202020204" charset="0"/>
                <a:ea typeface="Patrick Hand" pitchFamily="34" charset="-122"/>
                <a:cs typeface="Geist" panose="020B0604020202020204" charset="0"/>
              </a:rPr>
              <a:t> </a:t>
            </a:r>
            <a:endParaRPr lang="ro-RO" sz="1300" dirty="0">
              <a:solidFill>
                <a:srgbClr val="383838"/>
              </a:solidFill>
              <a:latin typeface="Geist" panose="020B0604020202020204" charset="0"/>
              <a:ea typeface="Patrick Hand" pitchFamily="34" charset="-122"/>
              <a:cs typeface="Geist" panose="020B0604020202020204" charset="0"/>
            </a:endParaRPr>
          </a:p>
          <a:p>
            <a:pPr marL="0" indent="0" algn="l">
              <a:lnSpc>
                <a:spcPct val="133000"/>
              </a:lnSpc>
              <a:buNone/>
            </a:pPr>
            <a:r>
              <a:rPr lang="en-US" sz="1300" dirty="0" err="1">
                <a:solidFill>
                  <a:srgbClr val="383838"/>
                </a:solidFill>
                <a:latin typeface="Geist" panose="020B0604020202020204" charset="0"/>
                <a:ea typeface="Patrick Hand" pitchFamily="34" charset="-122"/>
                <a:cs typeface="Geist" panose="020B0604020202020204" charset="0"/>
              </a:rPr>
              <a:t>prin</a:t>
            </a:r>
            <a:r>
              <a:rPr lang="en-US" sz="1300" dirty="0">
                <a:solidFill>
                  <a:srgbClr val="383838"/>
                </a:solidFill>
                <a:latin typeface="Geist" panose="020B0604020202020204" charset="0"/>
                <a:ea typeface="Patrick Hand" pitchFamily="34" charset="-122"/>
                <a:cs typeface="Geist" panose="020B0604020202020204" charset="0"/>
              </a:rPr>
              <a:t> învățare experiențială.</a:t>
            </a:r>
            <a:endParaRPr lang="en-US" sz="1300" dirty="0">
              <a:latin typeface="Geist" panose="020B0604020202020204" charset="0"/>
              <a:cs typeface="Geist" panose="020B0604020202020204" charset="0"/>
            </a:endParaRPr>
          </a:p>
        </p:txBody>
      </p:sp>
    </p:spTree>
    <p:extLst>
      <p:ext uri="{BB962C8B-B14F-4D97-AF65-F5344CB8AC3E}">
        <p14:creationId xmlns:p14="http://schemas.microsoft.com/office/powerpoint/2010/main" val="3963106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a:extLst>
              <a:ext uri="{FF2B5EF4-FFF2-40B4-BE49-F238E27FC236}">
                <a16:creationId xmlns:a16="http://schemas.microsoft.com/office/drawing/2014/main" id="{F88EAF81-FCE4-4929-AD1F-FBD2223099C1}"/>
              </a:ext>
            </a:extLst>
          </p:cNvPr>
          <p:cNvSpPr/>
          <p:nvPr/>
        </p:nvSpPr>
        <p:spPr>
          <a:xfrm>
            <a:off x="361666" y="427955"/>
            <a:ext cx="8413844" cy="590550"/>
          </a:xfrm>
          <a:prstGeom prst="rect">
            <a:avLst/>
          </a:prstGeom>
          <a:noFill/>
          <a:ln/>
        </p:spPr>
        <p:txBody>
          <a:bodyPr wrap="square" lIns="0" tIns="0" rIns="0" bIns="0" rtlCol="0" anchor="t">
            <a:normAutofit fontScale="92500"/>
          </a:bodyPr>
          <a:lstStyle/>
          <a:p>
            <a:pPr marL="0" indent="0" algn="l">
              <a:lnSpc>
                <a:spcPct val="104000"/>
              </a:lnSpc>
              <a:buNone/>
            </a:pPr>
            <a:r>
              <a:rPr lang="en-US" sz="2400" b="1" dirty="0" err="1">
                <a:solidFill>
                  <a:srgbClr val="006747"/>
                </a:solidFill>
                <a:latin typeface="Noto Serif SC Bold" pitchFamily="34" charset="0"/>
                <a:ea typeface="Noto Serif SC Bold" pitchFamily="34" charset="-122"/>
              </a:rPr>
              <a:t>Aplicarea</a:t>
            </a:r>
            <a:r>
              <a:rPr lang="en-US" sz="2400" b="1" dirty="0">
                <a:solidFill>
                  <a:srgbClr val="006747"/>
                </a:solidFill>
                <a:latin typeface="Noto Serif SC Bold" pitchFamily="34" charset="0"/>
                <a:ea typeface="Noto Serif SC Bold" pitchFamily="34" charset="-122"/>
              </a:rPr>
              <a:t> </a:t>
            </a:r>
            <a:r>
              <a:rPr lang="en-US" sz="2400" b="1" dirty="0" err="1">
                <a:solidFill>
                  <a:srgbClr val="006747"/>
                </a:solidFill>
                <a:latin typeface="Noto Serif SC Bold" pitchFamily="34" charset="0"/>
                <a:ea typeface="Noto Serif SC Bold" pitchFamily="34" charset="-122"/>
              </a:rPr>
              <a:t>principiilor</a:t>
            </a:r>
            <a:r>
              <a:rPr lang="en-US" sz="2400" b="1" dirty="0">
                <a:solidFill>
                  <a:srgbClr val="006747"/>
                </a:solidFill>
                <a:latin typeface="Noto Serif SC Bold" pitchFamily="34" charset="0"/>
                <a:ea typeface="Noto Serif SC Bold" pitchFamily="34" charset="-122"/>
              </a:rPr>
              <a:t> Feldenkrais </a:t>
            </a:r>
            <a:r>
              <a:rPr lang="en-US" sz="2400" b="1" dirty="0" err="1">
                <a:solidFill>
                  <a:srgbClr val="006747"/>
                </a:solidFill>
                <a:latin typeface="Noto Serif SC Bold" pitchFamily="34" charset="0"/>
                <a:ea typeface="Noto Serif SC Bold" pitchFamily="34" charset="-122"/>
              </a:rPr>
              <a:t>în</a:t>
            </a:r>
            <a:r>
              <a:rPr lang="en-US" sz="2400" b="1" dirty="0">
                <a:solidFill>
                  <a:srgbClr val="006747"/>
                </a:solidFill>
                <a:latin typeface="Noto Serif SC Bold" pitchFamily="34" charset="0"/>
                <a:ea typeface="Noto Serif SC Bold" pitchFamily="34" charset="-122"/>
              </a:rPr>
              <a:t> </a:t>
            </a:r>
            <a:r>
              <a:rPr lang="en-US" sz="2400" b="1" dirty="0" err="1">
                <a:solidFill>
                  <a:srgbClr val="006747"/>
                </a:solidFill>
                <a:latin typeface="Noto Serif SC Bold" pitchFamily="34" charset="0"/>
                <a:ea typeface="Noto Serif SC Bold" pitchFamily="34" charset="-122"/>
              </a:rPr>
              <a:t>activitatea</a:t>
            </a:r>
            <a:r>
              <a:rPr lang="en-US" sz="2400" b="1" dirty="0">
                <a:solidFill>
                  <a:srgbClr val="006747"/>
                </a:solidFill>
                <a:latin typeface="Noto Serif SC Bold" pitchFamily="34" charset="0"/>
                <a:ea typeface="Noto Serif SC Bold" pitchFamily="34" charset="-122"/>
              </a:rPr>
              <a:t> cu </a:t>
            </a:r>
            <a:r>
              <a:rPr lang="en-US" sz="2400" b="1" dirty="0" err="1">
                <a:solidFill>
                  <a:srgbClr val="006747"/>
                </a:solidFill>
                <a:latin typeface="Noto Serif SC Bold" pitchFamily="34" charset="0"/>
                <a:ea typeface="Noto Serif SC Bold" pitchFamily="34" charset="-122"/>
              </a:rPr>
              <a:t>copiii</a:t>
            </a:r>
            <a:endParaRPr lang="en-US" sz="2400" b="1" dirty="0">
              <a:solidFill>
                <a:srgbClr val="006747"/>
              </a:solidFill>
              <a:latin typeface="Noto Serif SC Bold" pitchFamily="34" charset="0"/>
              <a:ea typeface="Noto Serif SC Bold" pitchFamily="34" charset="-122"/>
            </a:endParaRPr>
          </a:p>
        </p:txBody>
      </p:sp>
      <p:sp>
        <p:nvSpPr>
          <p:cNvPr id="4" name="Text 1">
            <a:extLst>
              <a:ext uri="{FF2B5EF4-FFF2-40B4-BE49-F238E27FC236}">
                <a16:creationId xmlns:a16="http://schemas.microsoft.com/office/drawing/2014/main" id="{474C6DD6-58C2-4AC7-8D98-EB373F0E692B}"/>
              </a:ext>
            </a:extLst>
          </p:cNvPr>
          <p:cNvSpPr/>
          <p:nvPr/>
        </p:nvSpPr>
        <p:spPr>
          <a:xfrm>
            <a:off x="361666" y="1000079"/>
            <a:ext cx="8413844" cy="236265"/>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Cum pot fi integrate principiile metodei în școală?</a:t>
            </a:r>
            <a:endParaRPr lang="en-US" sz="1300" dirty="0">
              <a:latin typeface="Geist" panose="020B0604020202020204" charset="0"/>
              <a:cs typeface="Geist" panose="020B0604020202020204" charset="0"/>
            </a:endParaRPr>
          </a:p>
        </p:txBody>
      </p:sp>
      <p:sp>
        <p:nvSpPr>
          <p:cNvPr id="5" name="Shape 2">
            <a:extLst>
              <a:ext uri="{FF2B5EF4-FFF2-40B4-BE49-F238E27FC236}">
                <a16:creationId xmlns:a16="http://schemas.microsoft.com/office/drawing/2014/main" id="{618E481F-15EA-45B8-8EFC-4B24A1B424A3}"/>
              </a:ext>
            </a:extLst>
          </p:cNvPr>
          <p:cNvSpPr/>
          <p:nvPr/>
        </p:nvSpPr>
        <p:spPr>
          <a:xfrm>
            <a:off x="385403" y="1296936"/>
            <a:ext cx="4124790" cy="1517756"/>
          </a:xfrm>
          <a:prstGeom prst="roundRect">
            <a:avLst>
              <a:gd name="adj" fmla="val 3688"/>
            </a:avLst>
          </a:prstGeom>
          <a:solidFill>
            <a:schemeClr val="accent1">
              <a:lumMod val="40000"/>
              <a:lumOff val="60000"/>
            </a:schemeClr>
          </a:solidFill>
          <a:ln w="4763">
            <a:solidFill>
              <a:srgbClr val="CCCCCC"/>
            </a:solidFill>
            <a:prstDash val="solid"/>
          </a:ln>
        </p:spPr>
      </p:sp>
      <p:sp>
        <p:nvSpPr>
          <p:cNvPr id="6" name="Text 3">
            <a:extLst>
              <a:ext uri="{FF2B5EF4-FFF2-40B4-BE49-F238E27FC236}">
                <a16:creationId xmlns:a16="http://schemas.microsoft.com/office/drawing/2014/main" id="{8C2C285B-B810-4D3A-963F-5844ADBD67B7}"/>
              </a:ext>
            </a:extLst>
          </p:cNvPr>
          <p:cNvSpPr/>
          <p:nvPr/>
        </p:nvSpPr>
        <p:spPr>
          <a:xfrm>
            <a:off x="699497" y="1344730"/>
            <a:ext cx="3678744" cy="147712"/>
          </a:xfrm>
          <a:prstGeom prst="rect">
            <a:avLst/>
          </a:prstGeom>
          <a:noFill/>
          <a:ln/>
        </p:spPr>
        <p:txBody>
          <a:bodyPr wrap="none" lIns="0" tIns="0" rIns="0" bIns="0" rtlCol="0" anchor="t"/>
          <a:lstStyle/>
          <a:p>
            <a:pPr marL="0" indent="0" algn="l">
              <a:lnSpc>
                <a:spcPct val="104000"/>
              </a:lnSpc>
              <a:buNone/>
            </a:pPr>
            <a:r>
              <a:rPr lang="en-US" sz="1300" b="1" dirty="0">
                <a:solidFill>
                  <a:srgbClr val="000000"/>
                </a:solidFill>
                <a:latin typeface="Geist" panose="020B0604020202020204" charset="0"/>
                <a:ea typeface="Patrick Hand" pitchFamily="34" charset="-122"/>
                <a:cs typeface="Geist" panose="020B0604020202020204" charset="0"/>
              </a:rPr>
              <a:t>🧠</a:t>
            </a:r>
            <a:r>
              <a:rPr lang="en-US" sz="1300" b="1" dirty="0">
                <a:solidFill>
                  <a:srgbClr val="383838"/>
                </a:solidFill>
                <a:latin typeface="Geist" panose="020B0604020202020204" charset="0"/>
                <a:ea typeface="Patrick Hand" pitchFamily="34" charset="-122"/>
                <a:cs typeface="Geist" panose="020B0604020202020204" charset="0"/>
              </a:rPr>
              <a:t> Dezvoltarea conștientizării corporale</a:t>
            </a:r>
            <a:endParaRPr lang="en-US" sz="1300" b="1" dirty="0">
              <a:latin typeface="Geist" panose="020B0604020202020204" charset="0"/>
              <a:cs typeface="Geist" panose="020B0604020202020204" charset="0"/>
            </a:endParaRPr>
          </a:p>
        </p:txBody>
      </p:sp>
      <p:sp>
        <p:nvSpPr>
          <p:cNvPr id="7" name="Text 4">
            <a:extLst>
              <a:ext uri="{FF2B5EF4-FFF2-40B4-BE49-F238E27FC236}">
                <a16:creationId xmlns:a16="http://schemas.microsoft.com/office/drawing/2014/main" id="{30C03579-DBED-456E-8ED0-0DA6633F5D0F}"/>
              </a:ext>
            </a:extLst>
          </p:cNvPr>
          <p:cNvSpPr/>
          <p:nvPr/>
        </p:nvSpPr>
        <p:spPr>
          <a:xfrm>
            <a:off x="699497" y="1546689"/>
            <a:ext cx="3678744" cy="563984"/>
          </a:xfrm>
          <a:prstGeom prst="rect">
            <a:avLst/>
          </a:prstGeom>
          <a:noFill/>
          <a:ln/>
        </p:spPr>
        <p:txBody>
          <a:bodyPr wrap="square" lIns="0" tIns="0" rIns="0" bIns="0" rtlCol="0" anchor="t">
            <a:noAutofit/>
          </a:bodyPr>
          <a:lstStyle/>
          <a:p>
            <a:pPr marL="182880" indent="-182880" algn="l">
              <a:lnSpc>
                <a:spcPct val="118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recunoașterea poziției corpului;</a:t>
            </a:r>
            <a:endParaRPr lang="en-US" sz="1300" dirty="0">
              <a:latin typeface="Geist" panose="020B0604020202020204" charset="0"/>
              <a:cs typeface="Geist" panose="020B0604020202020204" charset="0"/>
            </a:endParaRPr>
          </a:p>
          <a:p>
            <a:pPr marL="182880" indent="-182880" algn="l">
              <a:lnSpc>
                <a:spcPct val="118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identificarea tensiunii și relaxării;</a:t>
            </a:r>
            <a:endParaRPr lang="en-US" sz="1300" dirty="0">
              <a:latin typeface="Geist" panose="020B0604020202020204" charset="0"/>
              <a:cs typeface="Geist" panose="020B0604020202020204" charset="0"/>
            </a:endParaRPr>
          </a:p>
          <a:p>
            <a:pPr marL="182880" indent="-182880" algn="l">
              <a:lnSpc>
                <a:spcPct val="118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dezvoltarea schemei corporale.</a:t>
            </a:r>
            <a:endParaRPr lang="en-US" sz="1300" dirty="0">
              <a:latin typeface="Geist" panose="020B0604020202020204" charset="0"/>
              <a:cs typeface="Geist" panose="020B0604020202020204" charset="0"/>
            </a:endParaRPr>
          </a:p>
        </p:txBody>
      </p:sp>
      <p:sp>
        <p:nvSpPr>
          <p:cNvPr id="8" name="Shape 5">
            <a:extLst>
              <a:ext uri="{FF2B5EF4-FFF2-40B4-BE49-F238E27FC236}">
                <a16:creationId xmlns:a16="http://schemas.microsoft.com/office/drawing/2014/main" id="{1B171C12-157E-4942-B28F-781D64979DC2}"/>
              </a:ext>
            </a:extLst>
          </p:cNvPr>
          <p:cNvSpPr/>
          <p:nvPr/>
        </p:nvSpPr>
        <p:spPr>
          <a:xfrm>
            <a:off x="4563144" y="1296936"/>
            <a:ext cx="4124927" cy="1517756"/>
          </a:xfrm>
          <a:prstGeom prst="roundRect">
            <a:avLst>
              <a:gd name="adj" fmla="val 3688"/>
            </a:avLst>
          </a:prstGeom>
          <a:solidFill>
            <a:srgbClr val="FFFF66"/>
          </a:solidFill>
          <a:ln w="4763">
            <a:solidFill>
              <a:srgbClr val="FFFF66"/>
            </a:solidFill>
            <a:prstDash val="solid"/>
          </a:ln>
        </p:spPr>
      </p:sp>
      <p:sp>
        <p:nvSpPr>
          <p:cNvPr id="9" name="Text 6">
            <a:extLst>
              <a:ext uri="{FF2B5EF4-FFF2-40B4-BE49-F238E27FC236}">
                <a16:creationId xmlns:a16="http://schemas.microsoft.com/office/drawing/2014/main" id="{40193A0D-C931-495F-8A3A-B69872A1786C}"/>
              </a:ext>
            </a:extLst>
          </p:cNvPr>
          <p:cNvSpPr/>
          <p:nvPr/>
        </p:nvSpPr>
        <p:spPr>
          <a:xfrm>
            <a:off x="4877242" y="1344730"/>
            <a:ext cx="3678879" cy="147712"/>
          </a:xfrm>
          <a:prstGeom prst="rect">
            <a:avLst/>
          </a:prstGeom>
          <a:noFill/>
          <a:ln/>
        </p:spPr>
        <p:txBody>
          <a:bodyPr wrap="none" lIns="0" tIns="0" rIns="0" bIns="0" rtlCol="0" anchor="t"/>
          <a:lstStyle/>
          <a:p>
            <a:pPr marL="0" indent="0" algn="l">
              <a:lnSpc>
                <a:spcPct val="104000"/>
              </a:lnSpc>
              <a:buNone/>
            </a:pPr>
            <a:r>
              <a:rPr lang="en-US" sz="1300" b="1" dirty="0">
                <a:solidFill>
                  <a:srgbClr val="000000"/>
                </a:solidFill>
                <a:latin typeface="Geist" panose="020B0604020202020204" charset="0"/>
                <a:ea typeface="Patrick Hand" pitchFamily="34" charset="-122"/>
                <a:cs typeface="Geist" panose="020B0604020202020204" charset="0"/>
              </a:rPr>
              <a:t>🎯</a:t>
            </a:r>
            <a:r>
              <a:rPr lang="en-US" sz="1300" b="1" dirty="0">
                <a:solidFill>
                  <a:srgbClr val="383838"/>
                </a:solidFill>
                <a:latin typeface="Geist" panose="020B0604020202020204" charset="0"/>
                <a:ea typeface="Patrick Hand" pitchFamily="34" charset="-122"/>
                <a:cs typeface="Geist" panose="020B0604020202020204" charset="0"/>
              </a:rPr>
              <a:t> Susținerea atenției și autoreglării</a:t>
            </a:r>
            <a:endParaRPr lang="en-US" sz="1300" b="1" dirty="0">
              <a:latin typeface="Geist" panose="020B0604020202020204" charset="0"/>
              <a:cs typeface="Geist" panose="020B0604020202020204" charset="0"/>
            </a:endParaRPr>
          </a:p>
        </p:txBody>
      </p:sp>
      <p:sp>
        <p:nvSpPr>
          <p:cNvPr id="10" name="Text 7">
            <a:extLst>
              <a:ext uri="{FF2B5EF4-FFF2-40B4-BE49-F238E27FC236}">
                <a16:creationId xmlns:a16="http://schemas.microsoft.com/office/drawing/2014/main" id="{E26F4928-B94E-470E-8F10-C0FD092215DA}"/>
              </a:ext>
            </a:extLst>
          </p:cNvPr>
          <p:cNvSpPr/>
          <p:nvPr/>
        </p:nvSpPr>
        <p:spPr>
          <a:xfrm>
            <a:off x="4877242" y="1546689"/>
            <a:ext cx="3678879" cy="897806"/>
          </a:xfrm>
          <a:prstGeom prst="rect">
            <a:avLst/>
          </a:prstGeom>
          <a:noFill/>
          <a:ln/>
        </p:spPr>
        <p:txBody>
          <a:bodyPr wrap="square" lIns="0" tIns="0" rIns="0" bIns="0" rtlCol="0" anchor="t">
            <a:noAutofit/>
          </a:bodyPr>
          <a:lstStyle/>
          <a:p>
            <a:pPr marL="182880" indent="-182880" algn="l">
              <a:lnSpc>
                <a:spcPct val="118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exerciții scurte de mișcare înaintea activităților de învățare;</a:t>
            </a:r>
            <a:endParaRPr lang="en-US" sz="1300" dirty="0">
              <a:latin typeface="Geist" panose="020B0604020202020204" charset="0"/>
              <a:cs typeface="Geist" panose="020B0604020202020204" charset="0"/>
            </a:endParaRPr>
          </a:p>
          <a:p>
            <a:pPr marL="182880" indent="-182880" algn="l">
              <a:lnSpc>
                <a:spcPct val="118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alternarea perioadelor de lucru cu momente de conștientizare corporală;</a:t>
            </a:r>
            <a:endParaRPr lang="en-US" sz="1300" dirty="0">
              <a:latin typeface="Geist" panose="020B0604020202020204" charset="0"/>
              <a:cs typeface="Geist" panose="020B0604020202020204" charset="0"/>
            </a:endParaRPr>
          </a:p>
          <a:p>
            <a:pPr marL="182880" indent="-182880" algn="l">
              <a:lnSpc>
                <a:spcPct val="118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facilitarea revenirii la sarcină.</a:t>
            </a:r>
            <a:endParaRPr lang="en-US" sz="1300" dirty="0">
              <a:latin typeface="Geist" panose="020B0604020202020204" charset="0"/>
              <a:cs typeface="Geist" panose="020B0604020202020204" charset="0"/>
            </a:endParaRPr>
          </a:p>
        </p:txBody>
      </p:sp>
      <p:sp>
        <p:nvSpPr>
          <p:cNvPr id="11" name="Shape 8">
            <a:extLst>
              <a:ext uri="{FF2B5EF4-FFF2-40B4-BE49-F238E27FC236}">
                <a16:creationId xmlns:a16="http://schemas.microsoft.com/office/drawing/2014/main" id="{090EBBB7-A38A-4735-ADFC-1044F881451B}"/>
              </a:ext>
            </a:extLst>
          </p:cNvPr>
          <p:cNvSpPr/>
          <p:nvPr/>
        </p:nvSpPr>
        <p:spPr>
          <a:xfrm>
            <a:off x="361666" y="2917078"/>
            <a:ext cx="8413844" cy="1081716"/>
          </a:xfrm>
          <a:prstGeom prst="roundRect">
            <a:avLst>
              <a:gd name="adj" fmla="val 4905"/>
            </a:avLst>
          </a:prstGeom>
          <a:solidFill>
            <a:schemeClr val="accent6">
              <a:lumMod val="40000"/>
              <a:lumOff val="60000"/>
            </a:schemeClr>
          </a:solidFill>
          <a:ln w="4763">
            <a:solidFill>
              <a:srgbClr val="CCCCCC"/>
            </a:solidFill>
            <a:prstDash val="solid"/>
          </a:ln>
        </p:spPr>
      </p:sp>
      <p:sp>
        <p:nvSpPr>
          <p:cNvPr id="12" name="Text 9">
            <a:extLst>
              <a:ext uri="{FF2B5EF4-FFF2-40B4-BE49-F238E27FC236}">
                <a16:creationId xmlns:a16="http://schemas.microsoft.com/office/drawing/2014/main" id="{488FE450-415D-4954-A633-FC23817B21E0}"/>
              </a:ext>
            </a:extLst>
          </p:cNvPr>
          <p:cNvSpPr/>
          <p:nvPr/>
        </p:nvSpPr>
        <p:spPr>
          <a:xfrm>
            <a:off x="675762" y="3039935"/>
            <a:ext cx="7967796" cy="147712"/>
          </a:xfrm>
          <a:prstGeom prst="rect">
            <a:avLst/>
          </a:prstGeom>
          <a:noFill/>
          <a:ln/>
        </p:spPr>
        <p:txBody>
          <a:bodyPr wrap="none" lIns="0" tIns="0" rIns="0" bIns="0" rtlCol="0" anchor="t"/>
          <a:lstStyle/>
          <a:p>
            <a:pPr marL="0" indent="0" algn="l">
              <a:lnSpc>
                <a:spcPct val="104000"/>
              </a:lnSpc>
              <a:buNone/>
            </a:pPr>
            <a:r>
              <a:rPr lang="en-US" sz="1300" b="1" dirty="0">
                <a:solidFill>
                  <a:srgbClr val="000000"/>
                </a:solidFill>
                <a:latin typeface="Geist" panose="020B0604020202020204" charset="0"/>
                <a:ea typeface="Patrick Hand" pitchFamily="34" charset="-122"/>
                <a:cs typeface="Geist" panose="020B0604020202020204" charset="0"/>
              </a:rPr>
              <a:t>🤝</a:t>
            </a:r>
            <a:r>
              <a:rPr lang="en-US" sz="1300" b="1" dirty="0">
                <a:solidFill>
                  <a:srgbClr val="383838"/>
                </a:solidFill>
                <a:latin typeface="Geist" panose="020B0604020202020204" charset="0"/>
                <a:ea typeface="Patrick Hand" pitchFamily="34" charset="-122"/>
                <a:cs typeface="Geist" panose="020B0604020202020204" charset="0"/>
              </a:rPr>
              <a:t> Îmbunătățirea coordonării și participării</a:t>
            </a:r>
            <a:endParaRPr lang="en-US" sz="1300" b="1" dirty="0">
              <a:latin typeface="Geist" panose="020B0604020202020204" charset="0"/>
              <a:cs typeface="Geist" panose="020B0604020202020204" charset="0"/>
            </a:endParaRPr>
          </a:p>
        </p:txBody>
      </p:sp>
      <p:sp>
        <p:nvSpPr>
          <p:cNvPr id="13" name="Text 10">
            <a:extLst>
              <a:ext uri="{FF2B5EF4-FFF2-40B4-BE49-F238E27FC236}">
                <a16:creationId xmlns:a16="http://schemas.microsoft.com/office/drawing/2014/main" id="{14924F7C-4E90-4571-A968-C58B22D3CC2D}"/>
              </a:ext>
            </a:extLst>
          </p:cNvPr>
          <p:cNvSpPr/>
          <p:nvPr/>
        </p:nvSpPr>
        <p:spPr>
          <a:xfrm>
            <a:off x="675762" y="3241895"/>
            <a:ext cx="7967796" cy="563984"/>
          </a:xfrm>
          <a:prstGeom prst="rect">
            <a:avLst/>
          </a:prstGeom>
          <a:noFill/>
          <a:ln/>
        </p:spPr>
        <p:txBody>
          <a:bodyPr wrap="square" lIns="0" tIns="0" rIns="0" bIns="0" rtlCol="0" anchor="t">
            <a:noAutofit/>
          </a:bodyPr>
          <a:lstStyle/>
          <a:p>
            <a:pPr marL="182880" indent="-182880" algn="l">
              <a:lnSpc>
                <a:spcPct val="118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explorarea unor modalități variate de mișcare;</a:t>
            </a:r>
            <a:endParaRPr lang="en-US" sz="1300" dirty="0">
              <a:latin typeface="Geist" panose="020B0604020202020204" charset="0"/>
              <a:cs typeface="Geist" panose="020B0604020202020204" charset="0"/>
            </a:endParaRPr>
          </a:p>
          <a:p>
            <a:pPr marL="182880" indent="-182880" algn="l">
              <a:lnSpc>
                <a:spcPct val="118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dezvoltarea echilibrului și coordonării;</a:t>
            </a:r>
            <a:endParaRPr lang="en-US" sz="1300" dirty="0">
              <a:latin typeface="Geist" panose="020B0604020202020204" charset="0"/>
              <a:cs typeface="Geist" panose="020B0604020202020204" charset="0"/>
            </a:endParaRPr>
          </a:p>
          <a:p>
            <a:pPr marL="182880" indent="-182880" algn="l">
              <a:lnSpc>
                <a:spcPct val="118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creșterea încrederii în propriile posibilități.</a:t>
            </a:r>
            <a:endParaRPr lang="en-US" sz="1300" dirty="0">
              <a:latin typeface="Geist" panose="020B0604020202020204" charset="0"/>
              <a:cs typeface="Geist" panose="020B0604020202020204" charset="0"/>
            </a:endParaRPr>
          </a:p>
        </p:txBody>
      </p:sp>
      <p:sp>
        <p:nvSpPr>
          <p:cNvPr id="14" name="Text 11">
            <a:extLst>
              <a:ext uri="{FF2B5EF4-FFF2-40B4-BE49-F238E27FC236}">
                <a16:creationId xmlns:a16="http://schemas.microsoft.com/office/drawing/2014/main" id="{E87B6AB1-F61C-401C-A4E7-60C43A5AD62F}"/>
              </a:ext>
            </a:extLst>
          </p:cNvPr>
          <p:cNvSpPr/>
          <p:nvPr/>
        </p:nvSpPr>
        <p:spPr>
          <a:xfrm>
            <a:off x="361666" y="4146282"/>
            <a:ext cx="8413844" cy="236265"/>
          </a:xfrm>
          <a:prstGeom prst="rect">
            <a:avLst/>
          </a:prstGeom>
          <a:noFill/>
          <a:ln/>
        </p:spPr>
        <p:txBody>
          <a:bodyPr wrap="none" lIns="0" tIns="0" rIns="0" bIns="0" rtlCol="0" anchor="t"/>
          <a:lstStyle/>
          <a:p>
            <a:pPr marL="0" indent="0" algn="l">
              <a:lnSpc>
                <a:spcPct val="104000"/>
              </a:lnSpc>
              <a:buNone/>
            </a:pPr>
            <a:r>
              <a:rPr lang="en-US" sz="1300" b="1" dirty="0" err="1">
                <a:solidFill>
                  <a:srgbClr val="383838"/>
                </a:solidFill>
                <a:latin typeface="Geist" panose="020B0604020202020204" charset="0"/>
                <a:ea typeface="Patrick Hand" pitchFamily="34" charset="-122"/>
                <a:cs typeface="Geist" panose="020B0604020202020204" charset="0"/>
              </a:rPr>
              <a:t>Mesaj-cheie</a:t>
            </a:r>
            <a:r>
              <a:rPr lang="ro-RO" sz="1300" b="1" dirty="0">
                <a:solidFill>
                  <a:srgbClr val="383838"/>
                </a:solidFill>
                <a:latin typeface="Geist" panose="020B0604020202020204" charset="0"/>
                <a:ea typeface="Patrick Hand" pitchFamily="34" charset="-122"/>
                <a:cs typeface="Geist" panose="020B0604020202020204" charset="0"/>
              </a:rPr>
              <a:t>:</a:t>
            </a:r>
            <a:endParaRPr lang="en-US" sz="1300" b="1" dirty="0">
              <a:latin typeface="Geist" panose="020B0604020202020204" charset="0"/>
              <a:cs typeface="Geist" panose="020B0604020202020204" charset="0"/>
            </a:endParaRPr>
          </a:p>
        </p:txBody>
      </p:sp>
      <p:sp>
        <p:nvSpPr>
          <p:cNvPr id="15" name="Text 12">
            <a:extLst>
              <a:ext uri="{FF2B5EF4-FFF2-40B4-BE49-F238E27FC236}">
                <a16:creationId xmlns:a16="http://schemas.microsoft.com/office/drawing/2014/main" id="{69530B4E-EDDD-436B-8361-23FEF8DA39D5}"/>
              </a:ext>
            </a:extLst>
          </p:cNvPr>
          <p:cNvSpPr/>
          <p:nvPr/>
        </p:nvSpPr>
        <p:spPr>
          <a:xfrm>
            <a:off x="361666" y="4381723"/>
            <a:ext cx="8413844" cy="333821"/>
          </a:xfrm>
          <a:prstGeom prst="rect">
            <a:avLst/>
          </a:prstGeom>
          <a:noFill/>
          <a:ln/>
        </p:spPr>
        <p:txBody>
          <a:bodyPr wrap="square" lIns="0" tIns="0" rIns="0" bIns="0" rtlCol="0" anchor="t">
            <a:noAutofit/>
          </a:bodyPr>
          <a:lstStyle/>
          <a:p>
            <a:pPr marL="0" indent="0" algn="l">
              <a:lnSpc>
                <a:spcPct val="118000"/>
              </a:lnSpc>
              <a:buNone/>
            </a:pPr>
            <a:r>
              <a:rPr lang="en-US" sz="1300" dirty="0">
                <a:solidFill>
                  <a:srgbClr val="383838"/>
                </a:solidFill>
                <a:latin typeface="Geist" panose="020B0604020202020204" charset="0"/>
                <a:ea typeface="Patrick Hand" pitchFamily="34" charset="-122"/>
                <a:cs typeface="Geist" panose="020B0604020202020204" charset="0"/>
              </a:rPr>
              <a:t>Copilul învață mai eficient atunci când se simte în siguranță, își percepe corpul și poate explora mișcarea fără teama de a greși.</a:t>
            </a:r>
            <a:endParaRPr lang="en-US" sz="1300" dirty="0">
              <a:latin typeface="Geist" panose="020B0604020202020204" charset="0"/>
              <a:cs typeface="Geist" panose="020B0604020202020204" charset="0"/>
            </a:endParaRPr>
          </a:p>
        </p:txBody>
      </p:sp>
    </p:spTree>
    <p:extLst>
      <p:ext uri="{BB962C8B-B14F-4D97-AF65-F5344CB8AC3E}">
        <p14:creationId xmlns:p14="http://schemas.microsoft.com/office/powerpoint/2010/main" val="299133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3">
            <a:extLst>
              <a:ext uri="{FF2B5EF4-FFF2-40B4-BE49-F238E27FC236}">
                <a16:creationId xmlns:a16="http://schemas.microsoft.com/office/drawing/2014/main" id="{384F5768-FF2A-4910-9126-599F8FA7A30C}"/>
              </a:ext>
            </a:extLst>
          </p:cNvPr>
          <p:cNvSpPr/>
          <p:nvPr/>
        </p:nvSpPr>
        <p:spPr>
          <a:xfrm>
            <a:off x="435918" y="1357679"/>
            <a:ext cx="4063752" cy="2405202"/>
          </a:xfrm>
          <a:prstGeom prst="roundRect">
            <a:avLst>
              <a:gd name="adj" fmla="val 5196"/>
            </a:avLst>
          </a:prstGeom>
          <a:solidFill>
            <a:schemeClr val="accent2">
              <a:lumMod val="20000"/>
              <a:lumOff val="80000"/>
            </a:schemeClr>
          </a:solidFill>
          <a:ln/>
        </p:spPr>
      </p:sp>
      <p:sp>
        <p:nvSpPr>
          <p:cNvPr id="12" name="Shape 3">
            <a:extLst>
              <a:ext uri="{FF2B5EF4-FFF2-40B4-BE49-F238E27FC236}">
                <a16:creationId xmlns:a16="http://schemas.microsoft.com/office/drawing/2014/main" id="{AFFFC309-78FB-4CC3-9543-5DE05741DE84}"/>
              </a:ext>
            </a:extLst>
          </p:cNvPr>
          <p:cNvSpPr/>
          <p:nvPr/>
        </p:nvSpPr>
        <p:spPr>
          <a:xfrm>
            <a:off x="4669008" y="1366775"/>
            <a:ext cx="4063752" cy="2405202"/>
          </a:xfrm>
          <a:prstGeom prst="roundRect">
            <a:avLst>
              <a:gd name="adj" fmla="val 5196"/>
            </a:avLst>
          </a:prstGeom>
          <a:solidFill>
            <a:schemeClr val="accent6">
              <a:lumMod val="40000"/>
              <a:lumOff val="60000"/>
            </a:schemeClr>
          </a:solidFill>
          <a:ln/>
        </p:spPr>
        <p:txBody>
          <a:bodyPr/>
          <a:lstStyle/>
          <a:p>
            <a:endParaRPr lang="en-US" sz="1300" dirty="0"/>
          </a:p>
        </p:txBody>
      </p:sp>
      <p:sp>
        <p:nvSpPr>
          <p:cNvPr id="2" name="Text 0">
            <a:extLst>
              <a:ext uri="{FF2B5EF4-FFF2-40B4-BE49-F238E27FC236}">
                <a16:creationId xmlns:a16="http://schemas.microsoft.com/office/drawing/2014/main" id="{01955919-8045-42BE-B97E-5AE64D017A4C}"/>
              </a:ext>
            </a:extLst>
          </p:cNvPr>
          <p:cNvSpPr/>
          <p:nvPr/>
        </p:nvSpPr>
        <p:spPr>
          <a:xfrm>
            <a:off x="492255" y="461367"/>
            <a:ext cx="8063954" cy="361652"/>
          </a:xfrm>
          <a:prstGeom prst="rect">
            <a:avLst/>
          </a:prstGeom>
          <a:noFill/>
          <a:ln/>
        </p:spPr>
        <p:txBody>
          <a:bodyPr wrap="none" lIns="0" tIns="0" rIns="0" bIns="0" rtlCol="0" anchor="t"/>
          <a:lstStyle/>
          <a:p>
            <a:pPr>
              <a:lnSpc>
                <a:spcPct val="104000"/>
              </a:lnSpc>
            </a:pPr>
            <a:r>
              <a:rPr lang="en-US" sz="2200" b="1" dirty="0">
                <a:solidFill>
                  <a:srgbClr val="006747"/>
                </a:solidFill>
                <a:latin typeface="Noto Serif SC Bold" pitchFamily="34" charset="0"/>
                <a:ea typeface="Noto Serif SC Bold" pitchFamily="34" charset="-122"/>
              </a:rPr>
              <a:t>Beneficii în educația incluzivă</a:t>
            </a:r>
          </a:p>
        </p:txBody>
      </p:sp>
      <p:sp>
        <p:nvSpPr>
          <p:cNvPr id="3" name="Text 1">
            <a:extLst>
              <a:ext uri="{FF2B5EF4-FFF2-40B4-BE49-F238E27FC236}">
                <a16:creationId xmlns:a16="http://schemas.microsoft.com/office/drawing/2014/main" id="{F4485382-C1A0-4584-84B7-104EF83FA6B3}"/>
              </a:ext>
            </a:extLst>
          </p:cNvPr>
          <p:cNvSpPr/>
          <p:nvPr/>
        </p:nvSpPr>
        <p:spPr>
          <a:xfrm>
            <a:off x="540023" y="937605"/>
            <a:ext cx="8063954" cy="289247"/>
          </a:xfrm>
          <a:prstGeom prst="rect">
            <a:avLst/>
          </a:prstGeom>
          <a:noFill/>
          <a:ln/>
        </p:spPr>
        <p:txBody>
          <a:bodyPr wrap="none" lIns="0" tIns="0" rIns="0" bIns="0" rtlCol="0" anchor="t"/>
          <a:lstStyle/>
          <a:p>
            <a:pPr marL="0" indent="0" algn="l">
              <a:lnSpc>
                <a:spcPct val="104000"/>
              </a:lnSpc>
              <a:buNone/>
            </a:pPr>
            <a:r>
              <a:rPr lang="en-US" sz="1300" b="1" dirty="0" err="1">
                <a:solidFill>
                  <a:srgbClr val="006747"/>
                </a:solidFill>
                <a:latin typeface="Geist" panose="020B0604020202020204" charset="0"/>
                <a:ea typeface="Noto Serif SC Bold" pitchFamily="34" charset="-122"/>
                <a:cs typeface="Geist" panose="020B0604020202020204" charset="0"/>
                <a:hlinkClick r:id="rId2"/>
              </a:rPr>
              <a:t>Contribuția</a:t>
            </a:r>
            <a:r>
              <a:rPr lang="en-US" sz="1300" b="1" dirty="0">
                <a:solidFill>
                  <a:srgbClr val="006747"/>
                </a:solidFill>
                <a:latin typeface="Geist" panose="020B0604020202020204" charset="0"/>
                <a:ea typeface="Noto Serif SC Bold" pitchFamily="34" charset="-122"/>
                <a:cs typeface="Geist" panose="020B0604020202020204" charset="0"/>
                <a:hlinkClick r:id="rId2"/>
              </a:rPr>
              <a:t> </a:t>
            </a:r>
            <a:r>
              <a:rPr lang="en-US" sz="1300" b="1" dirty="0" err="1">
                <a:solidFill>
                  <a:srgbClr val="006747"/>
                </a:solidFill>
                <a:latin typeface="Geist" panose="020B0604020202020204" charset="0"/>
                <a:ea typeface="Noto Serif SC Bold" pitchFamily="34" charset="-122"/>
                <a:cs typeface="Geist" panose="020B0604020202020204" charset="0"/>
                <a:hlinkClick r:id="rId2"/>
              </a:rPr>
              <a:t>metodei</a:t>
            </a:r>
            <a:r>
              <a:rPr lang="en-US" sz="1300" b="1" dirty="0">
                <a:solidFill>
                  <a:srgbClr val="006747"/>
                </a:solidFill>
                <a:latin typeface="Geist" panose="020B0604020202020204" charset="0"/>
                <a:ea typeface="Noto Serif SC Bold" pitchFamily="34" charset="-122"/>
                <a:cs typeface="Geist" panose="020B0604020202020204" charset="0"/>
                <a:hlinkClick r:id="rId2"/>
              </a:rPr>
              <a:t> Feldenkrais la </a:t>
            </a:r>
            <a:r>
              <a:rPr lang="en-US" sz="1300" b="1" dirty="0" err="1">
                <a:solidFill>
                  <a:srgbClr val="006747"/>
                </a:solidFill>
                <a:latin typeface="Geist" panose="020B0604020202020204" charset="0"/>
                <a:ea typeface="Noto Serif SC Bold" pitchFamily="34" charset="-122"/>
                <a:cs typeface="Geist" panose="020B0604020202020204" charset="0"/>
                <a:hlinkClick r:id="rId2"/>
              </a:rPr>
              <a:t>educația</a:t>
            </a:r>
            <a:r>
              <a:rPr lang="en-US" sz="1300" b="1" dirty="0">
                <a:solidFill>
                  <a:srgbClr val="006747"/>
                </a:solidFill>
                <a:latin typeface="Geist" panose="020B0604020202020204" charset="0"/>
                <a:ea typeface="Noto Serif SC Bold" pitchFamily="34" charset="-122"/>
                <a:cs typeface="Geist" panose="020B0604020202020204" charset="0"/>
                <a:hlinkClick r:id="rId2"/>
              </a:rPr>
              <a:t> </a:t>
            </a:r>
            <a:r>
              <a:rPr lang="en-US" sz="1300" b="1" dirty="0" err="1">
                <a:solidFill>
                  <a:srgbClr val="006747"/>
                </a:solidFill>
                <a:latin typeface="Geist" panose="020B0604020202020204" charset="0"/>
                <a:ea typeface="Noto Serif SC Bold" pitchFamily="34" charset="-122"/>
                <a:cs typeface="Geist" panose="020B0604020202020204" charset="0"/>
                <a:hlinkClick r:id="rId2"/>
              </a:rPr>
              <a:t>incluzivă</a:t>
            </a:r>
            <a:endParaRPr lang="en-US" sz="1300" b="1" dirty="0">
              <a:solidFill>
                <a:srgbClr val="006747"/>
              </a:solidFill>
              <a:latin typeface="Geist" panose="020B0604020202020204" charset="0"/>
              <a:ea typeface="Noto Serif SC Bold" pitchFamily="34" charset="-122"/>
              <a:cs typeface="Geist" panose="020B0604020202020204" charset="0"/>
            </a:endParaRPr>
          </a:p>
        </p:txBody>
      </p:sp>
      <p:sp>
        <p:nvSpPr>
          <p:cNvPr id="4" name="Text 2">
            <a:extLst>
              <a:ext uri="{FF2B5EF4-FFF2-40B4-BE49-F238E27FC236}">
                <a16:creationId xmlns:a16="http://schemas.microsoft.com/office/drawing/2014/main" id="{C79B7CBC-B203-4773-A301-300AFF89BDB7}"/>
              </a:ext>
            </a:extLst>
          </p:cNvPr>
          <p:cNvSpPr/>
          <p:nvPr/>
        </p:nvSpPr>
        <p:spPr>
          <a:xfrm>
            <a:off x="540023" y="1438128"/>
            <a:ext cx="8521154" cy="224210"/>
          </a:xfrm>
          <a:prstGeom prst="rect">
            <a:avLst/>
          </a:prstGeom>
          <a:noFill/>
          <a:ln/>
        </p:spPr>
        <p:txBody>
          <a:bodyPr wrap="none" lIns="0" tIns="0" rIns="0" bIns="0" rtlCol="0" anchor="t"/>
          <a:lstStyle/>
          <a:p>
            <a:pPr marL="0" indent="0" algn="l">
              <a:lnSpc>
                <a:spcPct val="129000"/>
              </a:lnSpc>
              <a:buNone/>
            </a:pPr>
            <a:r>
              <a:rPr lang="en-US" sz="1300" dirty="0">
                <a:solidFill>
                  <a:srgbClr val="383838"/>
                </a:solidFill>
                <a:latin typeface="Geist" panose="020B0604020202020204" charset="0"/>
                <a:ea typeface="Patrick Hand" pitchFamily="34" charset="-122"/>
                <a:cs typeface="Geist" panose="020B0604020202020204" charset="0"/>
              </a:rPr>
              <a:t>Principiile metodei pot susține </a:t>
            </a:r>
            <a:r>
              <a:rPr lang="en-US" sz="1300" dirty="0" err="1">
                <a:solidFill>
                  <a:srgbClr val="383838"/>
                </a:solidFill>
                <a:latin typeface="Geist" panose="020B0604020202020204" charset="0"/>
                <a:ea typeface="Patrick Hand" pitchFamily="34" charset="-122"/>
                <a:cs typeface="Geist" panose="020B0604020202020204" charset="0"/>
              </a:rPr>
              <a:t>activitatea</a:t>
            </a:r>
            <a:r>
              <a:rPr lang="en-US" sz="1300" dirty="0">
                <a:solidFill>
                  <a:srgbClr val="383838"/>
                </a:solidFill>
                <a:latin typeface="Geist" panose="020B0604020202020204" charset="0"/>
                <a:ea typeface="Patrick Hand" pitchFamily="34" charset="-122"/>
                <a:cs typeface="Geist" panose="020B0604020202020204" charset="0"/>
              </a:rPr>
              <a:t> </a:t>
            </a:r>
            <a:endParaRPr lang="ro-RO" sz="1300" dirty="0">
              <a:solidFill>
                <a:srgbClr val="383838"/>
              </a:solidFill>
              <a:latin typeface="Geist" panose="020B0604020202020204" charset="0"/>
              <a:ea typeface="Patrick Hand" pitchFamily="34" charset="-122"/>
              <a:cs typeface="Geist" panose="020B0604020202020204" charset="0"/>
            </a:endParaRPr>
          </a:p>
          <a:p>
            <a:pPr marL="0" indent="0" algn="l">
              <a:lnSpc>
                <a:spcPct val="129000"/>
              </a:lnSpc>
              <a:buNone/>
            </a:pPr>
            <a:r>
              <a:rPr lang="en-US" sz="1300" dirty="0" err="1">
                <a:solidFill>
                  <a:srgbClr val="383838"/>
                </a:solidFill>
                <a:latin typeface="Geist" panose="020B0604020202020204" charset="0"/>
                <a:ea typeface="Patrick Hand" pitchFamily="34" charset="-122"/>
                <a:cs typeface="Geist" panose="020B0604020202020204" charset="0"/>
              </a:rPr>
              <a:t>profesorilor</a:t>
            </a:r>
            <a:r>
              <a:rPr lang="en-US" sz="1300" dirty="0">
                <a:solidFill>
                  <a:srgbClr val="383838"/>
                </a:solidFill>
                <a:latin typeface="Geist" panose="020B0604020202020204" charset="0"/>
                <a:ea typeface="Patrick Hand" pitchFamily="34" charset="-122"/>
                <a:cs typeface="Geist" panose="020B0604020202020204" charset="0"/>
              </a:rPr>
              <a:t> prin:</a:t>
            </a:r>
            <a:endParaRPr lang="en-US" sz="1300" dirty="0">
              <a:latin typeface="Geist" panose="020B0604020202020204" charset="0"/>
              <a:cs typeface="Geist" panose="020B0604020202020204" charset="0"/>
            </a:endParaRPr>
          </a:p>
        </p:txBody>
      </p:sp>
      <p:sp>
        <p:nvSpPr>
          <p:cNvPr id="6" name="Text 4">
            <a:extLst>
              <a:ext uri="{FF2B5EF4-FFF2-40B4-BE49-F238E27FC236}">
                <a16:creationId xmlns:a16="http://schemas.microsoft.com/office/drawing/2014/main" id="{A0439416-307F-4B1A-8B35-11173765D283}"/>
              </a:ext>
            </a:extLst>
          </p:cNvPr>
          <p:cNvSpPr/>
          <p:nvPr/>
        </p:nvSpPr>
        <p:spPr>
          <a:xfrm>
            <a:off x="580579" y="1936926"/>
            <a:ext cx="3774430" cy="1835051"/>
          </a:xfrm>
          <a:prstGeom prst="rect">
            <a:avLst/>
          </a:prstGeom>
          <a:noFill/>
          <a:ln/>
        </p:spPr>
        <p:txBody>
          <a:bodyPr wrap="square" lIns="0" tIns="0" rIns="0" bIns="0" rtlCol="0" anchor="t">
            <a:normAutofit/>
          </a:bodyPr>
          <a:lstStyle/>
          <a:p>
            <a:pPr marL="223520" indent="-223520" algn="l">
              <a:lnSpc>
                <a:spcPct val="129000"/>
              </a:lnSpc>
              <a:buSzPct val="100000"/>
              <a:buChar char="•"/>
            </a:pPr>
            <a:r>
              <a:rPr lang="en-US" sz="1100" dirty="0" err="1">
                <a:solidFill>
                  <a:srgbClr val="383838"/>
                </a:solidFill>
                <a:latin typeface="Geist" panose="020B0604020202020204" charset="0"/>
                <a:ea typeface="Patrick Hand" pitchFamily="34" charset="-122"/>
                <a:cs typeface="Geist" panose="020B0604020202020204" charset="0"/>
              </a:rPr>
              <a:t>respectarea</a:t>
            </a:r>
            <a:r>
              <a:rPr lang="en-US" sz="1100" dirty="0">
                <a:solidFill>
                  <a:srgbClr val="383838"/>
                </a:solidFill>
                <a:latin typeface="Geist" panose="020B0604020202020204" charset="0"/>
                <a:ea typeface="Patrick Hand" pitchFamily="34" charset="-122"/>
                <a:cs typeface="Geist" panose="020B0604020202020204" charset="0"/>
              </a:rPr>
              <a:t> ritmului individual de învățare;</a:t>
            </a:r>
            <a:endParaRPr lang="en-US" sz="1100" dirty="0">
              <a:latin typeface="Geist" panose="020B0604020202020204" charset="0"/>
              <a:cs typeface="Geist" panose="020B0604020202020204" charset="0"/>
            </a:endParaRPr>
          </a:p>
          <a:p>
            <a:pPr marL="223520" indent="-223520" algn="l">
              <a:lnSpc>
                <a:spcPct val="129000"/>
              </a:lnSpc>
              <a:buSzPct val="100000"/>
              <a:buChar char="•"/>
            </a:pPr>
            <a:r>
              <a:rPr lang="en-US" sz="1100" dirty="0" err="1">
                <a:solidFill>
                  <a:srgbClr val="383838"/>
                </a:solidFill>
                <a:latin typeface="Geist" panose="020B0604020202020204" charset="0"/>
                <a:ea typeface="Patrick Hand" pitchFamily="34" charset="-122"/>
                <a:cs typeface="Geist" panose="020B0604020202020204" charset="0"/>
              </a:rPr>
              <a:t>încurajarea</a:t>
            </a:r>
            <a:r>
              <a:rPr lang="en-US" sz="1100" dirty="0">
                <a:solidFill>
                  <a:srgbClr val="383838"/>
                </a:solidFill>
                <a:latin typeface="Geist" panose="020B0604020202020204" charset="0"/>
                <a:ea typeface="Patrick Hand" pitchFamily="34" charset="-122"/>
                <a:cs typeface="Geist" panose="020B0604020202020204" charset="0"/>
              </a:rPr>
              <a:t> explorării și descoperirii personale;</a:t>
            </a:r>
            <a:endParaRPr lang="en-US" sz="1100" dirty="0">
              <a:latin typeface="Geist" panose="020B0604020202020204" charset="0"/>
              <a:cs typeface="Geist" panose="020B0604020202020204" charset="0"/>
            </a:endParaRPr>
          </a:p>
          <a:p>
            <a:pPr marL="223520" indent="-223520" algn="l">
              <a:lnSpc>
                <a:spcPct val="129000"/>
              </a:lnSpc>
              <a:buSzPct val="100000"/>
              <a:buChar char="•"/>
            </a:pPr>
            <a:r>
              <a:rPr lang="en-US" sz="1100" dirty="0" err="1">
                <a:solidFill>
                  <a:srgbClr val="383838"/>
                </a:solidFill>
                <a:latin typeface="Geist" panose="020B0604020202020204" charset="0"/>
                <a:ea typeface="Patrick Hand" pitchFamily="34" charset="-122"/>
                <a:cs typeface="Geist" panose="020B0604020202020204" charset="0"/>
              </a:rPr>
              <a:t>reducerea</a:t>
            </a:r>
            <a:r>
              <a:rPr lang="en-US" sz="1100" dirty="0">
                <a:solidFill>
                  <a:srgbClr val="383838"/>
                </a:solidFill>
                <a:latin typeface="Geist" panose="020B0604020202020204" charset="0"/>
                <a:ea typeface="Patrick Hand" pitchFamily="34" charset="-122"/>
                <a:cs typeface="Geist" panose="020B0604020202020204" charset="0"/>
              </a:rPr>
              <a:t> presiunii performanței și a comparației între elevi;</a:t>
            </a:r>
            <a:endParaRPr lang="en-US" sz="1100" dirty="0">
              <a:latin typeface="Geist" panose="020B0604020202020204" charset="0"/>
              <a:cs typeface="Geist" panose="020B0604020202020204" charset="0"/>
            </a:endParaRPr>
          </a:p>
          <a:p>
            <a:pPr marL="223520" indent="-223520" algn="l">
              <a:lnSpc>
                <a:spcPct val="129000"/>
              </a:lnSpc>
              <a:buSzPct val="100000"/>
              <a:buChar char="•"/>
            </a:pPr>
            <a:r>
              <a:rPr lang="en-US" sz="1100" dirty="0" err="1">
                <a:solidFill>
                  <a:srgbClr val="383838"/>
                </a:solidFill>
                <a:latin typeface="Geist" panose="020B0604020202020204" charset="0"/>
                <a:ea typeface="Patrick Hand" pitchFamily="34" charset="-122"/>
                <a:cs typeface="Geist" panose="020B0604020202020204" charset="0"/>
              </a:rPr>
              <a:t>stimularea</a:t>
            </a:r>
            <a:r>
              <a:rPr lang="en-US" sz="1100" dirty="0">
                <a:solidFill>
                  <a:srgbClr val="383838"/>
                </a:solidFill>
                <a:latin typeface="Geist" panose="020B0604020202020204" charset="0"/>
                <a:ea typeface="Patrick Hand" pitchFamily="34" charset="-122"/>
                <a:cs typeface="Geist" panose="020B0604020202020204" charset="0"/>
              </a:rPr>
              <a:t> participării active a tuturor copiilor;</a:t>
            </a:r>
            <a:endParaRPr lang="en-US" sz="1100" dirty="0">
              <a:latin typeface="Geist" panose="020B0604020202020204" charset="0"/>
              <a:cs typeface="Geist" panose="020B0604020202020204" charset="0"/>
            </a:endParaRPr>
          </a:p>
          <a:p>
            <a:pPr marL="223520" indent="-223520" algn="l">
              <a:lnSpc>
                <a:spcPct val="129000"/>
              </a:lnSpc>
              <a:buSzPct val="100000"/>
              <a:buChar char="•"/>
            </a:pPr>
            <a:r>
              <a:rPr lang="en-US" sz="1100" dirty="0" err="1">
                <a:solidFill>
                  <a:srgbClr val="383838"/>
                </a:solidFill>
                <a:latin typeface="Geist" panose="020B0604020202020204" charset="0"/>
                <a:ea typeface="Patrick Hand" pitchFamily="34" charset="-122"/>
                <a:cs typeface="Geist" panose="020B0604020202020204" charset="0"/>
              </a:rPr>
              <a:t>dezvoltarea</a:t>
            </a:r>
            <a:r>
              <a:rPr lang="en-US" sz="1100" dirty="0">
                <a:solidFill>
                  <a:srgbClr val="383838"/>
                </a:solidFill>
                <a:latin typeface="Geist" panose="020B0604020202020204" charset="0"/>
                <a:ea typeface="Patrick Hand" pitchFamily="34" charset="-122"/>
                <a:cs typeface="Geist" panose="020B0604020202020204" charset="0"/>
              </a:rPr>
              <a:t> autonomiei și a încrederii în sine;</a:t>
            </a:r>
            <a:endParaRPr lang="en-US" sz="1100" dirty="0">
              <a:latin typeface="Geist" panose="020B0604020202020204" charset="0"/>
              <a:cs typeface="Geist" panose="020B0604020202020204" charset="0"/>
            </a:endParaRPr>
          </a:p>
          <a:p>
            <a:pPr marL="223520" indent="-223520" algn="l">
              <a:lnSpc>
                <a:spcPct val="129000"/>
              </a:lnSpc>
              <a:buSzPct val="100000"/>
              <a:buChar char="•"/>
            </a:pPr>
            <a:r>
              <a:rPr lang="en-US" sz="1100" dirty="0" err="1">
                <a:solidFill>
                  <a:srgbClr val="383838"/>
                </a:solidFill>
                <a:latin typeface="Geist" panose="020B0604020202020204" charset="0"/>
                <a:ea typeface="Patrick Hand" pitchFamily="34" charset="-122"/>
                <a:cs typeface="Geist" panose="020B0604020202020204" charset="0"/>
              </a:rPr>
              <a:t>crearea</a:t>
            </a:r>
            <a:r>
              <a:rPr lang="en-US" sz="1100" dirty="0">
                <a:solidFill>
                  <a:srgbClr val="383838"/>
                </a:solidFill>
                <a:latin typeface="Geist" panose="020B0604020202020204" charset="0"/>
                <a:ea typeface="Patrick Hand" pitchFamily="34" charset="-122"/>
                <a:cs typeface="Geist" panose="020B0604020202020204" charset="0"/>
              </a:rPr>
              <a:t> unui climat educațional calm, cooperant și centrat pe copil.</a:t>
            </a:r>
            <a:endParaRPr lang="en-US" sz="1100" dirty="0">
              <a:latin typeface="Geist" panose="020B0604020202020204" charset="0"/>
              <a:cs typeface="Geist" panose="020B0604020202020204" charset="0"/>
            </a:endParaRPr>
          </a:p>
        </p:txBody>
      </p:sp>
      <p:sp>
        <p:nvSpPr>
          <p:cNvPr id="7" name="Text 5">
            <a:extLst>
              <a:ext uri="{FF2B5EF4-FFF2-40B4-BE49-F238E27FC236}">
                <a16:creationId xmlns:a16="http://schemas.microsoft.com/office/drawing/2014/main" id="{A8F3C47A-C7E3-43E5-B29C-DFA4B5293937}"/>
              </a:ext>
            </a:extLst>
          </p:cNvPr>
          <p:cNvSpPr/>
          <p:nvPr/>
        </p:nvSpPr>
        <p:spPr>
          <a:xfrm>
            <a:off x="4753198" y="1493261"/>
            <a:ext cx="3855541" cy="180826"/>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Exemple de </a:t>
            </a:r>
            <a:r>
              <a:rPr lang="en-US" sz="1300" dirty="0" err="1">
                <a:solidFill>
                  <a:srgbClr val="383838"/>
                </a:solidFill>
                <a:latin typeface="Geist" panose="020B0604020202020204" charset="0"/>
                <a:ea typeface="Patrick Hand" pitchFamily="34" charset="-122"/>
                <a:cs typeface="Geist" panose="020B0604020202020204" charset="0"/>
              </a:rPr>
              <a:t>activități</a:t>
            </a:r>
            <a:r>
              <a:rPr lang="ro-RO" sz="1300" dirty="0">
                <a:solidFill>
                  <a:srgbClr val="383838"/>
                </a:solidFill>
                <a:latin typeface="Geist" panose="020B0604020202020204" charset="0"/>
                <a:ea typeface="Patrick Hand" pitchFamily="34" charset="-122"/>
                <a:cs typeface="Geist" panose="020B0604020202020204" charset="0"/>
              </a:rPr>
              <a:t>:</a:t>
            </a:r>
            <a:endParaRPr lang="en-US" sz="1300" dirty="0">
              <a:latin typeface="Geist" panose="020B0604020202020204" charset="0"/>
              <a:cs typeface="Geist" panose="020B0604020202020204" charset="0"/>
            </a:endParaRPr>
          </a:p>
        </p:txBody>
      </p:sp>
      <p:sp>
        <p:nvSpPr>
          <p:cNvPr id="8" name="Text 6">
            <a:extLst>
              <a:ext uri="{FF2B5EF4-FFF2-40B4-BE49-F238E27FC236}">
                <a16:creationId xmlns:a16="http://schemas.microsoft.com/office/drawing/2014/main" id="{720D6346-01A3-41DD-B04C-0265F1E1F738}"/>
              </a:ext>
            </a:extLst>
          </p:cNvPr>
          <p:cNvSpPr/>
          <p:nvPr/>
        </p:nvSpPr>
        <p:spPr>
          <a:xfrm>
            <a:off x="4753198" y="1734606"/>
            <a:ext cx="3855541" cy="1263253"/>
          </a:xfrm>
          <a:prstGeom prst="rect">
            <a:avLst/>
          </a:prstGeom>
          <a:noFill/>
          <a:ln/>
        </p:spPr>
        <p:txBody>
          <a:bodyPr wrap="square" lIns="0" tIns="0" rIns="0" bIns="0" rtlCol="0" anchor="t">
            <a:noAutofit/>
          </a:bodyPr>
          <a:lstStyle/>
          <a:p>
            <a:pPr marL="223520" indent="-223520" algn="l">
              <a:lnSpc>
                <a:spcPct val="129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pauze active bazate pe mișcări lente și conștiente;</a:t>
            </a:r>
            <a:endParaRPr lang="en-US" sz="1300" dirty="0">
              <a:latin typeface="Geist" panose="020B0604020202020204" charset="0"/>
              <a:cs typeface="Geist" panose="020B0604020202020204" charset="0"/>
            </a:endParaRPr>
          </a:p>
          <a:p>
            <a:pPr marL="223520" indent="-223520" algn="l">
              <a:lnSpc>
                <a:spcPct val="129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exerciții de orientare corporală și echilibru;</a:t>
            </a:r>
            <a:endParaRPr lang="en-US" sz="1300" dirty="0">
              <a:latin typeface="Geist" panose="020B0604020202020204" charset="0"/>
              <a:cs typeface="Geist" panose="020B0604020202020204" charset="0"/>
            </a:endParaRPr>
          </a:p>
          <a:p>
            <a:pPr marL="223520" indent="-223520" algn="l">
              <a:lnSpc>
                <a:spcPct val="129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explorarea diferitelor modalități de a realiza aceeași mișcare;</a:t>
            </a:r>
            <a:endParaRPr lang="en-US" sz="1300" dirty="0">
              <a:latin typeface="Geist" panose="020B0604020202020204" charset="0"/>
              <a:cs typeface="Geist" panose="020B0604020202020204" charset="0"/>
            </a:endParaRPr>
          </a:p>
          <a:p>
            <a:pPr marL="223520" indent="-223520" algn="l">
              <a:lnSpc>
                <a:spcPct val="129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activități de relaxare și conștientizare la începutul sau la finalul lecției.</a:t>
            </a:r>
            <a:endParaRPr lang="en-US" sz="1300" dirty="0">
              <a:latin typeface="Geist" panose="020B0604020202020204" charset="0"/>
              <a:cs typeface="Geist" panose="020B0604020202020204" charset="0"/>
            </a:endParaRPr>
          </a:p>
        </p:txBody>
      </p:sp>
      <p:sp>
        <p:nvSpPr>
          <p:cNvPr id="9" name="Shape 7">
            <a:extLst>
              <a:ext uri="{FF2B5EF4-FFF2-40B4-BE49-F238E27FC236}">
                <a16:creationId xmlns:a16="http://schemas.microsoft.com/office/drawing/2014/main" id="{E56124BE-F211-40A7-B996-E83B7CA099E9}"/>
              </a:ext>
            </a:extLst>
          </p:cNvPr>
          <p:cNvSpPr/>
          <p:nvPr/>
        </p:nvSpPr>
        <p:spPr>
          <a:xfrm>
            <a:off x="435918" y="3965103"/>
            <a:ext cx="8296841" cy="1002683"/>
          </a:xfrm>
          <a:prstGeom prst="roundRect">
            <a:avLst>
              <a:gd name="adj" fmla="val 7806"/>
            </a:avLst>
          </a:prstGeom>
          <a:solidFill>
            <a:srgbClr val="E6E6E6"/>
          </a:solidFill>
          <a:ln/>
        </p:spPr>
      </p:sp>
      <p:pic>
        <p:nvPicPr>
          <p:cNvPr id="10" name="Image 0" descr="preencoded.png">
            <a:extLst>
              <a:ext uri="{FF2B5EF4-FFF2-40B4-BE49-F238E27FC236}">
                <a16:creationId xmlns:a16="http://schemas.microsoft.com/office/drawing/2014/main" id="{1D51573E-0C9B-48F2-8C15-22468C745B6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84684" y="4110335"/>
            <a:ext cx="180826" cy="144661"/>
          </a:xfrm>
          <a:prstGeom prst="rect">
            <a:avLst/>
          </a:prstGeom>
        </p:spPr>
      </p:pic>
      <p:sp>
        <p:nvSpPr>
          <p:cNvPr id="11" name="Text 8">
            <a:extLst>
              <a:ext uri="{FF2B5EF4-FFF2-40B4-BE49-F238E27FC236}">
                <a16:creationId xmlns:a16="http://schemas.microsoft.com/office/drawing/2014/main" id="{F0D67864-9BC6-4687-A2D7-1A3DC698EB3B}"/>
              </a:ext>
            </a:extLst>
          </p:cNvPr>
          <p:cNvSpPr/>
          <p:nvPr/>
        </p:nvSpPr>
        <p:spPr>
          <a:xfrm>
            <a:off x="1010171" y="4075435"/>
            <a:ext cx="7449145" cy="448419"/>
          </a:xfrm>
          <a:prstGeom prst="rect">
            <a:avLst/>
          </a:prstGeom>
          <a:noFill/>
          <a:ln/>
        </p:spPr>
        <p:txBody>
          <a:bodyPr wrap="square" lIns="0" tIns="0" rIns="0" bIns="0" rtlCol="0" anchor="t">
            <a:noAutofit/>
          </a:bodyPr>
          <a:lstStyle/>
          <a:p>
            <a:pPr marL="0" indent="0" algn="l">
              <a:lnSpc>
                <a:spcPct val="129000"/>
              </a:lnSpc>
              <a:buNone/>
            </a:pPr>
            <a:r>
              <a:rPr lang="en-US" sz="1300" b="1" dirty="0">
                <a:solidFill>
                  <a:srgbClr val="000000"/>
                </a:solidFill>
                <a:latin typeface="Geist" panose="020B0604020202020204" charset="0"/>
                <a:ea typeface="Patrick Hand" pitchFamily="34" charset="-122"/>
                <a:cs typeface="Geist" panose="020B0604020202020204" charset="0"/>
              </a:rPr>
              <a:t>Important: </a:t>
            </a:r>
            <a:r>
              <a:rPr lang="en-US" sz="1300" dirty="0">
                <a:solidFill>
                  <a:srgbClr val="000000"/>
                </a:solidFill>
                <a:latin typeface="Geist" panose="020B0604020202020204" charset="0"/>
                <a:ea typeface="Patrick Hand" pitchFamily="34" charset="-122"/>
                <a:cs typeface="Geist" panose="020B0604020202020204" charset="0"/>
              </a:rPr>
              <a:t>Principiile metodei Feldenkrais pot constitui o resursă educațională complementară pentru susținerea dezvoltării globale a copilului și nu înlocuiesc intervențiile terapeutice sau programele de recuperare recomandate de specialiști.</a:t>
            </a:r>
            <a:endParaRPr lang="en-US" sz="1300" dirty="0">
              <a:latin typeface="Geist" panose="020B0604020202020204" charset="0"/>
              <a:cs typeface="Geist" panose="020B0604020202020204" charset="0"/>
            </a:endParaRPr>
          </a:p>
        </p:txBody>
      </p:sp>
    </p:spTree>
    <p:extLst>
      <p:ext uri="{BB962C8B-B14F-4D97-AF65-F5344CB8AC3E}">
        <p14:creationId xmlns:p14="http://schemas.microsoft.com/office/powerpoint/2010/main" val="718980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hape 2">
            <a:extLst>
              <a:ext uri="{FF2B5EF4-FFF2-40B4-BE49-F238E27FC236}">
                <a16:creationId xmlns:a16="http://schemas.microsoft.com/office/drawing/2014/main" id="{7A37422D-546B-49CB-934C-B15700D515A1}"/>
              </a:ext>
            </a:extLst>
          </p:cNvPr>
          <p:cNvSpPr/>
          <p:nvPr/>
        </p:nvSpPr>
        <p:spPr>
          <a:xfrm>
            <a:off x="4512318" y="1281304"/>
            <a:ext cx="4124790" cy="2523130"/>
          </a:xfrm>
          <a:prstGeom prst="roundRect">
            <a:avLst>
              <a:gd name="adj" fmla="val 3688"/>
            </a:avLst>
          </a:prstGeom>
          <a:solidFill>
            <a:schemeClr val="accent1">
              <a:lumMod val="40000"/>
              <a:lumOff val="60000"/>
            </a:schemeClr>
          </a:solidFill>
          <a:ln w="4763">
            <a:solidFill>
              <a:srgbClr val="CCCCCC"/>
            </a:solidFill>
            <a:prstDash val="solid"/>
          </a:ln>
        </p:spPr>
        <p:txBody>
          <a:bodyPr/>
          <a:lstStyle/>
          <a:p>
            <a:endParaRPr lang="en-US" dirty="0"/>
          </a:p>
        </p:txBody>
      </p:sp>
      <p:sp>
        <p:nvSpPr>
          <p:cNvPr id="17" name="Shape 5">
            <a:extLst>
              <a:ext uri="{FF2B5EF4-FFF2-40B4-BE49-F238E27FC236}">
                <a16:creationId xmlns:a16="http://schemas.microsoft.com/office/drawing/2014/main" id="{1A67112F-4270-4096-A714-8009D351AE07}"/>
              </a:ext>
            </a:extLst>
          </p:cNvPr>
          <p:cNvSpPr/>
          <p:nvPr/>
        </p:nvSpPr>
        <p:spPr>
          <a:xfrm>
            <a:off x="266526" y="1250708"/>
            <a:ext cx="4124927" cy="2523130"/>
          </a:xfrm>
          <a:prstGeom prst="roundRect">
            <a:avLst>
              <a:gd name="adj" fmla="val 3688"/>
            </a:avLst>
          </a:prstGeom>
          <a:solidFill>
            <a:srgbClr val="FFFF66"/>
          </a:solidFill>
          <a:ln w="4763">
            <a:solidFill>
              <a:srgbClr val="FFFF66"/>
            </a:solidFill>
            <a:prstDash val="solid"/>
          </a:ln>
        </p:spPr>
      </p:sp>
      <p:sp>
        <p:nvSpPr>
          <p:cNvPr id="12" name="Shape 7">
            <a:extLst>
              <a:ext uri="{FF2B5EF4-FFF2-40B4-BE49-F238E27FC236}">
                <a16:creationId xmlns:a16="http://schemas.microsoft.com/office/drawing/2014/main" id="{C86920A5-6712-47D8-94F4-1E5462B8B141}"/>
              </a:ext>
            </a:extLst>
          </p:cNvPr>
          <p:cNvSpPr/>
          <p:nvPr/>
        </p:nvSpPr>
        <p:spPr>
          <a:xfrm>
            <a:off x="2580368" y="4128880"/>
            <a:ext cx="6427159" cy="443124"/>
          </a:xfrm>
          <a:prstGeom prst="roundRect">
            <a:avLst>
              <a:gd name="adj" fmla="val 7806"/>
            </a:avLst>
          </a:prstGeom>
          <a:solidFill>
            <a:srgbClr val="E6E6E6"/>
          </a:solidFill>
          <a:ln/>
        </p:spPr>
        <p:txBody>
          <a:bodyPr/>
          <a:lstStyle/>
          <a:p>
            <a:endParaRPr lang="en-US" dirty="0"/>
          </a:p>
        </p:txBody>
      </p:sp>
      <p:sp>
        <p:nvSpPr>
          <p:cNvPr id="3" name="Text 0">
            <a:extLst>
              <a:ext uri="{FF2B5EF4-FFF2-40B4-BE49-F238E27FC236}">
                <a16:creationId xmlns:a16="http://schemas.microsoft.com/office/drawing/2014/main" id="{8FAA51AE-6ADD-4DEC-9453-87E1F2D20299}"/>
              </a:ext>
            </a:extLst>
          </p:cNvPr>
          <p:cNvSpPr/>
          <p:nvPr/>
        </p:nvSpPr>
        <p:spPr>
          <a:xfrm>
            <a:off x="272955" y="466948"/>
            <a:ext cx="8331022" cy="331515"/>
          </a:xfrm>
          <a:prstGeom prst="rect">
            <a:avLst/>
          </a:prstGeom>
          <a:noFill/>
          <a:ln/>
        </p:spPr>
        <p:txBody>
          <a:bodyPr wrap="none" lIns="0" tIns="0" rIns="0" bIns="0" rtlCol="0" anchor="t"/>
          <a:lstStyle/>
          <a:p>
            <a:pPr marL="0" indent="0" algn="l">
              <a:lnSpc>
                <a:spcPct val="104000"/>
              </a:lnSpc>
              <a:buNone/>
            </a:pPr>
            <a:r>
              <a:rPr lang="en-US" sz="2200" b="1" dirty="0">
                <a:solidFill>
                  <a:srgbClr val="006747"/>
                </a:solidFill>
                <a:latin typeface="Noto Serif SC Bold" pitchFamily="34" charset="0"/>
                <a:ea typeface="Noto Serif SC Bold" pitchFamily="34" charset="-122"/>
              </a:rPr>
              <a:t>Relevanța pentru profesori și educația incluzivă</a:t>
            </a:r>
          </a:p>
        </p:txBody>
      </p:sp>
      <p:sp>
        <p:nvSpPr>
          <p:cNvPr id="4" name="Text 1">
            <a:extLst>
              <a:ext uri="{FF2B5EF4-FFF2-40B4-BE49-F238E27FC236}">
                <a16:creationId xmlns:a16="http://schemas.microsoft.com/office/drawing/2014/main" id="{344ECBF8-0253-4F91-944F-044225FFB695}"/>
              </a:ext>
            </a:extLst>
          </p:cNvPr>
          <p:cNvSpPr/>
          <p:nvPr/>
        </p:nvSpPr>
        <p:spPr>
          <a:xfrm>
            <a:off x="300249" y="939540"/>
            <a:ext cx="8242311" cy="265137"/>
          </a:xfrm>
          <a:prstGeom prst="rect">
            <a:avLst/>
          </a:prstGeom>
          <a:noFill/>
          <a:ln/>
        </p:spPr>
        <p:txBody>
          <a:bodyPr wrap="none" lIns="0" tIns="0" rIns="0" bIns="0" rtlCol="0" anchor="t"/>
          <a:lstStyle/>
          <a:p>
            <a:pPr marL="0" indent="0" algn="l">
              <a:lnSpc>
                <a:spcPct val="104000"/>
              </a:lnSpc>
              <a:buNone/>
            </a:pPr>
            <a:r>
              <a:rPr lang="en-US" sz="1300" b="1" dirty="0">
                <a:solidFill>
                  <a:srgbClr val="006747"/>
                </a:solidFill>
                <a:latin typeface="Geist" panose="020B0604020202020204" charset="0"/>
                <a:ea typeface="Noto Serif SC Bold" pitchFamily="34" charset="-122"/>
                <a:cs typeface="Geist" panose="020B0604020202020204" charset="0"/>
                <a:hlinkClick r:id="rId2"/>
              </a:rPr>
              <a:t>Metoda Feldenkrais în context educațional</a:t>
            </a:r>
            <a:endParaRPr lang="en-US" sz="1300" b="1" dirty="0">
              <a:solidFill>
                <a:srgbClr val="006747"/>
              </a:solidFill>
              <a:latin typeface="Geist" panose="020B0604020202020204" charset="0"/>
              <a:ea typeface="Noto Serif SC Bold" pitchFamily="34" charset="-122"/>
              <a:cs typeface="Geist" panose="020B0604020202020204" charset="0"/>
            </a:endParaRPr>
          </a:p>
        </p:txBody>
      </p:sp>
      <p:sp>
        <p:nvSpPr>
          <p:cNvPr id="5" name="Text 2">
            <a:extLst>
              <a:ext uri="{FF2B5EF4-FFF2-40B4-BE49-F238E27FC236}">
                <a16:creationId xmlns:a16="http://schemas.microsoft.com/office/drawing/2014/main" id="{0A374A09-62C9-4029-A486-3E769718234E}"/>
              </a:ext>
            </a:extLst>
          </p:cNvPr>
          <p:cNvSpPr/>
          <p:nvPr/>
        </p:nvSpPr>
        <p:spPr>
          <a:xfrm>
            <a:off x="516724" y="1393999"/>
            <a:ext cx="3874729" cy="331440"/>
          </a:xfrm>
          <a:prstGeom prst="rect">
            <a:avLst/>
          </a:prstGeom>
          <a:noFill/>
          <a:ln/>
        </p:spPr>
        <p:txBody>
          <a:bodyPr wrap="square" lIns="0" tIns="0" rIns="0" bIns="0" rtlCol="0" anchor="t">
            <a:normAutofit/>
          </a:bodyPr>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Profesorii pot utiliza principiile metodei pentru:</a:t>
            </a:r>
            <a:endParaRPr lang="en-US" sz="1300" dirty="0">
              <a:latin typeface="Geist" panose="020B0604020202020204" charset="0"/>
              <a:cs typeface="Geist" panose="020B0604020202020204" charset="0"/>
            </a:endParaRPr>
          </a:p>
        </p:txBody>
      </p:sp>
      <p:sp>
        <p:nvSpPr>
          <p:cNvPr id="6" name="Text 3">
            <a:extLst>
              <a:ext uri="{FF2B5EF4-FFF2-40B4-BE49-F238E27FC236}">
                <a16:creationId xmlns:a16="http://schemas.microsoft.com/office/drawing/2014/main" id="{9B6A35F5-EE58-4BEB-9AF0-524B9E43FA86}"/>
              </a:ext>
            </a:extLst>
          </p:cNvPr>
          <p:cNvSpPr/>
          <p:nvPr/>
        </p:nvSpPr>
        <p:spPr>
          <a:xfrm>
            <a:off x="516724" y="1839367"/>
            <a:ext cx="3874729" cy="1736824"/>
          </a:xfrm>
          <a:prstGeom prst="rect">
            <a:avLst/>
          </a:prstGeom>
          <a:noFill/>
          <a:ln/>
        </p:spPr>
        <p:txBody>
          <a:bodyPr wrap="square" lIns="0" tIns="0" rIns="0" bIns="0" rtlCol="0" anchor="t">
            <a:normAutofit/>
          </a:bodyPr>
          <a:lstStyle/>
          <a:p>
            <a:pPr marL="203200" indent="-203200" algn="l">
              <a:lnSpc>
                <a:spcPct val="124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dezvoltarea conștientizării corporale;</a:t>
            </a:r>
            <a:endParaRPr lang="en-US" sz="1300" dirty="0">
              <a:latin typeface="Geist" panose="020B0604020202020204" charset="0"/>
              <a:cs typeface="Geist" panose="020B0604020202020204" charset="0"/>
            </a:endParaRPr>
          </a:p>
          <a:p>
            <a:pPr marL="203200" indent="-203200" algn="l">
              <a:lnSpc>
                <a:spcPct val="124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reglarea stresului profesional;</a:t>
            </a:r>
            <a:endParaRPr lang="en-US" sz="1300" dirty="0">
              <a:latin typeface="Geist" panose="020B0604020202020204" charset="0"/>
              <a:cs typeface="Geist" panose="020B0604020202020204" charset="0"/>
            </a:endParaRPr>
          </a:p>
          <a:p>
            <a:pPr marL="203200" indent="-203200" algn="l">
              <a:lnSpc>
                <a:spcPct val="124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prevenirea suprasolicitării fizice;</a:t>
            </a:r>
            <a:endParaRPr lang="en-US" sz="1300" dirty="0">
              <a:latin typeface="Geist" panose="020B0604020202020204" charset="0"/>
              <a:cs typeface="Geist" panose="020B0604020202020204" charset="0"/>
            </a:endParaRPr>
          </a:p>
          <a:p>
            <a:pPr marL="203200" indent="-203200" algn="l">
              <a:lnSpc>
                <a:spcPct val="124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îmbunătățirea calității prezenței și comunicării nonverbale;</a:t>
            </a:r>
            <a:endParaRPr lang="en-US" sz="1300" dirty="0">
              <a:latin typeface="Geist" panose="020B0604020202020204" charset="0"/>
              <a:cs typeface="Geist" panose="020B0604020202020204" charset="0"/>
            </a:endParaRPr>
          </a:p>
          <a:p>
            <a:pPr marL="203200" indent="-203200" algn="l">
              <a:lnSpc>
                <a:spcPct val="124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susținerea atenției și autoreglării elevilor prin activități simple de mișcare.</a:t>
            </a:r>
            <a:endParaRPr lang="en-US" sz="1300" dirty="0">
              <a:latin typeface="Geist" panose="020B0604020202020204" charset="0"/>
              <a:cs typeface="Geist" panose="020B0604020202020204" charset="0"/>
            </a:endParaRPr>
          </a:p>
        </p:txBody>
      </p:sp>
      <p:sp>
        <p:nvSpPr>
          <p:cNvPr id="7" name="Text 4">
            <a:extLst>
              <a:ext uri="{FF2B5EF4-FFF2-40B4-BE49-F238E27FC236}">
                <a16:creationId xmlns:a16="http://schemas.microsoft.com/office/drawing/2014/main" id="{603F8DB1-7F8D-4B4D-A0EC-F28D1474A29C}"/>
              </a:ext>
            </a:extLst>
          </p:cNvPr>
          <p:cNvSpPr/>
          <p:nvPr/>
        </p:nvSpPr>
        <p:spPr>
          <a:xfrm>
            <a:off x="4734011" y="1393999"/>
            <a:ext cx="3874729" cy="165720"/>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În educația incluzivă</a:t>
            </a:r>
            <a:endParaRPr lang="en-US" sz="1300" dirty="0">
              <a:latin typeface="Geist" panose="020B0604020202020204" charset="0"/>
              <a:cs typeface="Geist" panose="020B0604020202020204" charset="0"/>
            </a:endParaRPr>
          </a:p>
        </p:txBody>
      </p:sp>
      <p:sp>
        <p:nvSpPr>
          <p:cNvPr id="8" name="Text 5">
            <a:extLst>
              <a:ext uri="{FF2B5EF4-FFF2-40B4-BE49-F238E27FC236}">
                <a16:creationId xmlns:a16="http://schemas.microsoft.com/office/drawing/2014/main" id="{F8DDEE71-F5F9-4F28-A125-5BCACAD7D812}"/>
              </a:ext>
            </a:extLst>
          </p:cNvPr>
          <p:cNvSpPr/>
          <p:nvPr/>
        </p:nvSpPr>
        <p:spPr>
          <a:xfrm>
            <a:off x="4734011" y="1673647"/>
            <a:ext cx="3874729" cy="1302618"/>
          </a:xfrm>
          <a:prstGeom prst="rect">
            <a:avLst/>
          </a:prstGeom>
          <a:noFill/>
          <a:ln/>
        </p:spPr>
        <p:txBody>
          <a:bodyPr wrap="square" lIns="0" tIns="0" rIns="0" bIns="0" rtlCol="0" anchor="t">
            <a:normAutofit/>
          </a:bodyPr>
          <a:lstStyle/>
          <a:p>
            <a:pPr marL="203200" indent="-203200" algn="l">
              <a:lnSpc>
                <a:spcPct val="124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încurajează învățarea prin explorare;</a:t>
            </a:r>
            <a:endParaRPr lang="en-US" sz="1300" dirty="0">
              <a:latin typeface="Geist" panose="020B0604020202020204" charset="0"/>
              <a:cs typeface="Geist" panose="020B0604020202020204" charset="0"/>
            </a:endParaRPr>
          </a:p>
          <a:p>
            <a:pPr marL="203200" indent="-203200" algn="l">
              <a:lnSpc>
                <a:spcPct val="124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respectă ritmul individual;</a:t>
            </a:r>
            <a:endParaRPr lang="en-US" sz="1300" dirty="0">
              <a:latin typeface="Geist" panose="020B0604020202020204" charset="0"/>
              <a:cs typeface="Geist" panose="020B0604020202020204" charset="0"/>
            </a:endParaRPr>
          </a:p>
          <a:p>
            <a:pPr marL="203200" indent="-203200" algn="l">
              <a:lnSpc>
                <a:spcPct val="124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promovează autonomia și participarea activă;</a:t>
            </a:r>
            <a:endParaRPr lang="en-US" sz="1300" dirty="0">
              <a:latin typeface="Geist" panose="020B0604020202020204" charset="0"/>
              <a:cs typeface="Geist" panose="020B0604020202020204" charset="0"/>
            </a:endParaRPr>
          </a:p>
          <a:p>
            <a:pPr marL="203200" indent="-203200" algn="l">
              <a:lnSpc>
                <a:spcPct val="124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susține o abordare holistică a dezvoltării elevului.</a:t>
            </a:r>
            <a:endParaRPr lang="en-US" sz="1300" dirty="0">
              <a:latin typeface="Geist" panose="020B0604020202020204" charset="0"/>
              <a:cs typeface="Geist" panose="020B0604020202020204" charset="0"/>
            </a:endParaRPr>
          </a:p>
        </p:txBody>
      </p:sp>
      <p:sp>
        <p:nvSpPr>
          <p:cNvPr id="11" name="Text 8">
            <a:extLst>
              <a:ext uri="{FF2B5EF4-FFF2-40B4-BE49-F238E27FC236}">
                <a16:creationId xmlns:a16="http://schemas.microsoft.com/office/drawing/2014/main" id="{231A6F48-1DE4-4878-8F0F-DCB7C4EDF34E}"/>
              </a:ext>
            </a:extLst>
          </p:cNvPr>
          <p:cNvSpPr/>
          <p:nvPr/>
        </p:nvSpPr>
        <p:spPr>
          <a:xfrm>
            <a:off x="3071797" y="4205507"/>
            <a:ext cx="8795285" cy="197197"/>
          </a:xfrm>
          <a:prstGeom prst="rect">
            <a:avLst/>
          </a:prstGeom>
          <a:noFill/>
          <a:ln/>
        </p:spPr>
        <p:txBody>
          <a:bodyPr wrap="none" lIns="0" tIns="0" rIns="0" bIns="0" rtlCol="0" anchor="t"/>
          <a:lstStyle/>
          <a:p>
            <a:pPr marL="0" indent="0" algn="l">
              <a:lnSpc>
                <a:spcPct val="124000"/>
              </a:lnSpc>
              <a:buNone/>
            </a:pPr>
            <a:r>
              <a:rPr lang="ro-RO" sz="1300" dirty="0">
                <a:solidFill>
                  <a:srgbClr val="383838"/>
                </a:solidFill>
                <a:latin typeface="Geist" panose="020B0604020202020204" charset="0"/>
                <a:ea typeface="Patrick Hand" pitchFamily="34" charset="-122"/>
                <a:cs typeface="Geist" panose="020B0604020202020204" charset="0"/>
              </a:rPr>
              <a:t> </a:t>
            </a:r>
            <a:r>
              <a:rPr lang="ro-RO" sz="1300" b="1" dirty="0">
                <a:solidFill>
                  <a:srgbClr val="000000"/>
                </a:solidFill>
                <a:latin typeface="Geist" panose="020B0604020202020204" charset="0"/>
                <a:ea typeface="Patrick Hand" pitchFamily="34" charset="-122"/>
                <a:cs typeface="Geist" panose="020B0604020202020204" charset="0"/>
              </a:rPr>
              <a:t>De reținut! </a:t>
            </a:r>
            <a:r>
              <a:rPr lang="en-US" sz="1300" dirty="0">
                <a:solidFill>
                  <a:srgbClr val="383838"/>
                </a:solidFill>
                <a:latin typeface="Geist" panose="020B0604020202020204" charset="0"/>
                <a:ea typeface="Patrick Hand" pitchFamily="34" charset="-122"/>
                <a:cs typeface="Geist" panose="020B0604020202020204" charset="0"/>
              </a:rPr>
              <a:t>O mișcare mai conștientă conduce la o învățare mai </a:t>
            </a:r>
            <a:r>
              <a:rPr lang="en-US" sz="1300" dirty="0" err="1">
                <a:solidFill>
                  <a:srgbClr val="383838"/>
                </a:solidFill>
                <a:latin typeface="Geist" panose="020B0604020202020204" charset="0"/>
                <a:ea typeface="Patrick Hand" pitchFamily="34" charset="-122"/>
                <a:cs typeface="Geist" panose="020B0604020202020204" charset="0"/>
              </a:rPr>
              <a:t>conștientă</a:t>
            </a:r>
            <a:r>
              <a:rPr lang="en-US" sz="1300" dirty="0">
                <a:solidFill>
                  <a:srgbClr val="383838"/>
                </a:solidFill>
                <a:latin typeface="Geist" panose="020B0604020202020204" charset="0"/>
                <a:ea typeface="Patrick Hand" pitchFamily="34" charset="-122"/>
                <a:cs typeface="Geist" panose="020B0604020202020204" charset="0"/>
              </a:rPr>
              <a:t>.</a:t>
            </a:r>
            <a:endParaRPr lang="en-US" sz="1300" dirty="0">
              <a:latin typeface="Geist" panose="020B0604020202020204" charset="0"/>
              <a:cs typeface="Geist" panose="020B0604020202020204" charset="0"/>
            </a:endParaRPr>
          </a:p>
        </p:txBody>
      </p:sp>
      <p:sp>
        <p:nvSpPr>
          <p:cNvPr id="15" name="TextBox 14">
            <a:extLst>
              <a:ext uri="{FF2B5EF4-FFF2-40B4-BE49-F238E27FC236}">
                <a16:creationId xmlns:a16="http://schemas.microsoft.com/office/drawing/2014/main" id="{4781BE2A-49E4-4132-94D9-2FE388F89843}"/>
              </a:ext>
            </a:extLst>
          </p:cNvPr>
          <p:cNvSpPr txBox="1"/>
          <p:nvPr/>
        </p:nvSpPr>
        <p:spPr>
          <a:xfrm>
            <a:off x="2622985" y="4135507"/>
            <a:ext cx="4657298" cy="369332"/>
          </a:xfrm>
          <a:prstGeom prst="rect">
            <a:avLst/>
          </a:prstGeom>
          <a:noFill/>
        </p:spPr>
        <p:txBody>
          <a:bodyPr wrap="square">
            <a:spAutoFit/>
          </a:bodyPr>
          <a:lstStyle/>
          <a:p>
            <a:r>
              <a:rPr lang="en-US" sz="1800" b="1" dirty="0">
                <a:solidFill>
                  <a:srgbClr val="000000"/>
                </a:solidFill>
                <a:latin typeface="Geist" panose="020B0604020202020204" charset="0"/>
                <a:ea typeface="Patrick Hand" pitchFamily="34" charset="-122"/>
                <a:cs typeface="Geist" panose="020B0604020202020204" charset="0"/>
              </a:rPr>
              <a:t>🧠</a:t>
            </a:r>
            <a:endParaRPr lang="en-US" dirty="0"/>
          </a:p>
        </p:txBody>
      </p:sp>
    </p:spTree>
    <p:extLst>
      <p:ext uri="{BB962C8B-B14F-4D97-AF65-F5344CB8AC3E}">
        <p14:creationId xmlns:p14="http://schemas.microsoft.com/office/powerpoint/2010/main" val="1252797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640743" y="0"/>
            <a:ext cx="3503257" cy="5143500"/>
          </a:xfrm>
          <a:prstGeom prst="rect">
            <a:avLst/>
          </a:prstGeom>
        </p:spPr>
      </p:pic>
      <p:sp>
        <p:nvSpPr>
          <p:cNvPr id="3" name="Text 0"/>
          <p:cNvSpPr/>
          <p:nvPr/>
        </p:nvSpPr>
        <p:spPr>
          <a:xfrm>
            <a:off x="418654" y="234665"/>
            <a:ext cx="3447604" cy="373782"/>
          </a:xfrm>
          <a:prstGeom prst="rect">
            <a:avLst/>
          </a:prstGeom>
          <a:noFill/>
          <a:ln/>
        </p:spPr>
        <p:txBody>
          <a:bodyPr wrap="none" lIns="0" tIns="0" rIns="0" bIns="0" rtlCol="0" anchor="t"/>
          <a:lstStyle/>
          <a:p>
            <a:pPr marL="0" indent="0" algn="l">
              <a:lnSpc>
                <a:spcPct val="104000"/>
              </a:lnSpc>
              <a:buNone/>
            </a:pPr>
            <a:r>
              <a:rPr lang="en-US" sz="2400" b="1" dirty="0">
                <a:solidFill>
                  <a:srgbClr val="006747"/>
                </a:solidFill>
                <a:latin typeface="Noto Serif SC Bold" pitchFamily="34" charset="0"/>
                <a:ea typeface="Noto Serif SC Bold" pitchFamily="34" charset="-122"/>
                <a:cs typeface="Noto Serif SC Bold" pitchFamily="34" charset="-120"/>
              </a:rPr>
              <a:t>Concluzie</a:t>
            </a:r>
            <a:endParaRPr lang="en-US" sz="2400" dirty="0"/>
          </a:p>
        </p:txBody>
      </p:sp>
      <p:sp>
        <p:nvSpPr>
          <p:cNvPr id="4" name="Text 1"/>
          <p:cNvSpPr/>
          <p:nvPr/>
        </p:nvSpPr>
        <p:spPr>
          <a:xfrm>
            <a:off x="393346" y="798222"/>
            <a:ext cx="5004344" cy="529084"/>
          </a:xfrm>
          <a:prstGeom prst="rect">
            <a:avLst/>
          </a:prstGeom>
          <a:noFill/>
          <a:ln/>
        </p:spPr>
        <p:txBody>
          <a:bodyPr wrap="square" lIns="0" tIns="0" rIns="0" bIns="0" rtlCol="0" anchor="t">
            <a:noAutofit/>
          </a:bodyPr>
          <a:lstStyle/>
          <a:p>
            <a:pPr marL="0" indent="0" algn="l">
              <a:lnSpc>
                <a:spcPct val="123000"/>
              </a:lnSpc>
              <a:buNone/>
            </a:pPr>
            <a:r>
              <a:rPr lang="en-US" sz="1300" dirty="0">
                <a:solidFill>
                  <a:srgbClr val="4B4A4A"/>
                </a:solidFill>
                <a:latin typeface="Geist" pitchFamily="34" charset="0"/>
                <a:ea typeface="Geist" pitchFamily="34" charset="-122"/>
                <a:cs typeface="Geist" pitchFamily="34" charset="-120"/>
                <a:hlinkClick r:id="rId4"/>
              </a:rPr>
              <a:t>Metoda Feldenkrais </a:t>
            </a:r>
            <a:r>
              <a:rPr lang="en-US" sz="1300" dirty="0">
                <a:solidFill>
                  <a:srgbClr val="4B4A4A"/>
                </a:solidFill>
                <a:latin typeface="Geist" pitchFamily="34" charset="0"/>
                <a:ea typeface="Geist" pitchFamily="34" charset="-122"/>
                <a:cs typeface="Geist" pitchFamily="34" charset="-120"/>
              </a:rPr>
              <a:t>reprezintă o formă de terapie somatică și educație prin mișcare care urmărește </a:t>
            </a:r>
            <a:r>
              <a:rPr lang="en-US" sz="1300" b="1" dirty="0">
                <a:solidFill>
                  <a:srgbClr val="4B4A4A"/>
                </a:solidFill>
                <a:latin typeface="Geist" pitchFamily="34" charset="0"/>
                <a:ea typeface="Geist" pitchFamily="34" charset="-122"/>
                <a:cs typeface="Geist" pitchFamily="34" charset="-120"/>
              </a:rPr>
              <a:t>dezvoltarea conștientizării corporale și reorganizarea funcționării neuromotorii.</a:t>
            </a:r>
            <a:endParaRPr lang="en-US" sz="1300" dirty="0"/>
          </a:p>
        </p:txBody>
      </p:sp>
      <p:sp>
        <p:nvSpPr>
          <p:cNvPr id="5" name="Shape 2"/>
          <p:cNvSpPr/>
          <p:nvPr/>
        </p:nvSpPr>
        <p:spPr>
          <a:xfrm>
            <a:off x="213933" y="746157"/>
            <a:ext cx="45719" cy="756047"/>
          </a:xfrm>
          <a:prstGeom prst="rect">
            <a:avLst/>
          </a:prstGeom>
          <a:solidFill>
            <a:srgbClr val="006747"/>
          </a:solidFill>
          <a:ln/>
        </p:spPr>
      </p:sp>
      <p:sp>
        <p:nvSpPr>
          <p:cNvPr id="6" name="Text 3"/>
          <p:cNvSpPr/>
          <p:nvPr/>
        </p:nvSpPr>
        <p:spPr>
          <a:xfrm>
            <a:off x="418654" y="1656629"/>
            <a:ext cx="5088218" cy="705445"/>
          </a:xfrm>
          <a:prstGeom prst="rect">
            <a:avLst/>
          </a:prstGeom>
          <a:noFill/>
          <a:ln/>
        </p:spPr>
        <p:txBody>
          <a:bodyPr wrap="square" lIns="0" tIns="0" rIns="0" bIns="0" rtlCol="0" anchor="t">
            <a:noAutofit/>
          </a:bodyPr>
          <a:lstStyle/>
          <a:p>
            <a:pPr marL="0" indent="0" algn="l">
              <a:lnSpc>
                <a:spcPct val="123000"/>
              </a:lnSpc>
              <a:buNone/>
            </a:pPr>
            <a:r>
              <a:rPr lang="en-US" sz="1300" dirty="0">
                <a:solidFill>
                  <a:srgbClr val="4B4A4A"/>
                </a:solidFill>
                <a:latin typeface="Geist" pitchFamily="34" charset="0"/>
                <a:ea typeface="Geist" pitchFamily="34" charset="-122"/>
                <a:cs typeface="Geist" pitchFamily="34" charset="-120"/>
              </a:rPr>
              <a:t>Prin explorarea atentă a mișcării și a </a:t>
            </a:r>
            <a:r>
              <a:rPr lang="en-US" sz="1300" dirty="0" err="1">
                <a:solidFill>
                  <a:srgbClr val="4B4A4A"/>
                </a:solidFill>
                <a:latin typeface="Geist" pitchFamily="34" charset="0"/>
                <a:ea typeface="Geist" pitchFamily="34" charset="-122"/>
                <a:cs typeface="Geist" pitchFamily="34" charset="-120"/>
              </a:rPr>
              <a:t>senzațiilor</a:t>
            </a:r>
            <a:r>
              <a:rPr lang="en-US" sz="1300" dirty="0">
                <a:solidFill>
                  <a:srgbClr val="4B4A4A"/>
                </a:solidFill>
                <a:latin typeface="Geist" pitchFamily="34" charset="0"/>
                <a:ea typeface="Geist" pitchFamily="34" charset="-122"/>
                <a:cs typeface="Geist" pitchFamily="34" charset="-120"/>
              </a:rPr>
              <a:t> </a:t>
            </a:r>
            <a:r>
              <a:rPr lang="en-US" sz="1300" dirty="0" err="1">
                <a:solidFill>
                  <a:srgbClr val="4B4A4A"/>
                </a:solidFill>
                <a:latin typeface="Geist" pitchFamily="34" charset="0"/>
                <a:ea typeface="Geist" pitchFamily="34" charset="-122"/>
                <a:cs typeface="Geist" pitchFamily="34" charset="-120"/>
              </a:rPr>
              <a:t>asociate</a:t>
            </a:r>
            <a:r>
              <a:rPr lang="en-US" sz="1300" dirty="0">
                <a:solidFill>
                  <a:srgbClr val="4B4A4A"/>
                </a:solidFill>
                <a:latin typeface="Geist" pitchFamily="34" charset="0"/>
                <a:ea typeface="Geist" pitchFamily="34" charset="-122"/>
                <a:cs typeface="Geist" pitchFamily="34" charset="-120"/>
              </a:rPr>
              <a:t> </a:t>
            </a:r>
            <a:r>
              <a:rPr lang="en-US" sz="1300" dirty="0" err="1">
                <a:solidFill>
                  <a:srgbClr val="4B4A4A"/>
                </a:solidFill>
                <a:latin typeface="Geist" pitchFamily="34" charset="0"/>
                <a:ea typeface="Geist" pitchFamily="34" charset="-122"/>
                <a:cs typeface="Geist" pitchFamily="34" charset="-120"/>
              </a:rPr>
              <a:t>acesteia</a:t>
            </a:r>
            <a:r>
              <a:rPr lang="en-US" sz="1300" dirty="0">
                <a:solidFill>
                  <a:srgbClr val="4B4A4A"/>
                </a:solidFill>
                <a:latin typeface="Geist" pitchFamily="34" charset="0"/>
                <a:ea typeface="Geist" pitchFamily="34" charset="-122"/>
                <a:cs typeface="Geist" pitchFamily="34" charset="-120"/>
              </a:rPr>
              <a:t>, persoana dobândește </a:t>
            </a:r>
            <a:r>
              <a:rPr lang="en-US" sz="1300" b="1" dirty="0">
                <a:solidFill>
                  <a:srgbClr val="4B4A4A"/>
                </a:solidFill>
                <a:latin typeface="Geist" pitchFamily="34" charset="0"/>
                <a:ea typeface="Geist" pitchFamily="34" charset="-122"/>
                <a:cs typeface="Geist" pitchFamily="34" charset="-120"/>
              </a:rPr>
              <a:t>o înțelegere mai profundă a propriului corp, dezvoltând modalități mai eficiente, flexibile și adaptative de a acționa și de a se raporta la sine și la mediul înconjurător.</a:t>
            </a:r>
            <a:endParaRPr lang="en-US" sz="1300" dirty="0"/>
          </a:p>
        </p:txBody>
      </p:sp>
      <p:sp>
        <p:nvSpPr>
          <p:cNvPr id="9" name="Text 6"/>
          <p:cNvSpPr/>
          <p:nvPr/>
        </p:nvSpPr>
        <p:spPr>
          <a:xfrm>
            <a:off x="542999" y="2920630"/>
            <a:ext cx="1886694" cy="186854"/>
          </a:xfrm>
          <a:prstGeom prst="rect">
            <a:avLst/>
          </a:prstGeom>
          <a:noFill/>
          <a:ln/>
        </p:spPr>
        <p:txBody>
          <a:bodyPr wrap="none" lIns="0" tIns="0" rIns="0" bIns="0" rtlCol="0" anchor="t"/>
          <a:lstStyle/>
          <a:p>
            <a:pPr marL="0" indent="0" algn="l">
              <a:lnSpc>
                <a:spcPct val="104000"/>
              </a:lnSpc>
              <a:buNone/>
            </a:pPr>
            <a:r>
              <a:rPr lang="en-US" sz="1300" b="1" dirty="0">
                <a:solidFill>
                  <a:srgbClr val="4B4A4A"/>
                </a:solidFill>
                <a:latin typeface="Noto Serif SC Bold" pitchFamily="34" charset="0"/>
                <a:ea typeface="Noto Serif SC Bold" pitchFamily="34" charset="-122"/>
                <a:cs typeface="Noto Serif SC Bold" pitchFamily="34" charset="-120"/>
              </a:rPr>
              <a:t>Conștientizare corporală</a:t>
            </a:r>
            <a:endParaRPr lang="en-US" sz="1300" dirty="0"/>
          </a:p>
        </p:txBody>
      </p:sp>
      <p:sp>
        <p:nvSpPr>
          <p:cNvPr id="10" name="Text 7"/>
          <p:cNvSpPr/>
          <p:nvPr/>
        </p:nvSpPr>
        <p:spPr>
          <a:xfrm>
            <a:off x="542999" y="3167982"/>
            <a:ext cx="2194917" cy="352723"/>
          </a:xfrm>
          <a:prstGeom prst="rect">
            <a:avLst/>
          </a:prstGeom>
          <a:noFill/>
          <a:ln/>
        </p:spPr>
        <p:txBody>
          <a:bodyPr wrap="square" lIns="0" tIns="0" rIns="0" bIns="0" rtlCol="0" anchor="t">
            <a:noAutofit/>
          </a:bodyPr>
          <a:lstStyle/>
          <a:p>
            <a:pPr marL="0" indent="0" algn="l">
              <a:lnSpc>
                <a:spcPct val="123000"/>
              </a:lnSpc>
              <a:buNone/>
            </a:pPr>
            <a:r>
              <a:rPr lang="en-US" sz="1300" dirty="0">
                <a:solidFill>
                  <a:srgbClr val="4B4A4A"/>
                </a:solidFill>
                <a:latin typeface="Geist" pitchFamily="34" charset="0"/>
                <a:ea typeface="Geist" pitchFamily="34" charset="-122"/>
                <a:cs typeface="Geist" pitchFamily="34" charset="-120"/>
              </a:rPr>
              <a:t>Dezvoltarea percepției profunde a propriului corp prin mișcare explorativă</a:t>
            </a:r>
            <a:endParaRPr lang="en-US" sz="1300" dirty="0"/>
          </a:p>
        </p:txBody>
      </p:sp>
      <p:sp>
        <p:nvSpPr>
          <p:cNvPr id="12" name="Shape 9"/>
          <p:cNvSpPr/>
          <p:nvPr/>
        </p:nvSpPr>
        <p:spPr>
          <a:xfrm>
            <a:off x="2796083" y="2917054"/>
            <a:ext cx="45719" cy="1007741"/>
          </a:xfrm>
          <a:prstGeom prst="roundRect">
            <a:avLst>
              <a:gd name="adj" fmla="val 753462"/>
            </a:avLst>
          </a:prstGeom>
          <a:solidFill>
            <a:srgbClr val="B7D5CA"/>
          </a:solidFill>
          <a:ln/>
        </p:spPr>
      </p:sp>
      <p:sp>
        <p:nvSpPr>
          <p:cNvPr id="13" name="Text 10"/>
          <p:cNvSpPr/>
          <p:nvPr/>
        </p:nvSpPr>
        <p:spPr>
          <a:xfrm>
            <a:off x="2977083" y="2920630"/>
            <a:ext cx="2109118" cy="186854"/>
          </a:xfrm>
          <a:prstGeom prst="rect">
            <a:avLst/>
          </a:prstGeom>
          <a:noFill/>
          <a:ln/>
        </p:spPr>
        <p:txBody>
          <a:bodyPr wrap="none" lIns="0" tIns="0" rIns="0" bIns="0" rtlCol="0" anchor="t"/>
          <a:lstStyle/>
          <a:p>
            <a:pPr marL="0" indent="0" algn="l">
              <a:lnSpc>
                <a:spcPct val="104000"/>
              </a:lnSpc>
              <a:buNone/>
            </a:pPr>
            <a:r>
              <a:rPr lang="en-US" sz="1300" b="1" dirty="0">
                <a:solidFill>
                  <a:srgbClr val="4B4A4A"/>
                </a:solidFill>
                <a:latin typeface="Noto Serif SC Bold" pitchFamily="34" charset="0"/>
                <a:ea typeface="Noto Serif SC Bold" pitchFamily="34" charset="-122"/>
                <a:cs typeface="Noto Serif SC Bold" pitchFamily="34" charset="-120"/>
              </a:rPr>
              <a:t>Reorganizare neuromotorie</a:t>
            </a:r>
            <a:endParaRPr lang="en-US" sz="1300" dirty="0"/>
          </a:p>
        </p:txBody>
      </p:sp>
      <p:sp>
        <p:nvSpPr>
          <p:cNvPr id="14" name="Text 11"/>
          <p:cNvSpPr/>
          <p:nvPr/>
        </p:nvSpPr>
        <p:spPr>
          <a:xfrm>
            <a:off x="2981375" y="3167982"/>
            <a:ext cx="2586911" cy="685740"/>
          </a:xfrm>
          <a:prstGeom prst="rect">
            <a:avLst/>
          </a:prstGeom>
          <a:noFill/>
          <a:ln/>
        </p:spPr>
        <p:txBody>
          <a:bodyPr wrap="square" lIns="0" tIns="0" rIns="0" bIns="0" rtlCol="0" anchor="t">
            <a:noAutofit/>
          </a:bodyPr>
          <a:lstStyle/>
          <a:p>
            <a:pPr marL="0" indent="0" algn="l">
              <a:lnSpc>
                <a:spcPct val="123000"/>
              </a:lnSpc>
              <a:buNone/>
            </a:pPr>
            <a:r>
              <a:rPr lang="en-US" sz="1300" dirty="0">
                <a:solidFill>
                  <a:srgbClr val="4B4A4A"/>
                </a:solidFill>
                <a:latin typeface="Geist" pitchFamily="34" charset="0"/>
                <a:ea typeface="Geist" pitchFamily="34" charset="-122"/>
                <a:cs typeface="Geist" pitchFamily="34" charset="-120"/>
              </a:rPr>
              <a:t>Restructurarea tiparelor de funcționare prin neuroplasticitate și învățare autentică</a:t>
            </a:r>
            <a:endParaRPr lang="en-US" sz="1300" dirty="0"/>
          </a:p>
        </p:txBody>
      </p:sp>
      <p:sp>
        <p:nvSpPr>
          <p:cNvPr id="16" name="Shape 13"/>
          <p:cNvSpPr/>
          <p:nvPr/>
        </p:nvSpPr>
        <p:spPr>
          <a:xfrm>
            <a:off x="382471" y="3925833"/>
            <a:ext cx="5363235" cy="45719"/>
          </a:xfrm>
          <a:prstGeom prst="roundRect">
            <a:avLst>
              <a:gd name="adj" fmla="val 753462"/>
            </a:avLst>
          </a:prstGeom>
          <a:solidFill>
            <a:srgbClr val="B7D5CA"/>
          </a:solidFill>
          <a:ln/>
        </p:spPr>
      </p:sp>
      <p:sp>
        <p:nvSpPr>
          <p:cNvPr id="17" name="Text 14"/>
          <p:cNvSpPr/>
          <p:nvPr/>
        </p:nvSpPr>
        <p:spPr>
          <a:xfrm>
            <a:off x="542999" y="4052235"/>
            <a:ext cx="1811164" cy="186854"/>
          </a:xfrm>
          <a:prstGeom prst="rect">
            <a:avLst/>
          </a:prstGeom>
          <a:noFill/>
          <a:ln/>
        </p:spPr>
        <p:txBody>
          <a:bodyPr wrap="none" lIns="0" tIns="0" rIns="0" bIns="0" rtlCol="0" anchor="t"/>
          <a:lstStyle/>
          <a:p>
            <a:pPr marL="0" indent="0" algn="l">
              <a:lnSpc>
                <a:spcPct val="104000"/>
              </a:lnSpc>
              <a:buNone/>
            </a:pPr>
            <a:r>
              <a:rPr lang="en-US" sz="1300" b="1" dirty="0">
                <a:solidFill>
                  <a:srgbClr val="4B4A4A"/>
                </a:solidFill>
                <a:latin typeface="Noto Serif SC Bold" pitchFamily="34" charset="0"/>
                <a:ea typeface="Noto Serif SC Bold" pitchFamily="34" charset="-122"/>
                <a:cs typeface="Noto Serif SC Bold" pitchFamily="34" charset="-120"/>
              </a:rPr>
              <a:t>Adaptare &amp; Flexibilitate</a:t>
            </a:r>
            <a:endParaRPr lang="en-US" sz="1300" dirty="0"/>
          </a:p>
        </p:txBody>
      </p:sp>
      <p:sp>
        <p:nvSpPr>
          <p:cNvPr id="18" name="Text 15"/>
          <p:cNvSpPr/>
          <p:nvPr/>
        </p:nvSpPr>
        <p:spPr>
          <a:xfrm>
            <a:off x="542999" y="4299587"/>
            <a:ext cx="4629001" cy="176361"/>
          </a:xfrm>
          <a:prstGeom prst="rect">
            <a:avLst/>
          </a:prstGeom>
          <a:noFill/>
          <a:ln/>
        </p:spPr>
        <p:txBody>
          <a:bodyPr wrap="none" lIns="0" tIns="0" rIns="0" bIns="0" rtlCol="0" anchor="t"/>
          <a:lstStyle/>
          <a:p>
            <a:pPr marL="0" indent="0" algn="l">
              <a:lnSpc>
                <a:spcPct val="123000"/>
              </a:lnSpc>
              <a:buNone/>
            </a:pPr>
            <a:r>
              <a:rPr lang="en-US" sz="1300" dirty="0">
                <a:solidFill>
                  <a:srgbClr val="4B4A4A"/>
                </a:solidFill>
                <a:latin typeface="Geist" pitchFamily="34" charset="0"/>
                <a:ea typeface="Geist" pitchFamily="34" charset="-122"/>
                <a:cs typeface="Geist" pitchFamily="34" charset="-120"/>
              </a:rPr>
              <a:t>Modalități mai eficiente și adaptative de a acționa și de a se </a:t>
            </a:r>
            <a:r>
              <a:rPr lang="en-US" sz="1300" dirty="0" err="1">
                <a:solidFill>
                  <a:srgbClr val="4B4A4A"/>
                </a:solidFill>
                <a:latin typeface="Geist" pitchFamily="34" charset="0"/>
                <a:ea typeface="Geist" pitchFamily="34" charset="-122"/>
                <a:cs typeface="Geist" pitchFamily="34" charset="-120"/>
              </a:rPr>
              <a:t>raporta</a:t>
            </a:r>
            <a:r>
              <a:rPr lang="en-US" sz="1300" dirty="0">
                <a:solidFill>
                  <a:srgbClr val="4B4A4A"/>
                </a:solidFill>
                <a:latin typeface="Geist" pitchFamily="34" charset="0"/>
                <a:ea typeface="Geist" pitchFamily="34" charset="-122"/>
                <a:cs typeface="Geist" pitchFamily="34" charset="-120"/>
              </a:rPr>
              <a:t> </a:t>
            </a:r>
          </a:p>
          <a:p>
            <a:pPr marL="0" indent="0" algn="l">
              <a:lnSpc>
                <a:spcPct val="123000"/>
              </a:lnSpc>
              <a:buNone/>
            </a:pPr>
            <a:r>
              <a:rPr lang="en-US" sz="1300" dirty="0">
                <a:solidFill>
                  <a:srgbClr val="4B4A4A"/>
                </a:solidFill>
                <a:latin typeface="Geist" pitchFamily="34" charset="0"/>
                <a:ea typeface="Geist" pitchFamily="34" charset="-122"/>
                <a:cs typeface="Geist" pitchFamily="34" charset="-120"/>
              </a:rPr>
              <a:t>la sine și la lume</a:t>
            </a:r>
            <a:endParaRPr lang="en-US" sz="1300" dirty="0"/>
          </a:p>
        </p:txBody>
      </p:sp>
      <p:sp>
        <p:nvSpPr>
          <p:cNvPr id="19" name="Shape 16"/>
          <p:cNvSpPr/>
          <p:nvPr/>
        </p:nvSpPr>
        <p:spPr>
          <a:xfrm>
            <a:off x="6450978" y="4404639"/>
            <a:ext cx="2693022" cy="358427"/>
          </a:xfrm>
          <a:prstGeom prst="roundRect">
            <a:avLst>
              <a:gd name="adj" fmla="val 40467"/>
            </a:avLst>
          </a:prstGeom>
          <a:solidFill>
            <a:srgbClr val="CCFFEF"/>
          </a:solidFill>
          <a:ln/>
        </p:spPr>
      </p:sp>
      <p:sp>
        <p:nvSpPr>
          <p:cNvPr id="20" name="Text 17"/>
          <p:cNvSpPr/>
          <p:nvPr/>
        </p:nvSpPr>
        <p:spPr>
          <a:xfrm>
            <a:off x="6481782" y="4508748"/>
            <a:ext cx="2028081" cy="141089"/>
          </a:xfrm>
          <a:prstGeom prst="rect">
            <a:avLst/>
          </a:prstGeom>
          <a:noFill/>
          <a:ln/>
        </p:spPr>
        <p:txBody>
          <a:bodyPr wrap="none" lIns="0" tIns="0" rIns="0" bIns="0" rtlCol="0" anchor="t"/>
          <a:lstStyle/>
          <a:p>
            <a:pPr marL="0" indent="0" algn="l">
              <a:lnSpc>
                <a:spcPct val="123000"/>
              </a:lnSpc>
              <a:buNone/>
            </a:pPr>
            <a:r>
              <a:rPr lang="en-US" sz="750" dirty="0">
                <a:solidFill>
                  <a:srgbClr val="4B4A4A"/>
                </a:solidFill>
                <a:latin typeface="Geist" pitchFamily="34" charset="0"/>
                <a:ea typeface="Geist" pitchFamily="34" charset="-122"/>
                <a:cs typeface="Geist" pitchFamily="34" charset="-120"/>
              </a:rPr>
              <a:t>PROIECT PNRR - INCLUZIVEDUHUB</a:t>
            </a:r>
            <a:endParaRPr lang="en-US" sz="750" dirty="0"/>
          </a:p>
        </p:txBody>
      </p:sp>
      <p:sp>
        <p:nvSpPr>
          <p:cNvPr id="21" name="Shape 18"/>
          <p:cNvSpPr/>
          <p:nvPr/>
        </p:nvSpPr>
        <p:spPr>
          <a:xfrm>
            <a:off x="8184152" y="4468118"/>
            <a:ext cx="951756" cy="222349"/>
          </a:xfrm>
          <a:prstGeom prst="roundRect">
            <a:avLst>
              <a:gd name="adj" fmla="val 38734"/>
            </a:avLst>
          </a:prstGeom>
          <a:noFill/>
          <a:ln w="4763">
            <a:solidFill>
              <a:srgbClr val="006747"/>
            </a:solidFill>
            <a:prstDash val="solid"/>
          </a:ln>
        </p:spPr>
      </p:sp>
      <p:sp>
        <p:nvSpPr>
          <p:cNvPr id="22" name="Text 19"/>
          <p:cNvSpPr/>
          <p:nvPr/>
        </p:nvSpPr>
        <p:spPr>
          <a:xfrm>
            <a:off x="8260650" y="4508748"/>
            <a:ext cx="1255961" cy="141089"/>
          </a:xfrm>
          <a:prstGeom prst="rect">
            <a:avLst/>
          </a:prstGeom>
          <a:noFill/>
          <a:ln/>
        </p:spPr>
        <p:txBody>
          <a:bodyPr wrap="none" lIns="0" tIns="0" rIns="0" bIns="0" rtlCol="0" anchor="t"/>
          <a:lstStyle/>
          <a:p>
            <a:pPr marL="0" indent="0" algn="l">
              <a:lnSpc>
                <a:spcPct val="123000"/>
              </a:lnSpc>
              <a:buNone/>
            </a:pPr>
            <a:r>
              <a:rPr lang="en-US" sz="750" dirty="0">
                <a:solidFill>
                  <a:srgbClr val="006747"/>
                </a:solidFill>
                <a:latin typeface="Geist" pitchFamily="34" charset="0"/>
                <a:ea typeface="Geist" pitchFamily="34" charset="-122"/>
                <a:cs typeface="Geist" pitchFamily="34" charset="-120"/>
              </a:rPr>
              <a:t>ȘCOLI CU SUFLET</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409</TotalTime>
  <Words>1362</Words>
  <Application>Microsoft Office PowerPoint</Application>
  <PresentationFormat>On-screen Show (16:9)</PresentationFormat>
  <Paragraphs>191</Paragraphs>
  <Slides>15</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Noto Serif SC Bold</vt:lpstr>
      <vt:lpstr>Arial</vt:lpstr>
      <vt:lpstr>Geist</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lastModifiedBy>SSN-18</cp:lastModifiedBy>
  <cp:revision>51</cp:revision>
  <dcterms:created xsi:type="dcterms:W3CDTF">2026-06-02T07:42:28Z</dcterms:created>
  <dcterms:modified xsi:type="dcterms:W3CDTF">2026-07-31T09:20:38Z</dcterms:modified>
</cp:coreProperties>
</file>